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308" r:id="rId20"/>
    <p:sldId id="302" r:id="rId21"/>
    <p:sldId id="303" r:id="rId22"/>
    <p:sldId id="304" r:id="rId23"/>
    <p:sldId id="305" r:id="rId24"/>
    <p:sldId id="306" r:id="rId25"/>
    <p:sldId id="307" r:id="rId26"/>
    <p:sldId id="309" r:id="rId27"/>
    <p:sldId id="274" r:id="rId28"/>
    <p:sldId id="275" r:id="rId29"/>
    <p:sldId id="277" r:id="rId30"/>
    <p:sldId id="278" r:id="rId31"/>
    <p:sldId id="276" r:id="rId32"/>
    <p:sldId id="279" r:id="rId33"/>
    <p:sldId id="280" r:id="rId34"/>
    <p:sldId id="281" r:id="rId35"/>
    <p:sldId id="283" r:id="rId36"/>
    <p:sldId id="284" r:id="rId37"/>
    <p:sldId id="285" r:id="rId38"/>
    <p:sldId id="286" r:id="rId39"/>
    <p:sldId id="282" r:id="rId40"/>
    <p:sldId id="287" r:id="rId41"/>
    <p:sldId id="288" r:id="rId42"/>
    <p:sldId id="298" r:id="rId43"/>
    <p:sldId id="299" r:id="rId44"/>
    <p:sldId id="300" r:id="rId45"/>
    <p:sldId id="296" r:id="rId46"/>
    <p:sldId id="301" r:id="rId47"/>
    <p:sldId id="297" r:id="rId48"/>
    <p:sldId id="289" r:id="rId49"/>
    <p:sldId id="291" r:id="rId50"/>
    <p:sldId id="290" r:id="rId51"/>
    <p:sldId id="294" r:id="rId52"/>
    <p:sldId id="295" r:id="rId53"/>
    <p:sldId id="293" r:id="rId54"/>
    <p:sldId id="292" r:id="rId55"/>
    <p:sldId id="310" r:id="rId5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F0A8-C9F3-4F0B-A978-A9AF3D659EC1}" type="datetimeFigureOut">
              <a:rPr lang="cs-CZ" smtClean="0"/>
              <a:t>3. 5. 2019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1C2C4-16BE-4415-AA54-13CC23EEC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163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F0A8-C9F3-4F0B-A978-A9AF3D659EC1}" type="datetimeFigureOut">
              <a:rPr lang="cs-CZ" smtClean="0"/>
              <a:t>3. 5. 2019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1C2C4-16BE-4415-AA54-13CC23EEC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4810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F0A8-C9F3-4F0B-A978-A9AF3D659EC1}" type="datetimeFigureOut">
              <a:rPr lang="cs-CZ" smtClean="0"/>
              <a:t>3. 5. 2019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1C2C4-16BE-4415-AA54-13CC23EEC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1572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F0A8-C9F3-4F0B-A978-A9AF3D659EC1}" type="datetimeFigureOut">
              <a:rPr lang="cs-CZ" smtClean="0"/>
              <a:t>3. 5. 2019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1C2C4-16BE-4415-AA54-13CC23EEC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9480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F0A8-C9F3-4F0B-A978-A9AF3D659EC1}" type="datetimeFigureOut">
              <a:rPr lang="cs-CZ" smtClean="0"/>
              <a:t>3. 5. 2019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1C2C4-16BE-4415-AA54-13CC23EEC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1939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F0A8-C9F3-4F0B-A978-A9AF3D659EC1}" type="datetimeFigureOut">
              <a:rPr lang="cs-CZ" smtClean="0"/>
              <a:t>3. 5. 2019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1C2C4-16BE-4415-AA54-13CC23EEC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219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F0A8-C9F3-4F0B-A978-A9AF3D659EC1}" type="datetimeFigureOut">
              <a:rPr lang="cs-CZ" smtClean="0"/>
              <a:t>3. 5. 2019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1C2C4-16BE-4415-AA54-13CC23EEC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8911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F0A8-C9F3-4F0B-A978-A9AF3D659EC1}" type="datetimeFigureOut">
              <a:rPr lang="cs-CZ" smtClean="0"/>
              <a:t>3. 5. 2019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1C2C4-16BE-4415-AA54-13CC23EEC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3806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F0A8-C9F3-4F0B-A978-A9AF3D659EC1}" type="datetimeFigureOut">
              <a:rPr lang="cs-CZ" smtClean="0"/>
              <a:t>3. 5. 2019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1C2C4-16BE-4415-AA54-13CC23EEC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7755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F0A8-C9F3-4F0B-A978-A9AF3D659EC1}" type="datetimeFigureOut">
              <a:rPr lang="cs-CZ" smtClean="0"/>
              <a:t>3. 5. 2019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1C2C4-16BE-4415-AA54-13CC23EEC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6807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F0A8-C9F3-4F0B-A978-A9AF3D659EC1}" type="datetimeFigureOut">
              <a:rPr lang="cs-CZ" smtClean="0"/>
              <a:t>3. 5. 2019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1C2C4-16BE-4415-AA54-13CC23EEC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7701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9F0A8-C9F3-4F0B-A978-A9AF3D659EC1}" type="datetimeFigureOut">
              <a:rPr lang="cs-CZ" smtClean="0"/>
              <a:t>3. 5. 2019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1C2C4-16BE-4415-AA54-13CC23EEC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0106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ecko.ceskatelevize.cz/hry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ecko.ceskatelevize.cz/hry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ecko.ceskatelevize.cz/hry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ecko.ceskatelevize.cz/karel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ecko.ceskatelevize.cz/div-databaze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jakouhru.cz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celka.cz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blexia.cz/cs/o-tablexii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-sen.cz/home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nastroje.knihovna.cz/nastroje/sprava-osobnich-informaci/85-padlet.htm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digifolio.rvp.cz/artefact/file/download.php?file=23767&amp;view=4207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enchantedlearning.com/graphicorganizers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mixi.com/select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imixi.com/article/02t52-tvorba-osy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ndmaple.com/" TargetMode="External"/><Relationship Id="rId7" Type="http://schemas.openxmlformats.org/officeDocument/2006/relationships/image" Target="../media/image45.png"/><Relationship Id="rId2" Type="http://schemas.openxmlformats.org/officeDocument/2006/relationships/hyperlink" Target="http://www.mindjet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ue.tufts.edu/" TargetMode="External"/><Relationship Id="rId5" Type="http://schemas.openxmlformats.org/officeDocument/2006/relationships/hyperlink" Target="http://www.xmind.net/" TargetMode="External"/><Relationship Id="rId4" Type="http://schemas.openxmlformats.org/officeDocument/2006/relationships/hyperlink" Target="http://freemind.sourceforge.net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xmind.net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khanovaskola.cz/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digi.cz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kisk.phil.muni.cz/kpi/2018/kisk.phil.muni.cz/kpi.html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nopoeticke.cz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cs-CZ" sz="5400" dirty="0" smtClean="0"/>
              <a:t>Technologie ve vzdělávání II</a:t>
            </a:r>
            <a:br>
              <a:rPr lang="cs-CZ" sz="5400" dirty="0" smtClean="0"/>
            </a:br>
            <a:r>
              <a:rPr lang="cs-CZ" sz="3200" dirty="0" smtClean="0"/>
              <a:t>Využití v pedagogické praxi</a:t>
            </a:r>
            <a:endParaRPr lang="cs-CZ" sz="32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cs-CZ" dirty="0" smtClean="0"/>
          </a:p>
          <a:p>
            <a:r>
              <a:rPr lang="cs-CZ" dirty="0" smtClean="0"/>
              <a:t>Mgr. Pavlína Mazáčová, Ph.D.</a:t>
            </a:r>
          </a:p>
          <a:p>
            <a:r>
              <a:rPr lang="cs-CZ" dirty="0" smtClean="0"/>
              <a:t>KISK FF MU Brno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7360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53" y="1232285"/>
            <a:ext cx="11737471" cy="407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67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7" y="0"/>
            <a:ext cx="10448925" cy="602932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166302" y="6172885"/>
            <a:ext cx="3389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decko.ceskatelevize.cz/hry</a:t>
            </a:r>
            <a:endParaRPr lang="cs-CZ" dirty="0" smtClean="0"/>
          </a:p>
          <a:p>
            <a:r>
              <a:rPr lang="cs-CZ" b="1" dirty="0" smtClean="0"/>
              <a:t>Edukační hry - ČT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995886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037" y="0"/>
            <a:ext cx="10067925" cy="559117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401079" y="5987534"/>
            <a:ext cx="338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hlinkClick r:id="rId3"/>
              </a:rPr>
              <a:t>https://decko.ceskatelevize.cz/hry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3517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193" y="0"/>
            <a:ext cx="9458325" cy="56388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512291" y="5913394"/>
            <a:ext cx="338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hlinkClick r:id="rId3"/>
              </a:rPr>
              <a:t>https://decko.ceskatelevize.cz/hry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9759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78" y="172480"/>
            <a:ext cx="9525000" cy="64389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9899502" y="2799491"/>
            <a:ext cx="20124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hlinkClick r:id="rId3"/>
              </a:rPr>
              <a:t>https://decko.ceskatelevize.cz/karel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6784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9" y="0"/>
            <a:ext cx="11953875" cy="56388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930764" y="6024604"/>
            <a:ext cx="4281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hlinkClick r:id="rId3"/>
              </a:rPr>
              <a:t>https://decko.ceskatelevize.cz/div-databaze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5267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462991"/>
            <a:ext cx="12058650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92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856"/>
            <a:ext cx="12096750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40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81730" cy="6067168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 flipH="1">
            <a:off x="8941772" y="1650312"/>
            <a:ext cx="30937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smtClean="0"/>
              <a:t>SCIO</a:t>
            </a:r>
          </a:p>
          <a:p>
            <a:endParaRPr lang="cs-CZ" dirty="0" smtClean="0">
              <a:hlinkClick r:id="rId3"/>
            </a:endParaRPr>
          </a:p>
          <a:p>
            <a:endParaRPr lang="cs-CZ" dirty="0">
              <a:hlinkClick r:id="rId3"/>
            </a:endParaRPr>
          </a:p>
          <a:p>
            <a:endParaRPr lang="cs-CZ" dirty="0">
              <a:hlinkClick r:id="rId3"/>
            </a:endParaRPr>
          </a:p>
          <a:p>
            <a:r>
              <a:rPr lang="cs-CZ" dirty="0" smtClean="0">
                <a:hlinkClick r:id="rId3"/>
              </a:rPr>
              <a:t>http://jakouhru.cz/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5179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Žáci a speciální vzdělávací potřeby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Aplikace Včelka</a:t>
            </a:r>
          </a:p>
          <a:p>
            <a:r>
              <a:rPr lang="cs-CZ" dirty="0" smtClean="0"/>
              <a:t>Aplikace </a:t>
            </a:r>
            <a:r>
              <a:rPr lang="cs-CZ" dirty="0" err="1" smtClean="0"/>
              <a:t>Tablexia</a:t>
            </a:r>
            <a:endParaRPr lang="cs-CZ" dirty="0" smtClean="0"/>
          </a:p>
          <a:p>
            <a:r>
              <a:rPr lang="cs-CZ" dirty="0" smtClean="0"/>
              <a:t>i-sen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4133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Učitel – informační a digitální kurátor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Výběr a kolekce obsahu</a:t>
            </a:r>
          </a:p>
          <a:p>
            <a:r>
              <a:rPr lang="cs-CZ" dirty="0" err="1" smtClean="0"/>
              <a:t>Bloomova</a:t>
            </a:r>
            <a:r>
              <a:rPr lang="cs-CZ" dirty="0" smtClean="0"/>
              <a:t> digitální taxonomie</a:t>
            </a:r>
          </a:p>
          <a:p>
            <a:r>
              <a:rPr lang="cs-CZ" dirty="0" smtClean="0"/>
              <a:t>Rámec digitálních kompetencí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3137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50" y="325652"/>
            <a:ext cx="8105775" cy="630555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896865" y="1952368"/>
            <a:ext cx="3089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https://www.vcelka.cz/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5889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108637"/>
            <a:ext cx="11944350" cy="56769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903987" y="6098744"/>
            <a:ext cx="3741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3"/>
              </a:rPr>
              <a:t>https://www.tablexia.cz/cs/o-tablexii/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9655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077" y="131548"/>
            <a:ext cx="7715250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80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087" y="276225"/>
            <a:ext cx="7743825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451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414" y="89329"/>
            <a:ext cx="10868025" cy="504825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546328" y="5715685"/>
            <a:ext cx="2778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3"/>
              </a:rPr>
              <a:t>https://www.i-sen.cz/home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8849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823" y="818764"/>
            <a:ext cx="5591175" cy="559117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81" y="316255"/>
            <a:ext cx="581025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15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Práce s informacemi v </a:t>
            </a:r>
            <a:r>
              <a:rPr lang="cs-CZ" dirty="0" err="1" smtClean="0"/>
              <a:t>edTechu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Organizace informací</a:t>
            </a:r>
          </a:p>
          <a:p>
            <a:r>
              <a:rPr lang="cs-CZ" dirty="0" smtClean="0"/>
              <a:t>Zpracování informací do jiných formátů</a:t>
            </a:r>
          </a:p>
          <a:p>
            <a:r>
              <a:rPr lang="cs-CZ" dirty="0" smtClean="0"/>
              <a:t>Prezentace informací</a:t>
            </a:r>
          </a:p>
          <a:p>
            <a:r>
              <a:rPr lang="cs-CZ" dirty="0" smtClean="0"/>
              <a:t>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811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1223962"/>
            <a:ext cx="904875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25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337" y="852487"/>
            <a:ext cx="8315325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431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514" y="148281"/>
            <a:ext cx="7134225" cy="44196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618735" y="5330051"/>
            <a:ext cx="7438767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/>
              <a:t>PADLET</a:t>
            </a:r>
          </a:p>
          <a:p>
            <a:endParaRPr lang="cs-CZ" dirty="0" smtClean="0">
              <a:hlinkClick r:id="rId3"/>
            </a:endParaRPr>
          </a:p>
          <a:p>
            <a:r>
              <a:rPr lang="cs-CZ" dirty="0" smtClean="0">
                <a:hlinkClick r:id="rId3"/>
              </a:rPr>
              <a:t>http</a:t>
            </a:r>
            <a:r>
              <a:rPr lang="cs-CZ" dirty="0">
                <a:hlinkClick r:id="rId3"/>
              </a:rPr>
              <a:t>://</a:t>
            </a:r>
            <a:r>
              <a:rPr lang="cs-CZ" dirty="0" smtClean="0">
                <a:hlinkClick r:id="rId3"/>
              </a:rPr>
              <a:t>nastroje.knihovna.cz/nastroje/sprava-osobnich-informaci/85-padlet.html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7210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Digital </a:t>
            </a:r>
            <a:r>
              <a:rPr lang="cs-CZ" dirty="0" err="1" smtClean="0"/>
              <a:t>humanities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Využití </a:t>
            </a:r>
            <a:r>
              <a:rPr lang="cs-CZ" cap="all" dirty="0" smtClean="0"/>
              <a:t>digitálních sbírek, knihoven a kolekcí</a:t>
            </a:r>
            <a:r>
              <a:rPr lang="cs-CZ" dirty="0" smtClean="0"/>
              <a:t> ve výuce</a:t>
            </a:r>
          </a:p>
          <a:p>
            <a:r>
              <a:rPr lang="cs-CZ" dirty="0" smtClean="0"/>
              <a:t>Uchování národní paměti v různých typech dokumentů</a:t>
            </a:r>
          </a:p>
          <a:p>
            <a:pPr marL="0" indent="0">
              <a:buNone/>
            </a:pP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25632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12" y="371475"/>
            <a:ext cx="10239375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048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508" y="443041"/>
            <a:ext cx="9763125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53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6278"/>
            <a:ext cx="12192000" cy="404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37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015" y="578451"/>
            <a:ext cx="75057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066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43" y="208006"/>
            <a:ext cx="5866753" cy="489533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051" y="2517561"/>
            <a:ext cx="6392039" cy="411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327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1138237"/>
            <a:ext cx="9429750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694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52" y="125241"/>
            <a:ext cx="6426156" cy="519066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583" y="1921091"/>
            <a:ext cx="5818166" cy="481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513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" y="1309687"/>
            <a:ext cx="11858625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691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87" y="0"/>
            <a:ext cx="11325225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89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Grafické organizéry informací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digifolio.rvp.cz/artefact/file/download.php?file=23767&amp;view=4207</a:t>
            </a:r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070" y="2451658"/>
            <a:ext cx="9463859" cy="405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89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252" y="430837"/>
            <a:ext cx="9160904" cy="317558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003" y="3890627"/>
            <a:ext cx="9449403" cy="241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702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3311"/>
            <a:ext cx="12192000" cy="487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307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6293"/>
            <a:ext cx="12192000" cy="364035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448" y="4069611"/>
            <a:ext cx="4447469" cy="2479704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5896381" y="5124797"/>
            <a:ext cx="5490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4"/>
              </a:rPr>
              <a:t>https://www.enchantedlearning.com/graphicorganizers/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3478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1516920"/>
            <a:ext cx="11601450" cy="51339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44843" y="222422"/>
            <a:ext cx="9366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Časové osy online - </a:t>
            </a:r>
            <a:r>
              <a:rPr lang="cs-CZ" sz="2400" dirty="0">
                <a:hlinkClick r:id="rId3"/>
              </a:rPr>
              <a:t>https://</a:t>
            </a:r>
            <a:r>
              <a:rPr lang="cs-CZ" sz="2400" dirty="0" smtClean="0">
                <a:hlinkClick r:id="rId3"/>
              </a:rPr>
              <a:t>www.timixi.com/select</a:t>
            </a:r>
            <a:endParaRPr lang="cs-CZ" sz="2400" dirty="0" smtClean="0"/>
          </a:p>
          <a:p>
            <a:r>
              <a:rPr lang="cs-CZ" sz="2400" b="1" dirty="0" smtClean="0"/>
              <a:t>Tvorba časové osy - </a:t>
            </a:r>
            <a:r>
              <a:rPr lang="cs-CZ" sz="2400" dirty="0">
                <a:hlinkClick r:id="rId4"/>
              </a:rPr>
              <a:t>https://www.timixi.com/article/02t52-tvorba-osy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4023179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2" y="138112"/>
            <a:ext cx="11001375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61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962" y="566737"/>
            <a:ext cx="8220075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797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Myšlenkové mapy online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b="1" u="sng" dirty="0">
                <a:hlinkClick r:id="rId2"/>
              </a:rPr>
              <a:t>Mind </a:t>
            </a:r>
            <a:r>
              <a:rPr lang="cs-CZ" sz="2400" b="1" u="sng" dirty="0" err="1">
                <a:hlinkClick r:id="rId2"/>
              </a:rPr>
              <a:t>Manager</a:t>
            </a:r>
            <a:r>
              <a:rPr lang="cs-CZ" sz="2400" dirty="0"/>
              <a:t> - profesionální aplikace, pro školy v EDU verzi levněji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b="1" dirty="0" err="1">
                <a:hlinkClick r:id="rId3"/>
              </a:rPr>
              <a:t>MindMaple</a:t>
            </a:r>
            <a:r>
              <a:rPr lang="cs-CZ" sz="2400" dirty="0"/>
              <a:t> - ke stažení "lite" free verze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b="1" dirty="0" err="1" smtClean="0">
                <a:hlinkClick r:id="rId4"/>
              </a:rPr>
              <a:t>FreeMind</a:t>
            </a:r>
            <a:r>
              <a:rPr lang="cs-CZ" sz="2400" dirty="0"/>
              <a:t> - zdarma ke stažení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b="1" dirty="0" err="1">
                <a:hlinkClick r:id="rId5"/>
              </a:rPr>
              <a:t>XMind</a:t>
            </a:r>
            <a:r>
              <a:rPr lang="cs-CZ" sz="2400" dirty="0"/>
              <a:t> - zdarma ke stažení</a:t>
            </a:r>
            <a:br>
              <a:rPr lang="cs-CZ" sz="2400" dirty="0"/>
            </a:br>
            <a:r>
              <a:rPr lang="cs-CZ" sz="2400" b="1" dirty="0">
                <a:hlinkClick r:id="rId6"/>
              </a:rPr>
              <a:t>VUE</a:t>
            </a:r>
            <a:r>
              <a:rPr lang="cs-CZ" sz="2400" dirty="0"/>
              <a:t> - zdarma ke stažení </a:t>
            </a:r>
            <a:endParaRPr lang="cs-CZ" sz="2400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1050" y="3130550"/>
            <a:ext cx="676275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453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473" y="1734193"/>
            <a:ext cx="7372350" cy="46005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bdélník 2"/>
          <p:cNvSpPr/>
          <p:nvPr/>
        </p:nvSpPr>
        <p:spPr>
          <a:xfrm>
            <a:off x="2224473" y="686486"/>
            <a:ext cx="2488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3"/>
              </a:rPr>
              <a:t>https://www.xmind.net/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09783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Inspirace a edukace pro učitele - zdroje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Khan</a:t>
            </a:r>
            <a:r>
              <a:rPr lang="cs-CZ" dirty="0" smtClean="0"/>
              <a:t> </a:t>
            </a:r>
            <a:r>
              <a:rPr lang="cs-CZ" dirty="0" err="1" smtClean="0"/>
              <a:t>Academy</a:t>
            </a:r>
            <a:endParaRPr lang="cs-CZ" dirty="0" smtClean="0"/>
          </a:p>
          <a:p>
            <a:r>
              <a:rPr lang="cs-CZ" dirty="0" err="1" smtClean="0"/>
              <a:t>PortálDigi</a:t>
            </a:r>
            <a:endParaRPr lang="cs-CZ" dirty="0" smtClean="0"/>
          </a:p>
          <a:p>
            <a:r>
              <a:rPr lang="cs-CZ" dirty="0" smtClean="0"/>
              <a:t>Nastroje.knihovna.cz</a:t>
            </a:r>
          </a:p>
          <a:p>
            <a:r>
              <a:rPr lang="cs-CZ" dirty="0" smtClean="0"/>
              <a:t>Kurz práce s informacemi (KISK FF MU)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68637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cs-CZ" dirty="0" err="1" smtClean="0"/>
              <a:t>Khanova</a:t>
            </a:r>
            <a:r>
              <a:rPr lang="cs-CZ" dirty="0" smtClean="0"/>
              <a:t> škola - </a:t>
            </a:r>
            <a:r>
              <a:rPr lang="cs-CZ" dirty="0">
                <a:hlinkClick r:id="rId2"/>
              </a:rPr>
              <a:t>https://khanovaskola.cz/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1834"/>
            <a:ext cx="9088265" cy="5138214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329087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62" y="238125"/>
            <a:ext cx="11344275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90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54" y="815990"/>
            <a:ext cx="10736687" cy="4375378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241975" y="5653901"/>
            <a:ext cx="37724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http://www.digitalniknihovna.cz/mzk/</a:t>
            </a:r>
            <a:endParaRPr lang="cs-CZ" dirty="0"/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197708" y="2001795"/>
            <a:ext cx="562146" cy="2224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0984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975"/>
            <a:ext cx="7400925" cy="6172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925" y="2569818"/>
            <a:ext cx="474345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090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78" y="379326"/>
            <a:ext cx="12011025" cy="496252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929449" y="5938107"/>
            <a:ext cx="32252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hlinkClick r:id="rId3"/>
              </a:rPr>
              <a:t>https://portaldigi.cz/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3599402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925" y="204787"/>
            <a:ext cx="9582150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629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999" y="892647"/>
            <a:ext cx="4743450" cy="492442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759" y="2151748"/>
            <a:ext cx="4657725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224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237" y="352425"/>
            <a:ext cx="9915525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401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0335"/>
            <a:ext cx="5993799" cy="372105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378" y="3286453"/>
            <a:ext cx="6013622" cy="332815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273643" y="617838"/>
            <a:ext cx="79206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Kurz práce s informacemi</a:t>
            </a:r>
          </a:p>
          <a:p>
            <a:r>
              <a:rPr lang="cs-CZ" dirty="0">
                <a:hlinkClick r:id="rId4"/>
              </a:rPr>
              <a:t>https://kisk.phil.muni.cz/kpi/2018/kisk.phil.muni.cz/kpi.html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37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222" y="547359"/>
            <a:ext cx="10236558" cy="475737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556304" y="5728042"/>
            <a:ext cx="3524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http://www.manuscriptorium.com/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3812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84" y="884410"/>
            <a:ext cx="10388958" cy="4766148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061030" y="5987534"/>
            <a:ext cx="379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https://www.europeana.eu/portal/cs#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737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31" y="669477"/>
            <a:ext cx="10582141" cy="483501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Obdélník 2"/>
          <p:cNvSpPr/>
          <p:nvPr/>
        </p:nvSpPr>
        <p:spPr>
          <a:xfrm>
            <a:off x="3503036" y="5789826"/>
            <a:ext cx="5121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https://www.europeana.eu/portal/cs/collections/art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9849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646"/>
            <a:ext cx="12153900" cy="553402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563202" y="6024604"/>
            <a:ext cx="392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Literatura v online prostředí a místopis </a:t>
            </a:r>
          </a:p>
          <a:p>
            <a:r>
              <a:rPr lang="cs-CZ" dirty="0" smtClean="0">
                <a:hlinkClick r:id="rId3"/>
              </a:rPr>
              <a:t>https</a:t>
            </a:r>
            <a:r>
              <a:rPr lang="cs-CZ" dirty="0" smtClean="0">
                <a:hlinkClick r:id="rId3"/>
              </a:rPr>
              <a:t>://www.brnopoeticke.cz</a:t>
            </a:r>
            <a:r>
              <a:rPr lang="cs-CZ" dirty="0" smtClean="0">
                <a:hlinkClick r:id="rId3"/>
              </a:rPr>
              <a:t>/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76775795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210</Words>
  <Application>Microsoft Office PowerPoint</Application>
  <PresentationFormat>Širokoúhlá obrazovka</PresentationFormat>
  <Paragraphs>62</Paragraphs>
  <Slides>55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Motiv Office</vt:lpstr>
      <vt:lpstr>Technologie ve vzdělávání II Využití v pedagogické praxi</vt:lpstr>
      <vt:lpstr>Učitel – informační a digitální kurátor </vt:lpstr>
      <vt:lpstr>Digital humanities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Žáci a speciální vzdělávací potřeby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Práce s informacemi v edTechu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Grafické organizéry informací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Myšlenkové mapy online</vt:lpstr>
      <vt:lpstr>Prezentace aplikace PowerPoint</vt:lpstr>
      <vt:lpstr>Inspirace a edukace pro učitele - zdroje</vt:lpstr>
      <vt:lpstr>Khanova škola - https://khanovaskola.cz/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FFMU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Technologie ve vzdělávání II Využití v pedagogické praxi</dc:title>
  <dc:creator>Projekt INTERES</dc:creator>
  <cp:lastModifiedBy>Projekt INTERES</cp:lastModifiedBy>
  <cp:revision>16</cp:revision>
  <dcterms:created xsi:type="dcterms:W3CDTF">2019-05-02T20:40:29Z</dcterms:created>
  <dcterms:modified xsi:type="dcterms:W3CDTF">2019-05-03T06:05:38Z</dcterms:modified>
</cp:coreProperties>
</file>