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8" r:id="rId3"/>
    <p:sldId id="287" r:id="rId4"/>
    <p:sldId id="257" r:id="rId5"/>
    <p:sldId id="292" r:id="rId6"/>
    <p:sldId id="269" r:id="rId7"/>
    <p:sldId id="270" r:id="rId8"/>
    <p:sldId id="301" r:id="rId9"/>
    <p:sldId id="289" r:id="rId10"/>
    <p:sldId id="290" r:id="rId11"/>
    <p:sldId id="291" r:id="rId12"/>
    <p:sldId id="272" r:id="rId13"/>
    <p:sldId id="273" r:id="rId14"/>
    <p:sldId id="261" r:id="rId15"/>
    <p:sldId id="262" r:id="rId16"/>
    <p:sldId id="293" r:id="rId17"/>
    <p:sldId id="294" r:id="rId18"/>
    <p:sldId id="296" r:id="rId19"/>
    <p:sldId id="297" r:id="rId20"/>
    <p:sldId id="298" r:id="rId21"/>
    <p:sldId id="302" r:id="rId22"/>
    <p:sldId id="299" r:id="rId23"/>
    <p:sldId id="30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dmánci" initials="B" lastIdx="1" clrIdx="0">
    <p:extLst>
      <p:ext uri="{19B8F6BF-5375-455C-9EA6-DF929625EA0E}">
        <p15:presenceInfo xmlns:p15="http://schemas.microsoft.com/office/powerpoint/2012/main" userId="Bidmán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84CCE-B7C0-490F-8DA4-5222292CC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058565-495B-41AF-84F4-ECD9EF2CE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D7CC22-0B96-4737-B4AF-74ED6B91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A59A81-63F1-4AB6-9977-B8580085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199823-9283-486D-817A-4E4E4EF1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91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7D2E1-D622-4848-97C7-6E93736D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036638-F90B-41F6-A4BC-E5F581185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E582E8-9403-46FB-A24B-F0585818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C8912E-928D-4271-AE2F-2C2029B8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D4789-A1A9-499E-895E-6B017402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4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CC160A-E669-43E7-B37F-EF4CAB26F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3C5744-FFDF-46C6-8ECC-96BA95360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5A6244-9037-49AB-95CC-B83A0F51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04A88-176B-4B2B-8119-442FD940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6C44F8-BA4B-47BD-8D34-1784A135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0A969-AB30-42E8-A662-7CFE143A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9A46A-8111-4966-9A1B-9642106B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4F5CE2-5BE2-4A16-B7CF-3BBD8CD7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052672-A66D-4563-80CD-4C9E4618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C327E4-DA9E-4545-B0BA-1AAF4D67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57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6E3F-994A-4B34-A9C1-F6B0019F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A7FE9C-FD29-43F8-B4B6-5C3AC676D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61066-F7EC-4EF9-8AE6-6D900806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4E47A4-86B0-4013-8260-6C5E949F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9131CB-617A-4CC3-8FE5-2963B9E8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0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AD2A7-D55C-4C23-848A-E310E546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7943D-B862-46FB-A7E1-5E7B39F08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7BE5BD-1311-4044-97AE-8B091D282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69880A-47BF-4128-9B9D-970BCF95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4D20CB-D022-4569-BF9D-1FF45407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F74F13-18DF-4E92-8C99-A574B4C9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46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DF55E-B09C-4F53-B9B5-649749F6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EAE0D6-ACC9-43EE-B668-E6CF4B42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ADA977-AA65-4E79-B4CE-74EF90D32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0C8486-813C-4CF8-A25F-4AF32E32A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2346B2-1918-4A09-AEE7-DC96D7B2E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803C1B-4384-4C84-BCC4-F37AFCC5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6DD1D5-4768-4479-94D0-E7224E07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523278-7E6B-4F4D-A006-8CED6B5C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95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C0082-7BD6-40AA-BE09-25376941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39A4E7-AF0A-49D5-BAE6-1ABF1A24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5EDA68-2F96-40A8-9295-3A305E2F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6F0BC9-2D96-4620-BE6A-50813165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0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8EDA58-24B2-406B-8ECA-CE2D5AA0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6FFA6B-18E3-4F36-BE32-BF141F27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F4CF28-7B62-4C62-85B7-F0D7CD08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1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F775A-6730-4CB0-AFF6-C304E62F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4DA34-3A15-441A-9F3F-DE07224D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1AB8B-5B42-40F6-95E8-4FDA4157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C0014-B47E-4FDD-A9C3-0E6EC9AD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4463B1-C985-4DAD-843E-6D28F11C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3FD82A-2AF6-4900-9314-4EE168FC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2DB2B-B2EC-4654-A3EC-AB660294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7611AD-FDBA-4ECB-A954-D596AF6AB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FC301A-980D-4ABD-803C-42E0CA9F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4105A4-BF22-4D64-8D7C-6CE2A4FE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1954A9-5638-478E-BFE8-09B238A8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EE4385-4FB6-40A7-8BA6-C9BE370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5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D19CE0-874B-4688-9209-12AE7CF7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DD2D7B-60A3-4BCF-88A6-ED54622D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C08774-DAD1-499C-9E6A-B1D95F2A8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47AE-0545-41BB-A64D-5AAD9C82C62C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D50CB-4C01-4AE7-950C-40D14F0DD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B9E483-C390-476E-B507-D75F50177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B30C-E2DE-455F-AE99-008AB170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35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aterials" TargetMode="External"/><Relationship Id="rId2" Type="http://schemas.openxmlformats.org/officeDocument/2006/relationships/hyperlink" Target="http://www.geogebra.org/downloa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eogebra.org/m/zwbyag58" TargetMode="External"/><Relationship Id="rId4" Type="http://schemas.openxmlformats.org/officeDocument/2006/relationships/hyperlink" Target="https://www.geogebra.org/downloa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ile/d/0B1Up5zguaHrlbldpRnVPcmRqbXc/edit?pli=1" TargetMode="External"/><Relationship Id="rId2" Type="http://schemas.openxmlformats.org/officeDocument/2006/relationships/hyperlink" Target="https://docs.google.com/file/d/0B0vRYwckMceZaFhnWEJnUG9QazQ/edit?pli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ofiles.ped.muni.cz/ibse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eogebra/" TargetMode="External"/><Relationship Id="rId3" Type="http://schemas.openxmlformats.org/officeDocument/2006/relationships/hyperlink" Target="https://www.geogebra.org/" TargetMode="External"/><Relationship Id="rId7" Type="http://schemas.openxmlformats.org/officeDocument/2006/relationships/hyperlink" Target="https://play.google.com/store/apps/details?id=com.hil_hk.euclidea" TargetMode="External"/><Relationship Id="rId2" Type="http://schemas.openxmlformats.org/officeDocument/2006/relationships/hyperlink" Target="https://www.wolframalph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imeto.org/" TargetMode="External"/><Relationship Id="rId5" Type="http://schemas.openxmlformats.org/officeDocument/2006/relationships/hyperlink" Target="http://www.umimematematiku.cz/" TargetMode="External"/><Relationship Id="rId10" Type="http://schemas.openxmlformats.org/officeDocument/2006/relationships/hyperlink" Target="http://www.tinkercad.com/" TargetMode="External"/><Relationship Id="rId4" Type="http://schemas.openxmlformats.org/officeDocument/2006/relationships/hyperlink" Target="http://um.mendelu.cz/maw-html/menu.php" TargetMode="External"/><Relationship Id="rId9" Type="http://schemas.openxmlformats.org/officeDocument/2006/relationships/hyperlink" Target="https://www.facebook.com/magicpi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849" y="1524067"/>
            <a:ext cx="9144000" cy="3059389"/>
          </a:xfrm>
        </p:spPr>
        <p:txBody>
          <a:bodyPr/>
          <a:lstStyle/>
          <a:p>
            <a:r>
              <a:rPr lang="cs-C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cs-C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výuce</a:t>
            </a:r>
            <a:br>
              <a:rPr lang="cs-C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matematiky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379" y="253285"/>
            <a:ext cx="6295238" cy="666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46" y="5039790"/>
            <a:ext cx="8903703" cy="190999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5BC6902-A94F-44B6-8BD7-E593467AF6AF}"/>
              </a:ext>
            </a:extLst>
          </p:cNvPr>
          <p:cNvSpPr txBox="1"/>
          <p:nvPr/>
        </p:nvSpPr>
        <p:spPr>
          <a:xfrm>
            <a:off x="2982176" y="3875570"/>
            <a:ext cx="622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Bidmanová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Strnadová</a:t>
            </a:r>
          </a:p>
          <a:p>
            <a:pPr algn="ctr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Lenka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Pavlíčková </a:t>
            </a:r>
          </a:p>
        </p:txBody>
      </p:sp>
    </p:spTree>
    <p:extLst>
      <p:ext uri="{BB962C8B-B14F-4D97-AF65-F5344CB8AC3E}">
        <p14:creationId xmlns:p14="http://schemas.microsoft.com/office/powerpoint/2010/main" val="14667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cs-CZ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Infrastruktura </a:t>
            </a:r>
            <a:r>
              <a:rPr 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cs-CZ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aplikace ke stáhnutí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materiály k použití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osobní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profil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návody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 použití k aplikaci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geogebra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Classic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-"/>
            </a:pPr>
            <a:endParaRPr lang="cs-CZ" sz="24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Prostředí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endParaRPr lang="cs-CZ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1B63A5-B0BD-4A3C-8DF6-E4CF85C84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5450" y="1095336"/>
            <a:ext cx="10116047" cy="55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BD13E2C-0C93-4DBA-A731-640FDA734A04}"/>
              </a:ext>
            </a:extLst>
          </p:cNvPr>
          <p:cNvSpPr txBox="1"/>
          <p:nvPr/>
        </p:nvSpPr>
        <p:spPr>
          <a:xfrm>
            <a:off x="284720" y="1027862"/>
            <a:ext cx="1101807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Geometrie</a:t>
            </a:r>
          </a:p>
          <a:p>
            <a:endParaRPr lang="cs-CZ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Úloha 1</a:t>
            </a:r>
            <a:endParaRPr lang="cs-CZ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Ověřte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vlastnost Thaletovy kružnice jako množiny vrcholů pravoúhlého trojúhelníku nad průměrem AB.</a:t>
            </a:r>
          </a:p>
          <a:p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283649-1135-4111-BB6B-CA33371E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49" y="2895424"/>
            <a:ext cx="4604165" cy="43274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84720" y="329851"/>
            <a:ext cx="11639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7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93CBC775-F932-4DD6-97F4-C173473C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7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4720" y="329851"/>
            <a:ext cx="11639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BD13E2C-0C93-4DBA-A731-640FDA734A04}"/>
                  </a:ext>
                </a:extLst>
              </p:cNvPr>
              <p:cNvSpPr txBox="1"/>
              <p:nvPr/>
            </p:nvSpPr>
            <p:spPr>
              <a:xfrm>
                <a:off x="284720" y="984600"/>
                <a:ext cx="11018078" cy="3340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Funkce</a:t>
                </a:r>
              </a:p>
              <a:p>
                <a:endParaRPr lang="cs-CZ" sz="14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Úloha 2</a:t>
                </a:r>
                <a:endParaRPr lang="cs-CZ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Řešte graficky rovnici 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cs-C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Úloha 3</a:t>
                </a:r>
              </a:p>
              <a:p>
                <a:pPr lvl="0"/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Určete křivku, po které se pohybuje vrchol </a:t>
                </a:r>
                <a:endParaRPr lang="cs-C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paraboly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závislosti na parametru </a:t>
                </a:r>
                <a:r>
                  <a:rPr lang="cs-CZ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BD13E2C-0C93-4DBA-A731-640FDA734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0" y="984600"/>
                <a:ext cx="11018078" cy="3340658"/>
              </a:xfrm>
              <a:prstGeom prst="rect">
                <a:avLst/>
              </a:prstGeom>
              <a:blipFill>
                <a:blip r:embed="rId2"/>
                <a:stretch>
                  <a:fillRect l="-1162" t="-20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A9999B16-8E41-46B8-AE1A-5D4A4899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77" y="2581039"/>
            <a:ext cx="3843786" cy="39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0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84720" y="329851"/>
            <a:ext cx="116394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IBSE</a:t>
            </a:r>
          </a:p>
          <a:p>
            <a:pPr algn="just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Čtyři úrovně badatelsky orientovaného vyučování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úroveň – potvrzující bádání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úroveň – strukturované bádání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úroveň – nasměrované bádání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úroveň – otevřené bádání 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55035"/>
              </p:ext>
            </p:extLst>
          </p:nvPr>
        </p:nvGraphicFramePr>
        <p:xfrm>
          <a:off x="2509298" y="4182629"/>
          <a:ext cx="7190268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kument" r:id="rId3" imgW="5761150" imgH="2073674" progId="Word.Document.12">
                  <p:embed/>
                </p:oleObj>
              </mc:Choice>
              <mc:Fallback>
                <p:oleObj name="Dokument" r:id="rId3" imgW="5761150" imgH="20736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298" y="4182629"/>
                        <a:ext cx="7190268" cy="258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28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19A509D-0F87-49D5-A4D1-ACE9A50ED497}"/>
              </a:ext>
            </a:extLst>
          </p:cNvPr>
          <p:cNvSpPr/>
          <p:nvPr/>
        </p:nvSpPr>
        <p:spPr>
          <a:xfrm>
            <a:off x="186636" y="2364504"/>
            <a:ext cx="9888330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4720" y="329851"/>
            <a:ext cx="116394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IBSE</a:t>
            </a:r>
            <a:r>
              <a:rPr lang="cs-CZ" sz="2800" b="1" dirty="0">
                <a:latin typeface="Times New Roman" panose="02020603050405020304" pitchFamily="18" charset="0"/>
              </a:rPr>
              <a:t> </a:t>
            </a:r>
            <a:r>
              <a:rPr lang="cs-CZ" sz="2800" b="1" dirty="0" smtClean="0">
                <a:latin typeface="Times New Roman" panose="02020603050405020304" pitchFamily="18" charset="0"/>
              </a:rPr>
              <a:t>ve výuce geometrie</a:t>
            </a:r>
          </a:p>
          <a:p>
            <a:pPr algn="just"/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</a:t>
            </a: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cs-CZ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(potvrzující bádání)</a:t>
            </a:r>
          </a:p>
          <a:p>
            <a:pPr algn="just">
              <a:lnSpc>
                <a:spcPct val="115000"/>
              </a:lnSpc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Ověřte, že osy úsečky stran trojúhelníku se protínají v jednom bodě. </a:t>
            </a:r>
          </a:p>
          <a:p>
            <a:pPr algn="just">
              <a:lnSpc>
                <a:spcPct val="115000"/>
              </a:lnSpc>
            </a:pPr>
            <a:endParaRPr lang="cs-CZ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</a:t>
            </a: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(strukturované bádání)</a:t>
            </a:r>
          </a:p>
          <a:p>
            <a:pPr algn="just">
              <a:lnSpc>
                <a:spcPct val="115000"/>
              </a:lnSpc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Nalezněte dělící poměr těžnic. </a:t>
            </a:r>
          </a:p>
          <a:p>
            <a:pPr algn="just">
              <a:lnSpc>
                <a:spcPct val="115000"/>
              </a:lnSpc>
            </a:pP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</a:t>
            </a: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(nasměrované bádání)</a:t>
            </a:r>
          </a:p>
          <a:p>
            <a:pPr algn="just">
              <a:lnSpc>
                <a:spcPct val="115000"/>
              </a:lnSpc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Jakým způsobem dělí těžnice trojúhelník na jednotlivé části? </a:t>
            </a:r>
          </a:p>
          <a:p>
            <a:pPr algn="just">
              <a:lnSpc>
                <a:spcPct val="115000"/>
              </a:lnSpc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cs-CZ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</a:t>
            </a: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(otevřené bádání)</a:t>
            </a:r>
          </a:p>
          <a:p>
            <a:pPr algn="just">
              <a:lnSpc>
                <a:spcPct val="115000"/>
              </a:lnSpc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Pokuste se najít, co nejvíce vlastností trojúhelníku a jeho těžnic. </a:t>
            </a:r>
          </a:p>
          <a:p>
            <a:pPr algn="just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8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339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IBSE</a:t>
            </a:r>
            <a:r>
              <a:rPr lang="cs-CZ" sz="2800" b="1" dirty="0">
                <a:latin typeface="Times New Roman" panose="02020603050405020304" pitchFamily="18" charset="0"/>
              </a:rPr>
              <a:t> </a:t>
            </a:r>
            <a:r>
              <a:rPr lang="cs-CZ" sz="2800" b="1" dirty="0" smtClean="0">
                <a:latin typeface="Times New Roman" panose="02020603050405020304" pitchFamily="18" charset="0"/>
              </a:rPr>
              <a:t>ve výuce funkcí</a:t>
            </a:r>
          </a:p>
          <a:p>
            <a:pPr algn="just"/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Úkol pro Vás </a:t>
            </a:r>
          </a:p>
          <a:p>
            <a:pPr algn="just">
              <a:lnSpc>
                <a:spcPct val="115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návaznosti na 4 úrovně badatelsky orientovaného vyučování vymyslete úlohy, které by žáci s užitím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GeoGebry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mohli řešit ve výuce funkcí.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926408"/>
              </p:ext>
            </p:extLst>
          </p:nvPr>
        </p:nvGraphicFramePr>
        <p:xfrm>
          <a:off x="2509298" y="3868592"/>
          <a:ext cx="7190268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kument" r:id="rId3" imgW="5761150" imgH="2073674" progId="Word.Document.12">
                  <p:embed/>
                </p:oleObj>
              </mc:Choice>
              <mc:Fallback>
                <p:oleObj name="Dokument" r:id="rId3" imgW="5761150" imgH="2073674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298" y="3868592"/>
                        <a:ext cx="7190268" cy="258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6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84720" y="329851"/>
                <a:ext cx="11639425" cy="6223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32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Využití </a:t>
                </a:r>
                <a:r>
                  <a:rPr lang="cs-CZ" sz="32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GeoGebry</a:t>
                </a:r>
                <a:r>
                  <a:rPr lang="cs-CZ" sz="32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při výuce funkcí a geometrie</a:t>
                </a:r>
              </a:p>
              <a:p>
                <a:pPr algn="just"/>
                <a:endParaRPr lang="cs-CZ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cs-CZ" sz="20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cs-CZ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IBSE</a:t>
                </a:r>
                <a:r>
                  <a:rPr lang="cs-CZ" sz="2800" b="1" dirty="0">
                    <a:latin typeface="Times New Roman" panose="02020603050405020304" pitchFamily="18" charset="0"/>
                  </a:rPr>
                  <a:t> </a:t>
                </a:r>
                <a:r>
                  <a:rPr lang="cs-CZ" sz="2800" b="1" dirty="0" smtClean="0">
                    <a:latin typeface="Times New Roman" panose="02020603050405020304" pitchFamily="18" charset="0"/>
                  </a:rPr>
                  <a:t>ve výuce funkcí</a:t>
                </a:r>
              </a:p>
              <a:p>
                <a:pPr algn="just"/>
                <a:endParaRPr lang="cs-C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Úloha </a:t>
                </a:r>
                <a:r>
                  <a:rPr lang="cs-CZ" sz="2400" b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cs-CZ" sz="2400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(potvrzující bádání)</a:t>
                </a:r>
              </a:p>
              <a:p>
                <a:pPr lvl="0"/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Ověřte, že graf funkce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je přímka. </a:t>
                </a:r>
              </a:p>
              <a:p>
                <a:pPr algn="just">
                  <a:lnSpc>
                    <a:spcPct val="115000"/>
                  </a:lnSpc>
                </a:pPr>
                <a:endParaRPr lang="cs-CZ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Úloha </a:t>
                </a:r>
                <a:r>
                  <a:rPr lang="cs-CZ" sz="2400" b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(strukturované bádání)</a:t>
                </a:r>
              </a:p>
              <a:p>
                <a:pPr lvl="0"/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Nalezněte průsečík přímek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</a:pPr>
                <a:endParaRPr lang="cs-CZ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Úloha </a:t>
                </a:r>
                <a:r>
                  <a:rPr lang="cs-CZ" sz="2400" b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(nasměrované bádání)</a:t>
                </a:r>
              </a:p>
              <a:p>
                <a:pPr lvl="0"/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se mění graf funkce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závislosti na parametru </a:t>
                </a:r>
                <a:r>
                  <a:rPr lang="cs-CZ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cs-CZ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Úloha </a:t>
                </a:r>
                <a:r>
                  <a:rPr lang="cs-CZ" sz="2400" b="1" u="sng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 </a:t>
                </a:r>
                <a:r>
                  <a:rPr lang="cs-CZ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(otevřené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bádání)</a:t>
                </a:r>
              </a:p>
              <a:p>
                <a:pPr lvl="0"/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Formulujte si sami výzkumnou otázku z tématu funkce. </a:t>
                </a:r>
              </a:p>
              <a:p>
                <a:pPr algn="just"/>
                <a:endParaRPr lang="cs-CZ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cs-CZ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0" y="329851"/>
                <a:ext cx="11639425" cy="6223242"/>
              </a:xfrm>
              <a:prstGeom prst="rect">
                <a:avLst/>
              </a:prstGeom>
              <a:blipFill>
                <a:blip r:embed="rId2"/>
                <a:stretch>
                  <a:fillRect l="-1100" t="-13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45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2D do 3D</a:t>
            </a:r>
            <a:endParaRPr lang="cs-CZ" sz="2800" b="1" dirty="0" smtClean="0">
              <a:latin typeface="Times New Roman" panose="02020603050405020304" pitchFamily="18" charset="0"/>
            </a:endParaRPr>
          </a:p>
          <a:p>
            <a:pPr algn="just"/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12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rovině jsou dány tři kružnice tak, že každé 2 mají společné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body, ale všechny 3 nemají společný žádný bod. Potom se tři tětivy příslušejícím těmto kružnicím protínají v jednom bodě. Dokažte.</a:t>
            </a:r>
          </a:p>
          <a:p>
            <a:pPr algn="just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71E7EE-36B0-419C-AA09-0BA1A67B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08" y="3811442"/>
            <a:ext cx="3148270" cy="25711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F2FA273-2A38-47F0-BFD1-502D63DF8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310" y="3363768"/>
            <a:ext cx="4074547" cy="35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3D</a:t>
            </a:r>
            <a:endParaRPr lang="cs-CZ" sz="2800" b="1" dirty="0" smtClean="0">
              <a:latin typeface="Times New Roman" panose="02020603050405020304" pitchFamily="18" charset="0"/>
            </a:endParaRPr>
          </a:p>
          <a:p>
            <a:pPr algn="just"/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13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Sestrojte libovolný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kolmý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hranol a jeho síť.</a:t>
            </a:r>
          </a:p>
          <a:p>
            <a:pPr algn="just"/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24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14</a:t>
            </a:r>
            <a:endParaRPr lang="cs-CZ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Pomocí řezu kužele rovinou demonstrujte vznik elipsy.</a:t>
            </a:r>
          </a:p>
          <a:p>
            <a:pPr algn="just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C31FF0-C8DD-4748-BA71-84BDD01FF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27" y="1012056"/>
            <a:ext cx="4846556" cy="29466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9AF2455-0A63-491C-9908-1E6BC5432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20" y="4214790"/>
            <a:ext cx="2952508" cy="24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8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9526" y="538310"/>
            <a:ext cx="1084349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workshopu: 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Matematická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čtenářská gramotnost, vizualizace v matematice 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geometrie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Geometrie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Funkce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IBSE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IBSE ve výuce geometrie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IBSE ve výuce funkce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2D do 3D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3D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Odhad křivky z obrázku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Diskuze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závěr 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9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Odhad křivky z obrázku</a:t>
            </a:r>
            <a:endParaRPr lang="cs-CZ" sz="2800" b="1" dirty="0" smtClean="0">
              <a:latin typeface="Times New Roman" panose="02020603050405020304" pitchFamily="18" charset="0"/>
            </a:endParaRPr>
          </a:p>
          <a:p>
            <a:pPr algn="just"/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Úloha 15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Zkuste se přesvědčit, že voda tryskající z fontány dopadá na zem po křivce, která je přibližně parabola.</a:t>
            </a:r>
          </a:p>
          <a:p>
            <a:pPr algn="just"/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BBD98C-13CB-47C9-A65C-A5C9B22B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09" y="3023466"/>
            <a:ext cx="4461891" cy="35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1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Využití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výuce funkcí a geometrie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Puštík                                                             Fontána</a:t>
            </a:r>
          </a:p>
          <a:p>
            <a:pPr algn="just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1" y="1942349"/>
            <a:ext cx="5760720" cy="39154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14" y="1782618"/>
            <a:ext cx="3463637" cy="46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20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cs-CZ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Gergelitsová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Šárka (2011) Praha. </a:t>
            </a:r>
            <a:r>
              <a:rPr lang="cs-CZ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Počítač ve výuce nejen geometrie – průvodce </a:t>
            </a:r>
            <a:r>
              <a:rPr lang="cs-CZ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Geogebrou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cs-CZ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Jančařík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(Ed.). (2014a). </a:t>
            </a:r>
            <a:r>
              <a:rPr lang="cs-CZ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Dynamická matematika (využití programu </a:t>
            </a:r>
            <a:r>
              <a:rPr lang="cs-CZ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výuce matematiky na středních školách).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Dostupné z </a:t>
            </a:r>
          </a:p>
          <a:p>
            <a:pPr lvl="0" algn="just">
              <a:spcAft>
                <a:spcPts val="600"/>
              </a:spcAft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docs.google.com/file/d/0B0vRYwckMceZaFhnWEJnUG9QazQ/edit?pli=1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cs-CZ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Jančařík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(Ed.). (2014b). </a:t>
            </a:r>
            <a:r>
              <a:rPr lang="cs-CZ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Matematický software.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Dostupné z</a:t>
            </a:r>
          </a:p>
          <a:p>
            <a:pPr lvl="0" algn="just">
              <a:spcAft>
                <a:spcPts val="600"/>
              </a:spcAft>
            </a:pP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pt-PT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docs.google.com/file/d/0B1Up5zguaHrlbldpRnVPcmRqbXc/edit?pli=1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endParaRPr lang="cs-CZ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Trnová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 (Ed.). (2012).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Dostupné z 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http://profiles.ped.muni.cz/ibse.php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endParaRPr lang="cs-CZ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Pavel (2015) České Budějovice. </a:t>
            </a:r>
            <a:r>
              <a:rPr lang="cs-CZ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Badatelsky orientovaná výuka matematiky a informatiky s podporou technologií.</a:t>
            </a:r>
            <a:endParaRPr lang="cs-CZ" sz="20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4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403849" y="1524067"/>
            <a:ext cx="9144000" cy="3059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pozornost.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" name="Obráze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82" y="2735116"/>
            <a:ext cx="3402734" cy="3083791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438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84720" y="329851"/>
            <a:ext cx="115747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Matematická </a:t>
            </a:r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čtenářská gramotnost, vizualizace v matematice </a:t>
            </a:r>
          </a:p>
          <a:p>
            <a:pPr algn="just">
              <a:spcAft>
                <a:spcPts val="0"/>
              </a:spcAft>
            </a:pPr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Matematická čtenářská gramotnost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je schopnost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rozeznat, pochopit, používat a zhodnotit  psaný matematický text, který může být zadaný různou formou a můžeme ho využívat ve všech etapách každodenního života. 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26552F-E749-4604-8BF8-527BD490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29" y="2917398"/>
            <a:ext cx="10281351" cy="265126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4DC0E8A-390B-417D-B112-99793B17AD13}"/>
              </a:ext>
            </a:extLst>
          </p:cNvPr>
          <p:cNvSpPr/>
          <p:nvPr/>
        </p:nvSpPr>
        <p:spPr>
          <a:xfrm>
            <a:off x="2206302" y="2577732"/>
            <a:ext cx="773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Rozvíjení a podpora matematické čtenářské gramotnosti: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8226414-68C4-48E7-875B-224A8FB081EB}"/>
              </a:ext>
            </a:extLst>
          </p:cNvPr>
          <p:cNvSpPr/>
          <p:nvPr/>
        </p:nvSpPr>
        <p:spPr>
          <a:xfrm>
            <a:off x="3368642" y="5309829"/>
            <a:ext cx="7176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vizualizace matematických pojmů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rozvíjení a porozumění matematickému slovníku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rozvíjení porozumění matematickému textu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rozvíjení kritického myšlení v matematice</a:t>
            </a:r>
          </a:p>
        </p:txBody>
      </p:sp>
    </p:spTree>
    <p:extLst>
      <p:ext uri="{BB962C8B-B14F-4D97-AF65-F5344CB8AC3E}">
        <p14:creationId xmlns:p14="http://schemas.microsoft.com/office/powerpoint/2010/main" val="25249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84720" y="329851"/>
            <a:ext cx="115747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Otázka pro Vás: </a:t>
            </a:r>
          </a:p>
          <a:p>
            <a:pPr algn="ctr"/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a kde můžeme využít ICT ve výuce matematiky?</a:t>
            </a:r>
          </a:p>
          <a:p>
            <a:pPr algn="ctr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Vaše zkušenosti.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83" y="2761286"/>
            <a:ext cx="4857750" cy="32385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45" y="2761286"/>
            <a:ext cx="485964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4C22E73-6CB8-408A-8A19-D7AA6ACF0B88}"/>
              </a:ext>
            </a:extLst>
          </p:cNvPr>
          <p:cNvSpPr/>
          <p:nvPr/>
        </p:nvSpPr>
        <p:spPr>
          <a:xfrm>
            <a:off x="322117" y="335071"/>
            <a:ext cx="1109402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Matematické softwary: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Wolfram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|Alpha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://www.wolframalpha.com</a:t>
            </a:r>
            <a:r>
              <a:rPr lang="en-US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GeoGebra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://www.geogebra.org/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Matematické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výpočty online (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MAW), 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um.mendelu.cz/maw-html/menu.php</a:t>
            </a:r>
            <a:endParaRPr lang="cs-CZ" sz="2000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Matematické portály</a:t>
            </a:r>
            <a:r>
              <a:rPr lang="cs-CZ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Umíme matematiku,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www.umimematematiku.cz</a:t>
            </a:r>
            <a:endParaRPr lang="cs-CZ" sz="2000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Umíme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to,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https://www.umimeto.org/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Pro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ty, co mají rádi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geometrii,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://play.google.com/store/apps/details?id=com.hil_hk.euclidea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https://www.facebook.com/geogebra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://www.facebook.com/magicpi2/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Calibri" panose="020F0502020204030204" pitchFamily="34" charset="0"/>
              <a:buChar char="-"/>
              <a:tabLst>
                <a:tab pos="1800225" algn="l"/>
              </a:tabLst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Calibri" panose="020F0502020204030204" pitchFamily="34" charset="0"/>
              <a:buChar char="-"/>
              <a:tabLst>
                <a:tab pos="1800225" algn="l"/>
              </a:tabLst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www.tinkercad.com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cs-CZ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249AD01-8038-47C1-9627-2024A8106F64}"/>
              </a:ext>
            </a:extLst>
          </p:cNvPr>
          <p:cNvSpPr/>
          <p:nvPr/>
        </p:nvSpPr>
        <p:spPr>
          <a:xfrm>
            <a:off x="1139687" y="1908314"/>
            <a:ext cx="9872870" cy="4757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2E9FC0-D58B-4C65-81B6-53BD4A6C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35" y="1908314"/>
            <a:ext cx="9527339" cy="435779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4720" y="329851"/>
            <a:ext cx="115747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cs-CZ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dynamický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matematický, volně šiřitelný (pro nekomerční použití)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46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4720" y="329851"/>
            <a:ext cx="1163942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cs-CZ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Klady </a:t>
            </a:r>
            <a:r>
              <a:rPr 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cs-CZ" sz="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učivo lépe vizualizuje (statické a dynamické modely) 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bádat v matematice (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IBSE)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vizualizace využít k vyučování (statické a dynamické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modely)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zrychlení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jak učitele tak žáka 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přenesení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žáka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matematickým pojmům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sz="24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GeoGebry</a:t>
            </a:r>
            <a:r>
              <a:rPr lang="cs-CZ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hodině:</a:t>
            </a:r>
          </a:p>
          <a:p>
            <a:pPr algn="just">
              <a:spcAft>
                <a:spcPts val="0"/>
              </a:spcAft>
            </a:pPr>
            <a:endParaRPr lang="cs-CZ" sz="8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prezentace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hodině</a:t>
            </a:r>
          </a:p>
          <a:p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samostatná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</a:p>
          <a:p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zdroj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úloh s proměnlivým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zadáním</a:t>
            </a:r>
          </a:p>
          <a:p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motivace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zpestření výuky</a:t>
            </a:r>
          </a:p>
          <a:p>
            <a:pPr algn="just">
              <a:spcAft>
                <a:spcPts val="0"/>
              </a:spcAft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3" y="606679"/>
            <a:ext cx="3724275" cy="50768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662" y="682879"/>
            <a:ext cx="3990975" cy="50577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025" y="682879"/>
            <a:ext cx="3467100" cy="5000625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A92CBF6-D0C4-4CFA-B5BB-15290B6E9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489738"/>
              </p:ext>
            </p:extLst>
          </p:nvPr>
        </p:nvGraphicFramePr>
        <p:xfrm>
          <a:off x="10560051" y="6177684"/>
          <a:ext cx="12747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Objekt prostředí balíčkovače" showAsIcon="1" r:id="rId6" imgW="1274760" imgH="478800" progId="Package">
                  <p:embed/>
                </p:oleObj>
              </mc:Choice>
              <mc:Fallback>
                <p:oleObj name="Objekt prostředí balíčkovače" showAsIcon="1" r:id="rId6" imgW="1274760" imgH="478800" progId="Package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9A92CBF6-D0C4-4CFA-B5BB-15290B6E9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60051" y="6177684"/>
                        <a:ext cx="12747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5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20" y="329851"/>
            <a:ext cx="116394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cs-CZ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GeoGebru</a:t>
            </a:r>
            <a:r>
              <a:rPr 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můžeme využít v těchto oblastech matematiky:</a:t>
            </a:r>
          </a:p>
          <a:p>
            <a:pPr algn="just">
              <a:spcAft>
                <a:spcPts val="0"/>
              </a:spcAft>
            </a:pP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algebraické úlohy  (mnohočleny, rovnice, nerovnice, práce se zlomky)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geometrie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jejich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grafy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stereometrie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analytická geometrie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komplexní čísla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 počet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přesah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jiných předmětů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yzika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biologie, zeměpis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další možnosti, podle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fantazie….</a:t>
            </a:r>
          </a:p>
          <a:p>
            <a:pPr algn="just">
              <a:spcAft>
                <a:spcPts val="0"/>
              </a:spcAft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728</Words>
  <Application>Microsoft Office PowerPoint</Application>
  <PresentationFormat>Širokoúhlá obrazovka</PresentationFormat>
  <Paragraphs>209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Wingdings</vt:lpstr>
      <vt:lpstr>Motiv Office</vt:lpstr>
      <vt:lpstr>Objekt prostředí balíčkovače</vt:lpstr>
      <vt:lpstr>Dokument</vt:lpstr>
      <vt:lpstr>Využití GeoGebry ve výuce matematiky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GeoGebry ve výuce</dc:title>
  <dc:creator>Bidmánci</dc:creator>
  <cp:lastModifiedBy>Hewlett-Packard Company</cp:lastModifiedBy>
  <cp:revision>98</cp:revision>
  <dcterms:created xsi:type="dcterms:W3CDTF">2019-03-23T08:55:45Z</dcterms:created>
  <dcterms:modified xsi:type="dcterms:W3CDTF">2019-04-09T17:24:04Z</dcterms:modified>
</cp:coreProperties>
</file>