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75" r:id="rId3"/>
    <p:sldId id="291" r:id="rId4"/>
    <p:sldId id="295" r:id="rId5"/>
    <p:sldId id="297" r:id="rId6"/>
    <p:sldId id="267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AF7707-68D1-46E0-B8CC-D11DD3BDCEAC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441B4-E5BF-4A1F-A467-CA18A8D525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85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20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219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84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527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54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CC7ED-E11D-403E-BA25-4C2F8982CC0C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1143A-6BA2-458F-BE46-CCC75323C1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065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D55514-EF9F-4B63-BBE4-29B10C85C538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62187-B4B2-479A-AACF-E277FFA157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21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7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5EDA24-6C70-41FC-A71E-850D7359BBC8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3894F-1B69-4813-A7FF-4D19DD3AB0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0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CC2F46-DE30-4354-8766-E5F4F71A56B0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DD921-DAF8-4E6A-8A10-4A0388FE32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75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36F174-1DD5-4442-AE45-F2B2568E2C00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9FB0DD-1515-4484-8CC8-3611487FF2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38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20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655607-A6DC-418A-A9F0-6139C72368B3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044DE-1EB1-4F43-B684-8A38E6B885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07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9950B5-EF9F-47E6-A3DC-6FEC7BED76F9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5BB85-95BB-4642-9469-14F30C5CF4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021FDE-020E-4FC2-8A22-359BBF38B3EF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C4C01-8057-4A91-8BD3-1FF097D38D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20.02.2019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v.cz/uploads/RVP_ZV_2017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Svět práce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Úvod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cs-CZ" sz="2400" dirty="0"/>
              <a:t>Výuka:</a:t>
            </a:r>
          </a:p>
          <a:p>
            <a:pPr algn="just">
              <a:buNone/>
            </a:pPr>
            <a:r>
              <a:rPr lang="cs-CZ" sz="2400" dirty="0">
                <a:solidFill>
                  <a:schemeClr val="accent5"/>
                </a:solidFill>
              </a:rPr>
              <a:t>Přednáška, studium základních pedagogických dokumentů i odborné literatury</a:t>
            </a:r>
            <a:r>
              <a:rPr lang="cs-CZ" sz="2400" dirty="0"/>
              <a:t>.</a:t>
            </a:r>
          </a:p>
          <a:p>
            <a:pPr algn="just">
              <a:buNone/>
            </a:pPr>
            <a:r>
              <a:rPr lang="cs-CZ" sz="2400" dirty="0"/>
              <a:t>Prezentace zadaného tématu před seminární skupinou, aktivní účast na výuce (min. 80%), </a:t>
            </a:r>
            <a:r>
              <a:rPr lang="cs-CZ" sz="2400" dirty="0">
                <a:solidFill>
                  <a:schemeClr val="accent5"/>
                </a:solidFill>
              </a:rPr>
              <a:t>zkouška z odborných teoretických znalostí</a:t>
            </a:r>
            <a:r>
              <a:rPr lang="cs-CZ" sz="2400" dirty="0"/>
              <a:t>.</a:t>
            </a:r>
          </a:p>
          <a:p>
            <a:pPr algn="just">
              <a:buNone/>
            </a:pPr>
            <a:r>
              <a:rPr lang="cs-CZ" sz="2400" dirty="0"/>
              <a:t>Ukončení:</a:t>
            </a:r>
          </a:p>
          <a:p>
            <a:pPr algn="just">
              <a:buNone/>
            </a:pPr>
            <a:r>
              <a:rPr lang="cs-CZ" sz="2400" dirty="0">
                <a:solidFill>
                  <a:schemeClr val="accent5"/>
                </a:solidFill>
              </a:rPr>
              <a:t>Zkouška (písemná příprava + ústní přezkoušení)</a:t>
            </a:r>
          </a:p>
        </p:txBody>
      </p:sp>
    </p:spTree>
    <p:extLst>
      <p:ext uri="{BB962C8B-B14F-4D97-AF65-F5344CB8AC3E}">
        <p14:creationId xmlns:p14="http://schemas.microsoft.com/office/powerpoint/2010/main" val="232822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Profesní orientace v systému vzdělávání. (Rámcový vzdělávací program pro základní školy, školní vzdělávací program, aktuální dokumenty). </a:t>
            </a:r>
          </a:p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Uplatnění ve světě práce, rekvalifikace, celoživotní vzdělávání. (Současná situace, budoucnost v rámci EU, regionální problémy.) </a:t>
            </a:r>
          </a:p>
          <a:p>
            <a:pPr marL="514350" indent="-514350" algn="just">
              <a:buAutoNum type="arabicPeriod"/>
            </a:pPr>
            <a:r>
              <a:rPr lang="cs-CZ" sz="2800" dirty="0">
                <a:solidFill>
                  <a:schemeClr val="accent5"/>
                </a:solidFill>
              </a:rPr>
              <a:t>Kvalifikovaná informace pro volbu vzdělávání a povolání. (Zdroje, hodnota, rozsah, úroveň.) 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95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4. Exkurze jako specifická vyučovací forma. (Příprava exkurze pro konkrétní školu v konkrétních podmínkách s daným cílem.) </a:t>
            </a:r>
          </a:p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5. Pedagogická diagnostika pro oblast volby profese. (Sebehodnocení, zájmy, schopnosti, osobní vlastnosti, kvalifikační, osobnostní a zdravotní předpoklady.) </a:t>
            </a:r>
          </a:p>
          <a:p>
            <a:pPr algn="just">
              <a:buNone/>
            </a:pPr>
            <a:r>
              <a:rPr lang="cs-CZ" sz="2800" dirty="0">
                <a:solidFill>
                  <a:schemeClr val="accent5"/>
                </a:solidFill>
              </a:rPr>
              <a:t>6. Poradenské služby a jejich využívání (kariérové poradenství). (Výchovný poradce, školní psycholog, úřad práce, jiné instituce, rozhodování, vstup do světa práce.) 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40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7B9899"/>
                </a:solidFill>
                <a:latin typeface="Arial" charset="0"/>
              </a:rPr>
              <a:t>Osnova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cs-CZ" sz="2800" dirty="0"/>
              <a:t>7. Střední školy. (Přehled, požadavky, perspektivy.) </a:t>
            </a:r>
          </a:p>
          <a:p>
            <a:pPr algn="just">
              <a:buNone/>
            </a:pPr>
            <a:r>
              <a:rPr lang="cs-CZ" sz="2800" dirty="0"/>
              <a:t>8. Učební obory. (Řemesla, mozaika profesí, požadavky, náplň a perspektiva profesí, rekvalifikace, uplatnění v rámci regionu i EU.) </a:t>
            </a:r>
          </a:p>
          <a:p>
            <a:pPr algn="just">
              <a:buNone/>
            </a:pPr>
            <a:r>
              <a:rPr lang="cs-CZ" sz="2800" dirty="0"/>
              <a:t>9. Abeceda drobného podnikání. (Organizace, systém, předpoklady, formy.) </a:t>
            </a:r>
          </a:p>
          <a:p>
            <a:pPr algn="just">
              <a:buNone/>
            </a:pPr>
            <a:r>
              <a:rPr lang="cs-CZ" sz="2800" dirty="0"/>
              <a:t>10. Podnikatelský záměr, marketing. (Problémy a perspektivy podnikání.)</a:t>
            </a:r>
            <a:endParaRPr lang="cs-CZ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35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satMod val="150000"/>
                  </a:schemeClr>
                </a:solidFill>
              </a:rPr>
              <a:t>Literární a elektronické zdroje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i="1" dirty="0"/>
              <a:t>Rámcový vzdělávací program pro základní vzdělávání</a:t>
            </a:r>
            <a:r>
              <a:rPr lang="cs-CZ" sz="2800" dirty="0"/>
              <a:t>. [online]. Praha: MŠMT, 2013. 142 s. [cit. 2019-02-02]. Dostupné z WWW </a:t>
            </a:r>
            <a:r>
              <a:rPr lang="cs-CZ" sz="2800" dirty="0">
                <a:hlinkClick r:id="rId2"/>
              </a:rPr>
              <a:t>http://www.nuv.cz/uploads/RVP_ZV_2017.pdf</a:t>
            </a:r>
            <a:endParaRPr lang="cs-CZ" sz="2800" dirty="0"/>
          </a:p>
          <a:p>
            <a:pPr>
              <a:buNone/>
            </a:pPr>
            <a:r>
              <a:rPr lang="cs-CZ" sz="2800" dirty="0"/>
              <a:t>HLAĎO, P. </a:t>
            </a:r>
            <a:r>
              <a:rPr lang="cs-CZ" sz="2800" i="1" dirty="0"/>
              <a:t>Svět práce a volba povolání : učební text pro učitele</a:t>
            </a:r>
            <a:r>
              <a:rPr lang="cs-CZ" sz="2800" dirty="0"/>
              <a:t>. E-learning </a:t>
            </a:r>
            <a:r>
              <a:rPr lang="cs-CZ" sz="2800" dirty="0" err="1"/>
              <a:t>KTeIV</a:t>
            </a:r>
            <a:r>
              <a:rPr lang="cs-CZ" sz="2800" dirty="0"/>
              <a:t>. Brno: Katedra technické a informační výchovy Masarykovy univerzity, 2008. 117 s.</a:t>
            </a:r>
          </a:p>
          <a:p>
            <a:pPr>
              <a:buNone/>
            </a:pPr>
            <a:r>
              <a:rPr lang="cs-CZ" altLang="cs-CZ" sz="2800" dirty="0" err="1">
                <a:solidFill>
                  <a:schemeClr val="tx1"/>
                </a:solidFill>
              </a:rPr>
              <a:t>Friedmann</a:t>
            </a:r>
            <a:r>
              <a:rPr lang="cs-CZ" altLang="cs-CZ" sz="2800" dirty="0">
                <a:solidFill>
                  <a:schemeClr val="tx1"/>
                </a:solidFill>
              </a:rPr>
              <a:t>, Z. </a:t>
            </a:r>
            <a:r>
              <a:rPr lang="cs-CZ" altLang="cs-CZ" sz="2800" i="1" dirty="0">
                <a:solidFill>
                  <a:schemeClr val="tx1"/>
                </a:solidFill>
              </a:rPr>
              <a:t>Didaktika technické výchovy</a:t>
            </a:r>
            <a:r>
              <a:rPr lang="cs-CZ" altLang="cs-CZ" sz="2800" dirty="0">
                <a:solidFill>
                  <a:schemeClr val="tx1"/>
                </a:solidFill>
              </a:rPr>
              <a:t>. Brno: MU, 2001.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>
              <a:solidFill>
                <a:srgbClr val="320E04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70&quot;&gt;&lt;/object&gt;&lt;object type=&quot;2&quot; unique_id=&quot;10171&quot;&gt;&lt;object type=&quot;3&quot; unique_id=&quot;10172&quot;&gt;&lt;property id=&quot;20148&quot; value=&quot;5&quot;/&gt;&lt;property id=&quot;20300&quot; value=&quot;Slide 1 - &amp;quot;Počítačový design, modelování a konstruování&amp;quot;&quot;/&gt;&lt;property id=&quot;20307&quot; value=&quot;256&quot;/&gt;&lt;/object&gt;&lt;object type=&quot;3&quot; unique_id=&quot;10173&quot;&gt;&lt;property id=&quot;20148&quot; value=&quot;5&quot;/&gt;&lt;property id=&quot;20300&quot; value=&quot;Slide 7 - &amp;quot;3D CAD&amp;quot;&quot;/&gt;&lt;property id=&quot;20307&quot; value=&quot;257&quot;/&gt;&lt;/object&gt;&lt;object type=&quot;3&quot; unique_id=&quot;10174&quot;&gt;&lt;property id=&quot;20148&quot; value=&quot;5&quot;/&gt;&lt;property id=&quot;20300&quot; value=&quot;Slide 8 - &amp;quot;Konstruování v 3D&amp;quot;&quot;/&gt;&lt;property id=&quot;20307&quot; value=&quot;258&quot;/&gt;&lt;/object&gt;&lt;object type=&quot;3&quot; unique_id=&quot;10184&quot;&gt;&lt;property id=&quot;20148&quot; value=&quot;5&quot;/&gt;&lt;property id=&quot;20300&quot; value=&quot;Slide 15 - &amp;quot;Literární a elektronické zdroje&amp;quot;&quot;/&gt;&lt;property id=&quot;20307&quot; value=&quot;267&quot;/&gt;&lt;/object&gt;&lt;object type=&quot;3&quot; unique_id=&quot;10802&quot;&gt;&lt;property id=&quot;20148&quot; value=&quot;5&quot;/&gt;&lt;property id=&quot;20300&quot; value=&quot;Slide 2 - &amp;quot;Osnova&amp;quot;&quot;/&gt;&lt;property id=&quot;20307&quot; value=&quot;275&quot;/&gt;&lt;/object&gt;&lt;object type=&quot;3&quot; unique_id=&quot;10803&quot;&gt;&lt;property id=&quot;20148&quot; value=&quot;5&quot;/&gt;&lt;property id=&quot;20300&quot; value=&quot;Slide 5 - &amp;quot;2D CAD&amp;quot;&quot;/&gt;&lt;property id=&quot;20307&quot; value=&quot;277&quot;/&gt;&lt;/object&gt;&lt;object type=&quot;3&quot; unique_id=&quot;10806&quot;&gt;&lt;property id=&quot;20148&quot; value=&quot;5&quot;/&gt;&lt;property id=&quot;20300&quot; value=&quot;Slide 6 - &amp;quot;Tvorba výkresové dokumentace&amp;quot;&quot;/&gt;&lt;property id=&quot;20307&quot; value=&quot;280&quot;/&gt;&lt;/object&gt;&lt;object type=&quot;3&quot; unique_id=&quot;10993&quot;&gt;&lt;property id=&quot;20148&quot; value=&quot;5&quot;/&gt;&lt;property id=&quot;20300&quot; value=&quot;Slide 9 - &amp;quot;Autodesk Inventor&amp;quot;&quot;/&gt;&lt;property id=&quot;20307&quot; value=&quot;284&quot;/&gt;&lt;/object&gt;&lt;object type=&quot;3&quot; unique_id=&quot;10994&quot;&gt;&lt;property id=&quot;20148&quot; value=&quot;5&quot;/&gt;&lt;property id=&quot;20300&quot; value=&quot;Slide 10 - &amp;quot;Autodesk Inventor&amp;quot;&quot;/&gt;&lt;property id=&quot;20307&quot; value=&quot;286&quot;/&gt;&lt;/object&gt;&lt;object type=&quot;3&quot; unique_id=&quot;10995&quot;&gt;&lt;property id=&quot;20148&quot; value=&quot;5&quot;/&gt;&lt;property id=&quot;20300&quot; value=&quot;Slide 11 - &amp;quot;Autodesk Inventor&amp;quot;&quot;/&gt;&lt;property id=&quot;20307&quot; value=&quot;287&quot;/&gt;&lt;/object&gt;&lt;object type=&quot;3&quot; unique_id=&quot;10997&quot;&gt;&lt;property id=&quot;20148&quot; value=&quot;5&quot;/&gt;&lt;property id=&quot;20300&quot; value=&quot;Slide 13 - &amp;quot;Design a konstruování v 3D&amp;quot;&quot;/&gt;&lt;property id=&quot;20307&quot; value=&quot;285&quot;/&gt;&lt;/object&gt;&lt;object type=&quot;3&quot; unique_id=&quot;11256&quot;&gt;&lt;property id=&quot;20148&quot; value=&quot;5&quot;/&gt;&lt;property id=&quot;20300&quot; value=&quot;Slide 3 - &amp;quot;Osnova&amp;quot;&quot;/&gt;&lt;property id=&quot;20307&quot; value=&quot;291&quot;/&gt;&lt;/object&gt;&lt;object type=&quot;3&quot; unique_id=&quot;11303&quot;&gt;&lt;property id=&quot;20148&quot; value=&quot;5&quot;/&gt;&lt;property id=&quot;20300&quot; value=&quot;Slide 12 - &amp;quot;Design a konstruování v 3D&amp;quot;&quot;/&gt;&lt;property id=&quot;20307&quot; value=&quot;292&quot;/&gt;&lt;/object&gt;&lt;object type=&quot;3&quot; unique_id=&quot;11304&quot;&gt;&lt;property id=&quot;20148&quot; value=&quot;5&quot;/&gt;&lt;property id=&quot;20300&quot; value=&quot;Slide 14 - &amp;quot;Design a konstruování v 3D&amp;quot;&quot;/&gt;&lt;property id=&quot;20307&quot; value=&quot;293&quot;/&gt;&lt;/object&gt;&lt;object type=&quot;3&quot; unique_id=&quot;11321&quot;&gt;&lt;property id=&quot;20148&quot; value=&quot;5&quot;/&gt;&lt;property id=&quot;20300&quot; value=&quot;Slide 4 - &amp;quot;Ukončení&amp;quot;&quot;/&gt;&lt;property id=&quot;20307&quot; value=&quot;29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872</TotalTime>
  <Words>184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 2</vt:lpstr>
      <vt:lpstr>Wingdings 3</vt:lpstr>
      <vt:lpstr>Fazeta</vt:lpstr>
      <vt:lpstr>Svět práce</vt:lpstr>
      <vt:lpstr>Osnova</vt:lpstr>
      <vt:lpstr>Osnova</vt:lpstr>
      <vt:lpstr>Osnova</vt:lpstr>
      <vt:lpstr>Osnova</vt:lpstr>
      <vt:lpstr>Literární a elektronické zdroje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</dc:title>
  <dc:creator>admin</dc:creator>
  <cp:lastModifiedBy>Zdeněk Hodis</cp:lastModifiedBy>
  <cp:revision>85</cp:revision>
  <dcterms:created xsi:type="dcterms:W3CDTF">2010-03-01T14:40:18Z</dcterms:created>
  <dcterms:modified xsi:type="dcterms:W3CDTF">2019-02-20T07:53:02Z</dcterms:modified>
</cp:coreProperties>
</file>