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523" r:id="rId3"/>
    <p:sldId id="519" r:id="rId4"/>
    <p:sldId id="522" r:id="rId5"/>
    <p:sldId id="509" r:id="rId6"/>
    <p:sldId id="510" r:id="rId7"/>
    <p:sldId id="511" r:id="rId8"/>
    <p:sldId id="521" r:id="rId9"/>
    <p:sldId id="503" r:id="rId10"/>
    <p:sldId id="506" r:id="rId11"/>
    <p:sldId id="507" r:id="rId12"/>
    <p:sldId id="508" r:id="rId13"/>
    <p:sldId id="512" r:id="rId14"/>
    <p:sldId id="513" r:id="rId15"/>
    <p:sldId id="504" r:id="rId16"/>
    <p:sldId id="524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791" autoAdjust="0"/>
    <p:restoredTop sz="94660"/>
  </p:normalViewPr>
  <p:slideViewPr>
    <p:cSldViewPr>
      <p:cViewPr varScale="1">
        <p:scale>
          <a:sx n="58" d="100"/>
          <a:sy n="58" d="100"/>
        </p:scale>
        <p:origin x="90" y="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04.03.2019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04.03.2019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04.03.2019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04.03.2019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25963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  <p:transition spd="slow" advClick="0" advTm="3000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04.03.2019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04.03.2019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04.03.2019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04.03.2019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04.03.2019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04.03.2019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04.03.2019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04.03.2019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A0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4288" y="6442075"/>
            <a:ext cx="3602037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777777"/>
                </a:solidFill>
                <a:latin typeface="Verdana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554288" y="3141663"/>
            <a:ext cx="5041900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pic>
        <p:nvPicPr>
          <p:cNvPr id="227344" name="Picture 16" descr="PdF_kresba_abc_bila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156325" y="4292600"/>
            <a:ext cx="3419475" cy="2576513"/>
          </a:xfrm>
          <a:prstGeom prst="rect">
            <a:avLst/>
          </a:prstGeom>
          <a:noFill/>
        </p:spPr>
      </p:pic>
      <p:pic>
        <p:nvPicPr>
          <p:cNvPr id="227347" name="Picture 19" descr="pruh+znak_PdF_13_bily_silna_RGB"/>
          <p:cNvPicPr>
            <a:picLocks noChangeAspect="1" noChangeArrowheads="1"/>
          </p:cNvPicPr>
          <p:nvPr/>
        </p:nvPicPr>
        <p:blipFill>
          <a:blip r:embed="rId14" cstate="print"/>
          <a:srcRect t="15929" b="33270"/>
          <a:stretch>
            <a:fillRect/>
          </a:stretch>
        </p:blipFill>
        <p:spPr bwMode="auto">
          <a:xfrm>
            <a:off x="239713" y="-9525"/>
            <a:ext cx="2317750" cy="684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7348" name="Picture 20" descr="PdF_PPT_zahlavi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590800" y="855663"/>
            <a:ext cx="4516438" cy="70961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 advClick="0" advTm="30000">
    <p:fade/>
  </p:transition>
  <p:hf sldNum="0" hdr="0" ft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4800" b="1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450703"/>
          </a:xfrm>
        </p:spPr>
        <p:txBody>
          <a:bodyPr>
            <a:normAutofit/>
          </a:bodyPr>
          <a:lstStyle/>
          <a:p>
            <a:pPr algn="l"/>
            <a:r>
              <a:rPr lang="cs-CZ" sz="4000" b="1" dirty="0" smtClean="0">
                <a:latin typeface="Trebuchet MS" panose="020B0603020202020204" pitchFamily="34" charset="0"/>
              </a:rPr>
              <a:t>Ekonomie</a:t>
            </a:r>
            <a:endParaRPr lang="cs-CZ" sz="4000" b="1" dirty="0">
              <a:latin typeface="Trebuchet MS" panose="020B0603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4149080"/>
            <a:ext cx="6400800" cy="1752600"/>
          </a:xfrm>
        </p:spPr>
        <p:txBody>
          <a:bodyPr/>
          <a:lstStyle/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r>
              <a:rPr lang="cs-CZ">
                <a:latin typeface="Trebuchet MS" panose="020B0603020202020204" pitchFamily="34" charset="0"/>
              </a:rPr>
              <a:t>jaro </a:t>
            </a:r>
            <a:r>
              <a:rPr lang="cs-CZ" smtClean="0">
                <a:latin typeface="Trebuchet MS" panose="020B0603020202020204" pitchFamily="34" charset="0"/>
              </a:rPr>
              <a:t>2019</a:t>
            </a:r>
            <a:endParaRPr lang="cs-CZ" dirty="0">
              <a:latin typeface="Trebuchet MS" panose="020B0603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320000" cy="1678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20601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Vznik ekonomie jako vědy</a:t>
            </a: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buClr>
                <a:schemeClr val="accent6"/>
              </a:buClr>
              <a:buFont typeface="Wingdings" pitchFamily="2" charset="2"/>
              <a:buChar char="§"/>
            </a:pPr>
            <a:r>
              <a:rPr lang="cs-CZ" sz="2000" dirty="0">
                <a:latin typeface="Trebuchet MS" panose="020B0603020202020204" pitchFamily="34" charset="0"/>
              </a:rPr>
              <a:t>Klasická škola politické ekonomie 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itchFamily="2" charset="2"/>
              <a:buChar char="§"/>
            </a:pPr>
            <a:r>
              <a:rPr lang="cs-CZ" sz="2000" b="1" i="1" dirty="0">
                <a:latin typeface="Trebuchet MS" panose="020B0603020202020204" pitchFamily="34" charset="0"/>
              </a:rPr>
              <a:t>Adam Smith </a:t>
            </a:r>
            <a:r>
              <a:rPr lang="cs-CZ" sz="2000" dirty="0">
                <a:latin typeface="Trebuchet MS" panose="020B0603020202020204" pitchFamily="34" charset="0"/>
              </a:rPr>
              <a:t>(1723 – 1790) </a:t>
            </a:r>
          </a:p>
          <a:p>
            <a:pPr marL="628650" lvl="4" indent="-271463">
              <a:spcBef>
                <a:spcPts val="600"/>
              </a:spcBef>
              <a:buClr>
                <a:schemeClr val="accent6"/>
              </a:buClr>
            </a:pPr>
            <a:r>
              <a:rPr lang="cs-CZ" sz="1800" i="1" dirty="0">
                <a:latin typeface="Trebuchet MS" panose="020B0603020202020204" pitchFamily="34" charset="0"/>
              </a:rPr>
              <a:t>"Pojednání o podstatě a původu bohatství národů" (1776) </a:t>
            </a:r>
          </a:p>
          <a:p>
            <a:pPr marL="1171575" lvl="3" indent="-371475">
              <a:spcBef>
                <a:spcPts val="600"/>
              </a:spcBef>
              <a:buClr>
                <a:schemeClr val="accent6"/>
              </a:buClr>
              <a:buFont typeface="Wingdings" pitchFamily="2" charset="2"/>
              <a:buChar char="v"/>
            </a:pPr>
            <a:r>
              <a:rPr lang="cs-CZ" sz="1800" dirty="0">
                <a:latin typeface="Trebuchet MS" panose="020B0603020202020204" pitchFamily="34" charset="0"/>
              </a:rPr>
              <a:t>„</a:t>
            </a:r>
            <a:r>
              <a:rPr lang="cs-CZ" sz="1800" b="1" i="1" dirty="0">
                <a:latin typeface="Trebuchet MS" panose="020B0603020202020204" pitchFamily="34" charset="0"/>
              </a:rPr>
              <a:t>neviditelná ruka trhu</a:t>
            </a:r>
            <a:r>
              <a:rPr lang="cs-CZ" sz="1800" dirty="0">
                <a:latin typeface="Trebuchet MS" panose="020B0603020202020204" pitchFamily="34" charset="0"/>
              </a:rPr>
              <a:t>“ vede jednotlivé tržní subjekty tak, že sledováním svého osobního zájmu a prospěchu jednají současně v zájmu trhu a společnosti.</a:t>
            </a:r>
          </a:p>
          <a:p>
            <a:pPr marL="342900" lvl="4" indent="-342900">
              <a:spcBef>
                <a:spcPts val="600"/>
              </a:spcBef>
              <a:buClr>
                <a:schemeClr val="accent6"/>
              </a:buClr>
              <a:buFont typeface="Wingdings" pitchFamily="2" charset="2"/>
              <a:buChar char="§"/>
            </a:pPr>
            <a:r>
              <a:rPr lang="cs-CZ" dirty="0">
                <a:latin typeface="Trebuchet MS" panose="020B0603020202020204" pitchFamily="34" charset="0"/>
              </a:rPr>
              <a:t>Podle představitelů KPE je zdrojem bohatství práce </a:t>
            </a:r>
          </a:p>
          <a:p>
            <a:pPr marL="628650" lvl="4" indent="-271463">
              <a:spcBef>
                <a:spcPts val="600"/>
              </a:spcBef>
              <a:buClr>
                <a:schemeClr val="accent6"/>
              </a:buClr>
            </a:pPr>
            <a:r>
              <a:rPr lang="cs-CZ" sz="1800" i="1" dirty="0">
                <a:latin typeface="Trebuchet MS" panose="020B0603020202020204" pitchFamily="34" charset="0"/>
              </a:rPr>
              <a:t>teorie pracovní hodnoty (</a:t>
            </a:r>
            <a:r>
              <a:rPr lang="cs-CZ" sz="1800" i="1" dirty="0" err="1">
                <a:latin typeface="Trebuchet MS" panose="020B0603020202020204" pitchFamily="34" charset="0"/>
              </a:rPr>
              <a:t>D.Ricardo</a:t>
            </a:r>
            <a:r>
              <a:rPr lang="cs-CZ" sz="1800" i="1" dirty="0">
                <a:latin typeface="Trebuchet MS" panose="020B0603020202020204" pitchFamily="34" charset="0"/>
              </a:rPr>
              <a:t>)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itchFamily="2" charset="2"/>
              <a:buChar char="§"/>
            </a:pPr>
            <a:r>
              <a:rPr lang="cs-CZ" sz="2000" b="1" i="1" dirty="0">
                <a:latin typeface="Trebuchet MS" panose="020B0603020202020204" pitchFamily="34" charset="0"/>
              </a:rPr>
              <a:t>Alfred </a:t>
            </a:r>
            <a:r>
              <a:rPr lang="cs-CZ" sz="2000" b="1" i="1" dirty="0" err="1">
                <a:latin typeface="Trebuchet MS" panose="020B0603020202020204" pitchFamily="34" charset="0"/>
              </a:rPr>
              <a:t>Marshall</a:t>
            </a:r>
            <a:r>
              <a:rPr lang="cs-CZ" sz="2000" b="1" i="1" dirty="0">
                <a:latin typeface="Trebuchet MS" panose="020B0603020202020204" pitchFamily="34" charset="0"/>
              </a:rPr>
              <a:t> </a:t>
            </a:r>
            <a:r>
              <a:rPr lang="cs-CZ" sz="2000" dirty="0">
                <a:latin typeface="Trebuchet MS" panose="020B0603020202020204" pitchFamily="34" charset="0"/>
              </a:rPr>
              <a:t>(1842 - 1924) </a:t>
            </a:r>
          </a:p>
          <a:p>
            <a:pPr marL="628650" lvl="4" indent="-271463">
              <a:spcBef>
                <a:spcPts val="600"/>
              </a:spcBef>
              <a:buClr>
                <a:schemeClr val="accent6"/>
              </a:buClr>
            </a:pPr>
            <a:r>
              <a:rPr lang="cs-CZ" sz="1800" i="1" dirty="0">
                <a:latin typeface="Trebuchet MS" panose="020B0603020202020204" pitchFamily="34" charset="0"/>
              </a:rPr>
              <a:t>„</a:t>
            </a:r>
            <a:r>
              <a:rPr lang="cs-CZ" sz="1800" i="1" dirty="0" err="1">
                <a:latin typeface="Trebuchet MS" panose="020B0603020202020204" pitchFamily="34" charset="0"/>
              </a:rPr>
              <a:t>Principles</a:t>
            </a:r>
            <a:r>
              <a:rPr lang="cs-CZ" sz="1800" i="1" dirty="0">
                <a:latin typeface="Trebuchet MS" panose="020B0603020202020204" pitchFamily="34" charset="0"/>
              </a:rPr>
              <a:t> </a:t>
            </a:r>
            <a:r>
              <a:rPr lang="cs-CZ" sz="1800" i="1" dirty="0" err="1">
                <a:latin typeface="Trebuchet MS" panose="020B0603020202020204" pitchFamily="34" charset="0"/>
              </a:rPr>
              <a:t>of</a:t>
            </a:r>
            <a:r>
              <a:rPr lang="cs-CZ" sz="1800" i="1" dirty="0">
                <a:latin typeface="Trebuchet MS" panose="020B0603020202020204" pitchFamily="34" charset="0"/>
              </a:rPr>
              <a:t> </a:t>
            </a:r>
            <a:r>
              <a:rPr lang="cs-CZ" sz="1800" i="1" dirty="0" err="1">
                <a:latin typeface="Trebuchet MS" panose="020B0603020202020204" pitchFamily="34" charset="0"/>
              </a:rPr>
              <a:t>Economics</a:t>
            </a:r>
            <a:r>
              <a:rPr lang="cs-CZ" sz="1800" i="1" dirty="0">
                <a:latin typeface="Trebuchet MS" panose="020B0603020202020204" pitchFamily="34" charset="0"/>
              </a:rPr>
              <a:t>" (1890) </a:t>
            </a:r>
          </a:p>
          <a:p>
            <a:pPr marL="1171575" lvl="3" indent="-371475">
              <a:spcBef>
                <a:spcPts val="600"/>
              </a:spcBef>
              <a:buClr>
                <a:schemeClr val="accent6"/>
              </a:buClr>
              <a:buFont typeface="Wingdings" pitchFamily="2" charset="2"/>
              <a:buChar char="v"/>
            </a:pPr>
            <a:r>
              <a:rPr lang="cs-CZ" sz="1800" dirty="0">
                <a:latin typeface="Trebuchet MS" panose="020B0603020202020204" pitchFamily="34" charset="0"/>
              </a:rPr>
              <a:t>Souhrnná učebnice ekonomie - dosavadní poznání v oblasti ekonomie.</a:t>
            </a:r>
          </a:p>
          <a:p>
            <a:pPr marL="1171575" lvl="3" indent="-371475">
              <a:spcBef>
                <a:spcPts val="600"/>
              </a:spcBef>
              <a:buClr>
                <a:schemeClr val="accent6"/>
              </a:buClr>
              <a:buFont typeface="Wingdings" pitchFamily="2" charset="2"/>
              <a:buChar char="v"/>
            </a:pPr>
            <a:r>
              <a:rPr lang="cs-CZ" sz="1800" dirty="0">
                <a:latin typeface="Trebuchet MS" panose="020B0603020202020204" pitchFamily="34" charset="0"/>
              </a:rPr>
              <a:t>Zavádí grafický přístup k prezentaci ekonomických principů</a:t>
            </a:r>
          </a:p>
          <a:p>
            <a:pPr marL="0" indent="0">
              <a:buNone/>
            </a:pPr>
            <a:endParaRPr lang="cs-CZ" sz="2400" b="1" dirty="0"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Ekonomie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17766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Období po druhé světové válce</a:t>
            </a: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buClr>
                <a:schemeClr val="accent6"/>
              </a:buClr>
              <a:buFont typeface="Wingdings" pitchFamily="2" charset="2"/>
              <a:buChar char="§"/>
            </a:pPr>
            <a:r>
              <a:rPr lang="cs-CZ" sz="2000" b="1" dirty="0">
                <a:latin typeface="Trebuchet MS" panose="020B0603020202020204" pitchFamily="34" charset="0"/>
              </a:rPr>
              <a:t>Keynesiánství</a:t>
            </a:r>
          </a:p>
          <a:p>
            <a:pPr marL="542925" lvl="4" indent="-185738">
              <a:spcBef>
                <a:spcPts val="600"/>
              </a:spcBef>
              <a:buClr>
                <a:schemeClr val="accent6"/>
              </a:buClr>
            </a:pPr>
            <a:r>
              <a:rPr lang="cs-CZ" b="1" i="1" dirty="0">
                <a:latin typeface="Trebuchet MS" panose="020B0603020202020204" pitchFamily="34" charset="0"/>
              </a:rPr>
              <a:t>John </a:t>
            </a:r>
            <a:r>
              <a:rPr lang="cs-CZ" b="1" i="1" dirty="0" err="1">
                <a:latin typeface="Trebuchet MS" panose="020B0603020202020204" pitchFamily="34" charset="0"/>
              </a:rPr>
              <a:t>Maynard</a:t>
            </a:r>
            <a:r>
              <a:rPr lang="cs-CZ" b="1" i="1" dirty="0">
                <a:latin typeface="Trebuchet MS" panose="020B0603020202020204" pitchFamily="34" charset="0"/>
              </a:rPr>
              <a:t> </a:t>
            </a:r>
            <a:r>
              <a:rPr lang="cs-CZ" b="1" i="1" dirty="0" err="1">
                <a:latin typeface="Trebuchet MS" panose="020B0603020202020204" pitchFamily="34" charset="0"/>
              </a:rPr>
              <a:t>Keynes</a:t>
            </a:r>
            <a:r>
              <a:rPr lang="cs-CZ" b="1" i="1" dirty="0">
                <a:latin typeface="Trebuchet MS" panose="020B0603020202020204" pitchFamily="34" charset="0"/>
              </a:rPr>
              <a:t> </a:t>
            </a:r>
            <a:r>
              <a:rPr lang="cs-CZ" i="1" dirty="0">
                <a:latin typeface="Trebuchet MS" panose="020B0603020202020204" pitchFamily="34" charset="0"/>
              </a:rPr>
              <a:t>(1883 – 1946)</a:t>
            </a:r>
          </a:p>
          <a:p>
            <a:pPr marL="542925" lvl="4" indent="-185738">
              <a:spcBef>
                <a:spcPts val="600"/>
              </a:spcBef>
              <a:buClr>
                <a:schemeClr val="accent6"/>
              </a:buClr>
            </a:pPr>
            <a:r>
              <a:rPr lang="cs-CZ" i="1" dirty="0">
                <a:latin typeface="Trebuchet MS" panose="020B0603020202020204" pitchFamily="34" charset="0"/>
              </a:rPr>
              <a:t>Důsledek Velké hospodářské krize v 30.letech</a:t>
            </a:r>
          </a:p>
          <a:p>
            <a:pPr marL="542925" lvl="4" indent="-185738">
              <a:spcBef>
                <a:spcPts val="600"/>
              </a:spcBef>
              <a:buClr>
                <a:schemeClr val="accent6"/>
              </a:buClr>
            </a:pPr>
            <a:r>
              <a:rPr lang="cs-CZ" i="1" dirty="0">
                <a:latin typeface="Trebuchet MS" panose="020B0603020202020204" pitchFamily="34" charset="0"/>
              </a:rPr>
              <a:t>Obhajoba možnosti státních zásahů do hospodářství/ekonomiky</a:t>
            </a:r>
          </a:p>
          <a:p>
            <a:pPr>
              <a:spcBef>
                <a:spcPts val="600"/>
              </a:spcBef>
              <a:buFont typeface="Wingdings" pitchFamily="2" charset="2"/>
              <a:buChar char="§"/>
            </a:pPr>
            <a:endParaRPr lang="cs-CZ" sz="2000" b="1" dirty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itchFamily="2" charset="2"/>
              <a:buChar char="§"/>
            </a:pPr>
            <a:r>
              <a:rPr lang="cs-CZ" sz="2000" b="1" dirty="0">
                <a:latin typeface="Trebuchet MS" panose="020B0603020202020204" pitchFamily="34" charset="0"/>
              </a:rPr>
              <a:t>Monetarismus</a:t>
            </a:r>
          </a:p>
          <a:p>
            <a:pPr marL="542925" lvl="4" indent="-185738">
              <a:spcBef>
                <a:spcPts val="600"/>
              </a:spcBef>
              <a:buClr>
                <a:schemeClr val="accent6"/>
              </a:buClr>
            </a:pPr>
            <a:r>
              <a:rPr lang="cs-CZ" i="1" dirty="0">
                <a:latin typeface="Trebuchet MS" panose="020B0603020202020204" pitchFamily="34" charset="0"/>
              </a:rPr>
              <a:t>Důsledek ropných šoků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Ekonomie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37475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Absolutní vs. Komparativní výhoda</a:t>
            </a: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dirty="0">
                <a:latin typeface="Trebuchet MS" panose="020B0603020202020204" pitchFamily="34" charset="0"/>
              </a:rPr>
              <a:t>Absolutní výhoda</a:t>
            </a:r>
            <a:r>
              <a:rPr lang="cs-CZ" sz="2000" dirty="0">
                <a:latin typeface="Trebuchet MS" panose="020B0603020202020204" pitchFamily="34" charset="0"/>
              </a:rPr>
              <a:t> představuje v ekonomii schopnost strany (jednotlivce, firmy či státu) produkovat více zboží či služeb za použití stejného množství zdrojů jako strana konkurenční.</a:t>
            </a:r>
            <a:r>
              <a:rPr lang="cs-CZ" sz="2000" baseline="30000" dirty="0">
                <a:latin typeface="Trebuchet MS" panose="020B0603020202020204" pitchFamily="34" charset="0"/>
              </a:rPr>
              <a:t> </a:t>
            </a:r>
            <a:r>
              <a:rPr lang="cs-CZ" sz="2000" dirty="0">
                <a:latin typeface="Trebuchet MS" panose="020B0603020202020204" pitchFamily="34" charset="0"/>
              </a:rPr>
              <a:t>Jde tedy o schopnost produkovat zboží či služby efektivněji. </a:t>
            </a:r>
          </a:p>
          <a:p>
            <a:pPr marL="0" indent="0">
              <a:buNone/>
            </a:pPr>
            <a:r>
              <a:rPr lang="cs-CZ" sz="2000" b="1" dirty="0">
                <a:latin typeface="Trebuchet MS" panose="020B0603020202020204" pitchFamily="34" charset="0"/>
              </a:rPr>
              <a:t>Komparativní výhoda</a:t>
            </a:r>
            <a:r>
              <a:rPr lang="cs-CZ" sz="2000" dirty="0">
                <a:latin typeface="Trebuchet MS" panose="020B0603020202020204" pitchFamily="34" charset="0"/>
              </a:rPr>
              <a:t> při výrobě určitého zboží znamená, že subjekt při výrobě tohoto zboží musí obětovat méně jiného zboží než druhý subjekt.</a:t>
            </a:r>
          </a:p>
          <a:p>
            <a:pPr marL="0" indent="0">
              <a:buNone/>
            </a:pPr>
            <a:endParaRPr lang="cs-CZ" sz="1800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latin typeface="Trebuchet MS" panose="020B0603020202020204" pitchFamily="34" charset="0"/>
              </a:rPr>
              <a:t>Předpokládáme dvě země (</a:t>
            </a:r>
            <a:r>
              <a:rPr lang="cs-CZ" sz="1800" b="1" dirty="0">
                <a:latin typeface="Trebuchet MS" panose="020B0603020202020204" pitchFamily="34" charset="0"/>
              </a:rPr>
              <a:t>X</a:t>
            </a:r>
            <a:r>
              <a:rPr lang="cs-CZ" sz="1800" dirty="0">
                <a:latin typeface="Trebuchet MS" panose="020B0603020202020204" pitchFamily="34" charset="0"/>
              </a:rPr>
              <a:t> a </a:t>
            </a:r>
            <a:r>
              <a:rPr lang="cs-CZ" sz="1800" b="1" dirty="0">
                <a:latin typeface="Trebuchet MS" panose="020B0603020202020204" pitchFamily="34" charset="0"/>
              </a:rPr>
              <a:t>Y</a:t>
            </a:r>
            <a:r>
              <a:rPr lang="cs-CZ" sz="1800" dirty="0">
                <a:latin typeface="Trebuchet MS" panose="020B0603020202020204" pitchFamily="34" charset="0"/>
              </a:rPr>
              <a:t>), které mají stejné množství pracovníků (resp. výrobních zdrojů), ale různou úroveň produktivity (např. lepší technické vybavení nebo vzdělanější pracovníky).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1800" dirty="0">
                <a:latin typeface="Trebuchet MS" panose="020B0603020202020204" pitchFamily="34" charset="0"/>
              </a:rPr>
              <a:t>Země </a:t>
            </a:r>
            <a:r>
              <a:rPr lang="cs-CZ" sz="1800" i="1" dirty="0">
                <a:latin typeface="Trebuchet MS" panose="020B0603020202020204" pitchFamily="34" charset="0"/>
              </a:rPr>
              <a:t>X</a:t>
            </a:r>
            <a:r>
              <a:rPr lang="cs-CZ" sz="1800" dirty="0">
                <a:latin typeface="Trebuchet MS" panose="020B0603020202020204" pitchFamily="34" charset="0"/>
              </a:rPr>
              <a:t> je schopná za měsíc vyrobit buď 24 kusů výrobku </a:t>
            </a:r>
            <a:r>
              <a:rPr lang="cs-CZ" sz="1800" i="1" dirty="0">
                <a:latin typeface="Trebuchet MS" panose="020B0603020202020204" pitchFamily="34" charset="0"/>
              </a:rPr>
              <a:t>A</a:t>
            </a:r>
            <a:r>
              <a:rPr lang="cs-CZ" sz="1800" dirty="0">
                <a:latin typeface="Trebuchet MS" panose="020B0603020202020204" pitchFamily="34" charset="0"/>
              </a:rPr>
              <a:t>, nebo 24 kusů výrobku </a:t>
            </a:r>
            <a:r>
              <a:rPr lang="cs-CZ" sz="1800" i="1" dirty="0">
                <a:latin typeface="Trebuchet MS" panose="020B0603020202020204" pitchFamily="34" charset="0"/>
              </a:rPr>
              <a:t>B</a:t>
            </a:r>
            <a:r>
              <a:rPr lang="cs-CZ" sz="1800" dirty="0">
                <a:latin typeface="Trebuchet MS" panose="020B0603020202020204" pitchFamily="34" charset="0"/>
              </a:rPr>
              <a:t>.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1800" dirty="0">
                <a:latin typeface="Trebuchet MS" panose="020B0603020202020204" pitchFamily="34" charset="0"/>
              </a:rPr>
              <a:t>Země </a:t>
            </a:r>
            <a:r>
              <a:rPr lang="cs-CZ" sz="1800" i="1" dirty="0">
                <a:latin typeface="Trebuchet MS" panose="020B0603020202020204" pitchFamily="34" charset="0"/>
              </a:rPr>
              <a:t>Y</a:t>
            </a:r>
            <a:r>
              <a:rPr lang="cs-CZ" sz="1800" dirty="0">
                <a:latin typeface="Trebuchet MS" panose="020B0603020202020204" pitchFamily="34" charset="0"/>
              </a:rPr>
              <a:t> je schopná za měsíc vyrobit buď 12 kusů výrobku </a:t>
            </a:r>
            <a:r>
              <a:rPr lang="cs-CZ" sz="1800" i="1" dirty="0">
                <a:latin typeface="Trebuchet MS" panose="020B0603020202020204" pitchFamily="34" charset="0"/>
              </a:rPr>
              <a:t>A</a:t>
            </a:r>
            <a:r>
              <a:rPr lang="cs-CZ" sz="1800" dirty="0">
                <a:latin typeface="Trebuchet MS" panose="020B0603020202020204" pitchFamily="34" charset="0"/>
              </a:rPr>
              <a:t>, nebo 6 kusů výrobku </a:t>
            </a:r>
            <a:r>
              <a:rPr lang="cs-CZ" sz="1800" i="1" dirty="0">
                <a:latin typeface="Trebuchet MS" panose="020B0603020202020204" pitchFamily="34" charset="0"/>
              </a:rPr>
              <a:t>B</a:t>
            </a:r>
            <a:r>
              <a:rPr lang="cs-CZ" sz="1800" dirty="0">
                <a:latin typeface="Trebuchet MS" panose="020B0603020202020204" pitchFamily="34" charset="0"/>
              </a:rPr>
              <a:t>.</a:t>
            </a:r>
          </a:p>
          <a:p>
            <a:pPr marL="0" indent="0">
              <a:buNone/>
            </a:pPr>
            <a:endParaRPr lang="cs-CZ" sz="1800" i="1" dirty="0">
              <a:latin typeface="Trebuchet MS" panose="020B0603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Ekonomie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63356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2"/>
          <p:cNvSpPr>
            <a:spLocks noGrp="1"/>
          </p:cNvSpPr>
          <p:nvPr>
            <p:ph idx="1"/>
          </p:nvPr>
        </p:nvSpPr>
        <p:spPr>
          <a:xfrm>
            <a:off x="251520" y="5032942"/>
            <a:ext cx="8640960" cy="1564410"/>
          </a:xfrm>
        </p:spPr>
        <p:txBody>
          <a:bodyPr>
            <a:normAutofit fontScale="92500" lnSpcReduction="10000"/>
          </a:bodyPr>
          <a:lstStyle/>
          <a:p>
            <a:pPr marL="185738" indent="-185738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1800" dirty="0">
                <a:latin typeface="Trebuchet MS" panose="020B0603020202020204" pitchFamily="34" charset="0"/>
              </a:rPr>
              <a:t>Země </a:t>
            </a:r>
            <a:r>
              <a:rPr lang="cs-CZ" sz="1800" i="1" dirty="0">
                <a:latin typeface="Trebuchet MS" panose="020B0603020202020204" pitchFamily="34" charset="0"/>
              </a:rPr>
              <a:t>X</a:t>
            </a:r>
            <a:r>
              <a:rPr lang="cs-CZ" sz="1800" dirty="0">
                <a:latin typeface="Trebuchet MS" panose="020B0603020202020204" pitchFamily="34" charset="0"/>
              </a:rPr>
              <a:t> je tedy schopná vyrobit více množství obou výrobků než země </a:t>
            </a:r>
            <a:r>
              <a:rPr lang="cs-CZ" sz="1800" i="1" dirty="0">
                <a:latin typeface="Trebuchet MS" panose="020B0603020202020204" pitchFamily="34" charset="0"/>
              </a:rPr>
              <a:t>Y</a:t>
            </a:r>
            <a:r>
              <a:rPr lang="cs-CZ" sz="1800" dirty="0">
                <a:latin typeface="Trebuchet MS" panose="020B0603020202020204" pitchFamily="34" charset="0"/>
              </a:rPr>
              <a:t>, má absolutní výhodu jak u výrobku </a:t>
            </a:r>
            <a:r>
              <a:rPr lang="cs-CZ" sz="1800" i="1" dirty="0">
                <a:latin typeface="Trebuchet MS" panose="020B0603020202020204" pitchFamily="34" charset="0"/>
              </a:rPr>
              <a:t>A</a:t>
            </a:r>
            <a:r>
              <a:rPr lang="cs-CZ" sz="1800" dirty="0">
                <a:latin typeface="Trebuchet MS" panose="020B0603020202020204" pitchFamily="34" charset="0"/>
              </a:rPr>
              <a:t>, tak i u výrobku </a:t>
            </a:r>
            <a:r>
              <a:rPr lang="cs-CZ" sz="1800" i="1" dirty="0">
                <a:latin typeface="Trebuchet MS" panose="020B0603020202020204" pitchFamily="34" charset="0"/>
              </a:rPr>
              <a:t>B</a:t>
            </a:r>
            <a:r>
              <a:rPr lang="cs-CZ" sz="1800" dirty="0">
                <a:latin typeface="Trebuchet MS" panose="020B0603020202020204" pitchFamily="34" charset="0"/>
              </a:rPr>
              <a:t>.</a:t>
            </a:r>
          </a:p>
          <a:p>
            <a:pPr marL="185738" indent="-185738"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sz="1800" dirty="0">
                <a:latin typeface="Trebuchet MS" panose="020B0603020202020204" pitchFamily="34" charset="0"/>
              </a:rPr>
              <a:t>Pro obě země bude výhodné, když se země </a:t>
            </a:r>
            <a:r>
              <a:rPr lang="cs-CZ" sz="1800" i="1" dirty="0">
                <a:latin typeface="Trebuchet MS" panose="020B0603020202020204" pitchFamily="34" charset="0"/>
              </a:rPr>
              <a:t>X</a:t>
            </a:r>
            <a:r>
              <a:rPr lang="cs-CZ" sz="1800" dirty="0">
                <a:latin typeface="Trebuchet MS" panose="020B0603020202020204" pitchFamily="34" charset="0"/>
              </a:rPr>
              <a:t> specializuje na výrobek </a:t>
            </a:r>
            <a:r>
              <a:rPr lang="cs-CZ" sz="1800" i="1" dirty="0">
                <a:latin typeface="Trebuchet MS" panose="020B0603020202020204" pitchFamily="34" charset="0"/>
              </a:rPr>
              <a:t>B</a:t>
            </a:r>
            <a:r>
              <a:rPr lang="cs-CZ" sz="1800" dirty="0">
                <a:latin typeface="Trebuchet MS" panose="020B0603020202020204" pitchFamily="34" charset="0"/>
              </a:rPr>
              <a:t>, protože její náklady obětovaných příležitostí (1 A) jsou nižší než náklady obětovaných příležitostí v zemi </a:t>
            </a:r>
            <a:r>
              <a:rPr lang="cs-CZ" sz="1800" i="1" dirty="0">
                <a:latin typeface="Trebuchet MS" panose="020B0603020202020204" pitchFamily="34" charset="0"/>
              </a:rPr>
              <a:t>Y</a:t>
            </a:r>
            <a:r>
              <a:rPr lang="cs-CZ" sz="1800" dirty="0">
                <a:latin typeface="Trebuchet MS" panose="020B0603020202020204" pitchFamily="34" charset="0"/>
              </a:rPr>
              <a:t> (2 A). A naopak: země </a:t>
            </a:r>
            <a:r>
              <a:rPr lang="cs-CZ" sz="1800" i="1" dirty="0">
                <a:latin typeface="Trebuchet MS" panose="020B0603020202020204" pitchFamily="34" charset="0"/>
              </a:rPr>
              <a:t>Y</a:t>
            </a:r>
            <a:r>
              <a:rPr lang="cs-CZ" sz="1800" dirty="0">
                <a:latin typeface="Trebuchet MS" panose="020B0603020202020204" pitchFamily="34" charset="0"/>
              </a:rPr>
              <a:t> se bude specializovat na výrobek </a:t>
            </a:r>
            <a:r>
              <a:rPr lang="cs-CZ" sz="1800" i="1" dirty="0">
                <a:latin typeface="Trebuchet MS" panose="020B0603020202020204" pitchFamily="34" charset="0"/>
              </a:rPr>
              <a:t>A</a:t>
            </a:r>
            <a:r>
              <a:rPr lang="cs-CZ" sz="1800" dirty="0">
                <a:latin typeface="Trebuchet MS" panose="020B0603020202020204" pitchFamily="34" charset="0"/>
              </a:rPr>
              <a:t>, neboť její alternativní náklady (1/2 B) jsou nižší než alternativní náklady země </a:t>
            </a:r>
            <a:r>
              <a:rPr lang="cs-CZ" sz="1800" i="1" dirty="0">
                <a:latin typeface="Trebuchet MS" panose="020B0603020202020204" pitchFamily="34" charset="0"/>
              </a:rPr>
              <a:t>X</a:t>
            </a:r>
            <a:r>
              <a:rPr lang="cs-CZ" sz="1800" dirty="0">
                <a:latin typeface="Trebuchet MS" panose="020B0603020202020204" pitchFamily="34" charset="0"/>
              </a:rPr>
              <a:t> (1 B).</a:t>
            </a:r>
            <a:endParaRPr lang="cs-CZ" sz="1800" i="1" dirty="0">
              <a:latin typeface="Trebuchet MS" panose="020B06030202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Nadpis 1"/>
          <p:cNvSpPr txBox="1">
            <a:spLocks/>
          </p:cNvSpPr>
          <p:nvPr/>
        </p:nvSpPr>
        <p:spPr>
          <a:xfrm>
            <a:off x="251520" y="1340768"/>
            <a:ext cx="8640960" cy="7109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Absolutní vs. Komparativní výhoda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1130362" y="2217385"/>
            <a:ext cx="1572996" cy="8122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2703358" y="2217385"/>
            <a:ext cx="1572996" cy="8122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Výrobek A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4276354" y="2217385"/>
            <a:ext cx="1572996" cy="8122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Výrobek B</a:t>
            </a:r>
          </a:p>
        </p:txBody>
      </p:sp>
      <p:sp>
        <p:nvSpPr>
          <p:cNvPr id="17" name="Obdélník 16"/>
          <p:cNvSpPr/>
          <p:nvPr/>
        </p:nvSpPr>
        <p:spPr>
          <a:xfrm>
            <a:off x="1130362" y="3029647"/>
            <a:ext cx="1572996" cy="8122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Země X</a:t>
            </a:r>
          </a:p>
        </p:txBody>
      </p:sp>
      <p:sp>
        <p:nvSpPr>
          <p:cNvPr id="18" name="Obdélník 17"/>
          <p:cNvSpPr/>
          <p:nvPr/>
        </p:nvSpPr>
        <p:spPr>
          <a:xfrm>
            <a:off x="2703358" y="3029647"/>
            <a:ext cx="1572996" cy="8122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24 kusů</a:t>
            </a:r>
          </a:p>
        </p:txBody>
      </p:sp>
      <p:sp>
        <p:nvSpPr>
          <p:cNvPr id="19" name="Obdélník 18"/>
          <p:cNvSpPr/>
          <p:nvPr/>
        </p:nvSpPr>
        <p:spPr>
          <a:xfrm>
            <a:off x="4276354" y="3029647"/>
            <a:ext cx="1572996" cy="8122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24 kusů</a:t>
            </a:r>
          </a:p>
        </p:txBody>
      </p:sp>
      <p:sp>
        <p:nvSpPr>
          <p:cNvPr id="20" name="Obdélník 19"/>
          <p:cNvSpPr/>
          <p:nvPr/>
        </p:nvSpPr>
        <p:spPr>
          <a:xfrm>
            <a:off x="1130362" y="3841909"/>
            <a:ext cx="1572996" cy="8122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Země Y</a:t>
            </a:r>
          </a:p>
        </p:txBody>
      </p:sp>
      <p:sp>
        <p:nvSpPr>
          <p:cNvPr id="21" name="Obdélník 20"/>
          <p:cNvSpPr/>
          <p:nvPr/>
        </p:nvSpPr>
        <p:spPr>
          <a:xfrm>
            <a:off x="2703358" y="3841909"/>
            <a:ext cx="1572996" cy="8122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12 kusů</a:t>
            </a:r>
          </a:p>
        </p:txBody>
      </p:sp>
      <p:sp>
        <p:nvSpPr>
          <p:cNvPr id="22" name="Obdélník 21"/>
          <p:cNvSpPr/>
          <p:nvPr/>
        </p:nvSpPr>
        <p:spPr>
          <a:xfrm>
            <a:off x="4276354" y="3841909"/>
            <a:ext cx="1572996" cy="8122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6 kusů</a:t>
            </a:r>
          </a:p>
        </p:txBody>
      </p:sp>
      <p:sp>
        <p:nvSpPr>
          <p:cNvPr id="23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Ekonomie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91557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Teorie her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3912" y="2780928"/>
            <a:ext cx="7496175" cy="3143250"/>
          </a:xfrm>
          <a:prstGeom prst="rect">
            <a:avLst/>
          </a:prstGeom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Ekonomie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09717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101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ástupný symbol pro obsah 2"/>
          <p:cNvSpPr txBox="1">
            <a:spLocks/>
          </p:cNvSpPr>
          <p:nvPr/>
        </p:nvSpPr>
        <p:spPr>
          <a:xfrm>
            <a:off x="827584" y="3861048"/>
            <a:ext cx="8064896" cy="1584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Děkuji za pozornost!</a:t>
            </a:r>
          </a:p>
          <a:p>
            <a:pPr marL="0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3000" b="1" i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Příjemný zbytek dne!</a:t>
            </a:r>
            <a:endParaRPr lang="cs-CZ" sz="3000" b="1" i="1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5593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Ekonomie – úvod do předmětu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u="sng" dirty="0">
                <a:latin typeface="Trebuchet MS" panose="020B0603020202020204" pitchFamily="34" charset="0"/>
              </a:rPr>
              <a:t>Ekonomika</a:t>
            </a:r>
            <a:r>
              <a:rPr lang="cs-CZ" sz="2000" dirty="0">
                <a:latin typeface="Trebuchet MS" panose="020B0603020202020204" pitchFamily="34" charset="0"/>
              </a:rPr>
              <a:t> = reálné prostředí, v kterém probíhají ekonomické děje</a:t>
            </a:r>
          </a:p>
          <a:p>
            <a:pPr marL="0" indent="0">
              <a:buNone/>
            </a:pPr>
            <a:r>
              <a:rPr lang="cs-CZ" sz="2000" u="sng" dirty="0">
                <a:latin typeface="Trebuchet MS" panose="020B0603020202020204" pitchFamily="34" charset="0"/>
              </a:rPr>
              <a:t>Ekonomie</a:t>
            </a:r>
            <a:r>
              <a:rPr lang="cs-CZ" sz="2000" dirty="0">
                <a:latin typeface="Trebuchet MS" panose="020B0603020202020204" pitchFamily="34" charset="0"/>
              </a:rPr>
              <a:t> = věda, která zkoumá ekonomiku</a:t>
            </a:r>
          </a:p>
          <a:p>
            <a:pPr marL="0" indent="0">
              <a:buNone/>
            </a:pPr>
            <a:endParaRPr lang="cs-CZ" sz="2000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r>
              <a:rPr lang="cs-CZ" sz="2000" u="sng" dirty="0">
                <a:latin typeface="Trebuchet MS" panose="020B0603020202020204" pitchFamily="34" charset="0"/>
              </a:rPr>
              <a:t>Mikroekonomie </a:t>
            </a:r>
            <a:r>
              <a:rPr lang="cs-CZ" sz="2000" dirty="0">
                <a:latin typeface="Trebuchet MS" panose="020B0603020202020204" pitchFamily="34" charset="0"/>
              </a:rPr>
              <a:t>= ekonomická teorie zkoumající jednotlivce, domácnosti, podnik a jejich působení na trhu</a:t>
            </a:r>
          </a:p>
          <a:p>
            <a:pPr marL="0" indent="0">
              <a:buNone/>
            </a:pPr>
            <a:r>
              <a:rPr lang="cs-CZ" sz="2000" u="sng" dirty="0">
                <a:latin typeface="Trebuchet MS" panose="020B0603020202020204" pitchFamily="34" charset="0"/>
              </a:rPr>
              <a:t>Makroekonomie</a:t>
            </a:r>
            <a:r>
              <a:rPr lang="cs-CZ" sz="2000" dirty="0">
                <a:latin typeface="Trebuchet MS" panose="020B0603020202020204" pitchFamily="34" charset="0"/>
              </a:rPr>
              <a:t> = ekonomická teorie zkoumající jednotlivé trhy na agregované úrovni celé ekonomiky (trh produkce / trh práce / trh kapitálu) a roly vlády při působení na ekonomiku</a:t>
            </a:r>
          </a:p>
          <a:p>
            <a:pPr marL="0" indent="0">
              <a:buNone/>
            </a:pPr>
            <a:endParaRPr lang="cs-CZ" sz="2000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r>
              <a:rPr lang="cs-CZ" sz="2000" dirty="0">
                <a:latin typeface="Trebuchet MS" panose="020B0603020202020204" pitchFamily="34" charset="0"/>
              </a:rPr>
              <a:t>Normativní ekonomie = zkoumá ekonomiku a definuje jaká by měla být</a:t>
            </a:r>
          </a:p>
          <a:p>
            <a:pPr marL="0" indent="0">
              <a:buNone/>
            </a:pPr>
            <a:r>
              <a:rPr lang="cs-CZ" sz="2000" dirty="0">
                <a:latin typeface="Trebuchet MS" panose="020B0603020202020204" pitchFamily="34" charset="0"/>
              </a:rPr>
              <a:t>Pozitivní ekonomie = zkoumá ekonomiku tak jak je – „reálny stav“</a:t>
            </a:r>
            <a:endParaRPr lang="cs-CZ" sz="24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Ekonomie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8312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Ekonomika a její subjekty</a:t>
            </a:r>
            <a:endParaRPr lang="cs-CZ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Ekonomie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933" y="2051720"/>
            <a:ext cx="7250133" cy="4634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54727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Ekonomické předpoklady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7188" indent="-357188">
              <a:buNone/>
            </a:pPr>
            <a:r>
              <a:rPr lang="cs-CZ" sz="2000" b="1" dirty="0">
                <a:latin typeface="Trebuchet MS" panose="020B0603020202020204" pitchFamily="34" charset="0"/>
              </a:rPr>
              <a:t>1. Nedodržení předpokladu  „</a:t>
            </a:r>
            <a:r>
              <a:rPr lang="cs-CZ" sz="2000" b="1" dirty="0" err="1">
                <a:latin typeface="Trebuchet MS" panose="020B0603020202020204" pitchFamily="34" charset="0"/>
              </a:rPr>
              <a:t>ceteris</a:t>
            </a:r>
            <a:r>
              <a:rPr lang="cs-CZ" sz="2000" b="1" dirty="0">
                <a:latin typeface="Trebuchet MS" panose="020B0603020202020204" pitchFamily="34" charset="0"/>
              </a:rPr>
              <a:t> </a:t>
            </a:r>
            <a:r>
              <a:rPr lang="cs-CZ" sz="2000" b="1" dirty="0" err="1">
                <a:latin typeface="Trebuchet MS" panose="020B0603020202020204" pitchFamily="34" charset="0"/>
              </a:rPr>
              <a:t>paribus</a:t>
            </a:r>
            <a:r>
              <a:rPr lang="cs-CZ" sz="2000" b="1" dirty="0">
                <a:latin typeface="Trebuchet MS" panose="020B0603020202020204" pitchFamily="34" charset="0"/>
              </a:rPr>
              <a:t>“</a:t>
            </a:r>
            <a:r>
              <a:rPr lang="cs-CZ" sz="2000" dirty="0">
                <a:latin typeface="Trebuchet MS" panose="020B0603020202020204" pitchFamily="34" charset="0"/>
              </a:rPr>
              <a:t/>
            </a:r>
            <a:br>
              <a:rPr lang="cs-CZ" sz="2000" dirty="0">
                <a:latin typeface="Trebuchet MS" panose="020B0603020202020204" pitchFamily="34" charset="0"/>
              </a:rPr>
            </a:br>
            <a:r>
              <a:rPr lang="cs-CZ" sz="2000" dirty="0">
                <a:latin typeface="Trebuchet MS" panose="020B0603020202020204" pitchFamily="34" charset="0"/>
              </a:rPr>
              <a:t>(při jinak nezměněných podmínkách)</a:t>
            </a:r>
            <a:br>
              <a:rPr lang="cs-CZ" sz="2000" dirty="0">
                <a:latin typeface="Trebuchet MS" panose="020B0603020202020204" pitchFamily="34" charset="0"/>
              </a:rPr>
            </a:br>
            <a:r>
              <a:rPr lang="cs-CZ" sz="2000" dirty="0">
                <a:latin typeface="Trebuchet MS" panose="020B0603020202020204" pitchFamily="34" charset="0"/>
              </a:rPr>
              <a:t>zkoumání ekonomických jevů, na které působí mnoho proměnných</a:t>
            </a:r>
            <a:br>
              <a:rPr lang="cs-CZ" sz="2000" dirty="0">
                <a:latin typeface="Trebuchet MS" panose="020B0603020202020204" pitchFamily="34" charset="0"/>
              </a:rPr>
            </a:br>
            <a:r>
              <a:rPr lang="cs-CZ" sz="2000" dirty="0">
                <a:latin typeface="Trebuchet MS" panose="020B0603020202020204" pitchFamily="34" charset="0"/>
              </a:rPr>
              <a:t>analyzujeme změnu jedné proměnné – ostatní předpokládáme beze změny </a:t>
            </a:r>
          </a:p>
          <a:p>
            <a:pPr marL="357188" indent="-357188">
              <a:buNone/>
            </a:pPr>
            <a:endParaRPr lang="cs-CZ" sz="2000" dirty="0">
              <a:latin typeface="Trebuchet MS" panose="020B0603020202020204" pitchFamily="34" charset="0"/>
            </a:endParaRPr>
          </a:p>
          <a:p>
            <a:pPr marL="357188" indent="-357188">
              <a:buNone/>
            </a:pPr>
            <a:r>
              <a:rPr lang="cs-CZ" sz="2000" b="1" dirty="0">
                <a:latin typeface="Trebuchet MS" panose="020B0603020202020204" pitchFamily="34" charset="0"/>
              </a:rPr>
              <a:t>2. Post hoc – klam, </a:t>
            </a:r>
            <a:r>
              <a:rPr lang="cs-CZ" sz="2000" dirty="0">
                <a:latin typeface="Trebuchet MS" panose="020B0603020202020204" pitchFamily="34" charset="0"/>
              </a:rPr>
              <a:t/>
            </a:r>
            <a:br>
              <a:rPr lang="cs-CZ" sz="2000" dirty="0">
                <a:latin typeface="Trebuchet MS" panose="020B0603020202020204" pitchFamily="34" charset="0"/>
              </a:rPr>
            </a:br>
            <a:r>
              <a:rPr lang="cs-CZ" sz="2000" dirty="0">
                <a:latin typeface="Trebuchet MS" panose="020B0603020202020204" pitchFamily="34" charset="0"/>
              </a:rPr>
              <a:t>Je to chybný předpoklad, že když jev A předchází jevu B, znamená to, že jev A vyvolává jev B </a:t>
            </a:r>
            <a:br>
              <a:rPr lang="cs-CZ" sz="2000" dirty="0">
                <a:latin typeface="Trebuchet MS" panose="020B0603020202020204" pitchFamily="34" charset="0"/>
              </a:rPr>
            </a:br>
            <a:r>
              <a:rPr lang="cs-CZ" sz="2000" dirty="0">
                <a:latin typeface="Trebuchet MS" panose="020B0603020202020204" pitchFamily="34" charset="0"/>
              </a:rPr>
              <a:t>chybné vyvození příčinné souvislosti z časové následnosti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Ekonomie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6617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7188" indent="-357188">
              <a:buNone/>
            </a:pPr>
            <a:r>
              <a:rPr lang="cs-CZ" sz="2000" dirty="0">
                <a:latin typeface="Trebuchet MS" panose="020B0603020202020204" pitchFamily="34" charset="0"/>
              </a:rPr>
              <a:t>3. Omyl kompozice </a:t>
            </a:r>
          </a:p>
          <a:p>
            <a:pPr marL="357188" indent="-357188">
              <a:buNone/>
            </a:pPr>
            <a:r>
              <a:rPr lang="cs-CZ" sz="2000" dirty="0">
                <a:latin typeface="Trebuchet MS" panose="020B0603020202020204" pitchFamily="34" charset="0"/>
              </a:rPr>
              <a:t>	nesprávné usuzování z části na celek a naopak </a:t>
            </a:r>
            <a:br>
              <a:rPr lang="cs-CZ" sz="2000" dirty="0">
                <a:latin typeface="Trebuchet MS" panose="020B0603020202020204" pitchFamily="34" charset="0"/>
              </a:rPr>
            </a:br>
            <a:r>
              <a:rPr lang="cs-CZ" sz="2000" dirty="0">
                <a:latin typeface="Trebuchet MS" panose="020B0603020202020204" pitchFamily="34" charset="0"/>
              </a:rPr>
              <a:t>to co platí a je dobré pro subjekt, nemusí být stejně dobré a nemusí platit pro celek</a:t>
            </a:r>
          </a:p>
          <a:p>
            <a:pPr marL="357188" indent="-357188">
              <a:buNone/>
            </a:pPr>
            <a:endParaRPr lang="cs-CZ" sz="2000" dirty="0">
              <a:latin typeface="Trebuchet MS" panose="020B0603020202020204" pitchFamily="34" charset="0"/>
            </a:endParaRPr>
          </a:p>
          <a:p>
            <a:pPr marL="357188" indent="-357188">
              <a:buNone/>
            </a:pPr>
            <a:r>
              <a:rPr lang="cs-CZ" sz="2000" dirty="0">
                <a:latin typeface="Trebuchet MS" panose="020B0603020202020204" pitchFamily="34" charset="0"/>
              </a:rPr>
              <a:t>4. Neurčitost (nejistota) v ekonomickém životě - ekonomické zákony mají charakter pravděpodobnostních zákonů, platí jen jako průměr. </a:t>
            </a:r>
          </a:p>
          <a:p>
            <a:pPr marL="357188" indent="-357188">
              <a:buNone/>
            </a:pPr>
            <a:endParaRPr lang="cs-CZ" sz="2000" dirty="0">
              <a:latin typeface="Trebuchet MS" panose="020B0603020202020204" pitchFamily="34" charset="0"/>
            </a:endParaRPr>
          </a:p>
          <a:p>
            <a:pPr marL="357188" indent="-357188">
              <a:buNone/>
            </a:pPr>
            <a:r>
              <a:rPr lang="cs-CZ" sz="2000" dirty="0">
                <a:latin typeface="Trebuchet MS" panose="020B0603020202020204" pitchFamily="34" charset="0"/>
              </a:rPr>
              <a:t>5. Subjektivnost</a:t>
            </a:r>
          </a:p>
          <a:p>
            <a:pPr marL="357188" indent="-357188">
              <a:buNone/>
            </a:pPr>
            <a:endParaRPr lang="cs-CZ" sz="2000" dirty="0">
              <a:latin typeface="Trebuchet MS" panose="020B0603020202020204" pitchFamily="34" charset="0"/>
            </a:endParaRPr>
          </a:p>
          <a:p>
            <a:pPr marL="357188" indent="-357188">
              <a:buNone/>
            </a:pPr>
            <a:r>
              <a:rPr lang="cs-CZ" sz="2000" dirty="0">
                <a:latin typeface="Trebuchet MS" panose="020B0603020202020204" pitchFamily="34" charset="0"/>
              </a:rPr>
              <a:t>6. Ignorování sekundárních účinků </a:t>
            </a:r>
          </a:p>
          <a:p>
            <a:pPr marL="357188" indent="-357188">
              <a:buNone/>
            </a:pPr>
            <a:r>
              <a:rPr lang="cs-CZ" sz="2000" dirty="0">
                <a:latin typeface="Trebuchet MS" panose="020B0603020202020204" pitchFamily="34" charset="0"/>
              </a:rPr>
              <a:t>	často jsou významnější než primární účinky</a:t>
            </a:r>
            <a:endParaRPr lang="cs-CZ" sz="2000" dirty="0">
              <a:effectLst/>
              <a:latin typeface="Trebuchet MS" panose="020B0603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Nadpis 1"/>
          <p:cNvSpPr txBox="1">
            <a:spLocks/>
          </p:cNvSpPr>
          <p:nvPr/>
        </p:nvSpPr>
        <p:spPr>
          <a:xfrm>
            <a:off x="251520" y="1340768"/>
            <a:ext cx="8640960" cy="7109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Ekonomické předpoklady</a:t>
            </a:r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Ekonomie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4585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7704" y="1124744"/>
            <a:ext cx="4525980" cy="4122983"/>
          </a:xfrm>
          <a:prstGeom prst="rect">
            <a:avLst/>
          </a:prstGeom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Ekonomie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4456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251520" y="1080000"/>
            <a:ext cx="8640960" cy="5588793"/>
          </a:xfrm>
        </p:spPr>
        <p:txBody>
          <a:bodyPr>
            <a:normAutofit/>
          </a:bodyPr>
          <a:lstStyle/>
          <a:p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Ekonomické myšlení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Ekonomie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73958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Antika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51520" y="213285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  <a:buClr>
                <a:schemeClr val="accent6"/>
              </a:buClr>
              <a:buFont typeface="Wingdings" pitchFamily="2" charset="2"/>
              <a:buChar char="§"/>
            </a:pPr>
            <a:r>
              <a:rPr lang="cs-CZ" sz="2000" dirty="0">
                <a:latin typeface="Trebuchet MS" panose="020B0603020202020204" pitchFamily="34" charset="0"/>
              </a:rPr>
              <a:t>zprávy o směně, obchodu, penězích, cenách </a:t>
            </a:r>
          </a:p>
          <a:p>
            <a:pPr marL="714375" lvl="4" indent="-271463">
              <a:spcBef>
                <a:spcPts val="600"/>
              </a:spcBef>
              <a:buClr>
                <a:schemeClr val="accent6"/>
              </a:buClr>
            </a:pPr>
            <a:r>
              <a:rPr lang="cs-CZ" sz="1800" i="1" dirty="0">
                <a:latin typeface="Trebuchet MS" panose="020B0603020202020204" pitchFamily="34" charset="0"/>
              </a:rPr>
              <a:t>v Sumeru, Babylónu, Egyptě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itchFamily="2" charset="2"/>
              <a:buChar char="§"/>
            </a:pPr>
            <a:r>
              <a:rPr lang="cs-CZ" sz="2000" dirty="0">
                <a:latin typeface="Trebuchet MS" panose="020B0603020202020204" pitchFamily="34" charset="0"/>
              </a:rPr>
              <a:t>antické Řecko</a:t>
            </a:r>
          </a:p>
          <a:p>
            <a:pPr>
              <a:spcBef>
                <a:spcPts val="600"/>
              </a:spcBef>
              <a:buFont typeface="Wingdings" pitchFamily="2" charset="2"/>
              <a:buChar char="§"/>
            </a:pPr>
            <a:endParaRPr lang="cs-CZ" sz="2000" dirty="0">
              <a:latin typeface="Trebuchet MS" panose="020B0603020202020204" pitchFamily="34" charset="0"/>
            </a:endParaRP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itchFamily="2" charset="2"/>
              <a:buChar char="§"/>
            </a:pPr>
            <a:r>
              <a:rPr lang="cs-CZ" sz="2000" b="1" i="1" dirty="0" err="1">
                <a:latin typeface="Trebuchet MS" panose="020B0603020202020204" pitchFamily="34" charset="0"/>
              </a:rPr>
              <a:t>Xenofón</a:t>
            </a:r>
            <a:r>
              <a:rPr lang="cs-CZ" sz="2000" b="1" i="1" dirty="0">
                <a:latin typeface="Trebuchet MS" panose="020B0603020202020204" pitchFamily="34" charset="0"/>
              </a:rPr>
              <a:t> </a:t>
            </a:r>
            <a:r>
              <a:rPr lang="cs-CZ" sz="2000" dirty="0">
                <a:latin typeface="Trebuchet MS" panose="020B0603020202020204" pitchFamily="34" charset="0"/>
              </a:rPr>
              <a:t>(430 – 355 př. n. l.) </a:t>
            </a:r>
          </a:p>
          <a:p>
            <a:pPr marL="714375" lvl="4" indent="-271463">
              <a:spcBef>
                <a:spcPts val="600"/>
              </a:spcBef>
              <a:buClr>
                <a:schemeClr val="accent6"/>
              </a:buClr>
            </a:pPr>
            <a:r>
              <a:rPr lang="cs-CZ" sz="1800" i="1" dirty="0">
                <a:latin typeface="Trebuchet MS" panose="020B0603020202020204" pitchFamily="34" charset="0"/>
              </a:rPr>
              <a:t>spis </a:t>
            </a:r>
            <a:r>
              <a:rPr lang="cs-CZ" sz="1800" i="1" dirty="0" err="1">
                <a:latin typeface="Trebuchet MS" panose="020B0603020202020204" pitchFamily="34" charset="0"/>
              </a:rPr>
              <a:t>Oikonomikos</a:t>
            </a:r>
            <a:r>
              <a:rPr lang="cs-CZ" sz="1800" i="1" dirty="0">
                <a:latin typeface="Trebuchet MS" panose="020B0603020202020204" pitchFamily="34" charset="0"/>
              </a:rPr>
              <a:t> </a:t>
            </a:r>
          </a:p>
          <a:p>
            <a:pPr marL="985838" lvl="3" indent="-271463">
              <a:spcBef>
                <a:spcPts val="600"/>
              </a:spcBef>
              <a:buClr>
                <a:schemeClr val="accent6"/>
              </a:buClr>
              <a:buFont typeface="Wingdings" pitchFamily="2" charset="2"/>
              <a:buChar char="v"/>
            </a:pPr>
            <a:r>
              <a:rPr lang="cs-CZ" sz="1600" dirty="0">
                <a:latin typeface="Trebuchet MS" panose="020B0603020202020204" pitchFamily="34" charset="0"/>
              </a:rPr>
              <a:t>Ideálem </a:t>
            </a:r>
            <a:r>
              <a:rPr lang="cs-CZ" sz="1600" i="1" dirty="0">
                <a:latin typeface="Trebuchet MS" panose="020B0603020202020204" pitchFamily="34" charset="0"/>
              </a:rPr>
              <a:t>rodinné hospodářství produkující vše nezbytné pro uspokojování potřeb domácnosti. </a:t>
            </a:r>
          </a:p>
          <a:p>
            <a:pPr marL="985838" lvl="3" indent="-271463">
              <a:spcBef>
                <a:spcPts val="600"/>
              </a:spcBef>
              <a:buClr>
                <a:schemeClr val="accent6"/>
              </a:buClr>
              <a:buFont typeface="Wingdings" pitchFamily="2" charset="2"/>
              <a:buChar char="v"/>
            </a:pPr>
            <a:r>
              <a:rPr lang="cs-CZ" sz="1600" dirty="0">
                <a:latin typeface="Trebuchet MS" panose="020B0603020202020204" pitchFamily="34" charset="0"/>
              </a:rPr>
              <a:t>nejprospěšnější zemědělství </a:t>
            </a:r>
          </a:p>
          <a:p>
            <a:pPr marL="985838" lvl="3" indent="-271463">
              <a:spcBef>
                <a:spcPts val="600"/>
              </a:spcBef>
              <a:buClr>
                <a:schemeClr val="accent6"/>
              </a:buClr>
              <a:buFont typeface="Wingdings" pitchFamily="2" charset="2"/>
              <a:buChar char="v"/>
            </a:pPr>
            <a:r>
              <a:rPr lang="cs-CZ" sz="1600" dirty="0">
                <a:latin typeface="Trebuchet MS" panose="020B0603020202020204" pitchFamily="34" charset="0"/>
              </a:rPr>
              <a:t>odmítavý postoj ke směně. </a:t>
            </a:r>
          </a:p>
          <a:p>
            <a:pPr marL="985838" lvl="3" indent="-271463">
              <a:spcBef>
                <a:spcPts val="600"/>
              </a:spcBef>
              <a:buClr>
                <a:schemeClr val="accent6"/>
              </a:buClr>
              <a:buFont typeface="Wingdings" pitchFamily="2" charset="2"/>
              <a:buChar char="v"/>
            </a:pPr>
            <a:r>
              <a:rPr lang="cs-CZ" sz="1600" dirty="0">
                <a:latin typeface="Trebuchet MS" panose="020B0603020202020204" pitchFamily="34" charset="0"/>
              </a:rPr>
              <a:t>Velmi negativní postoj byl k obchodu, jehož cílem by bylo dosažení zisku a zejména k půjčování peněz na úrok</a:t>
            </a:r>
            <a:endParaRPr lang="cs-CZ" sz="1600" b="1" dirty="0">
              <a:latin typeface="Trebuchet MS" panose="020B0603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Ekonomie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60577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Středověk</a:t>
            </a: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buClr>
                <a:schemeClr val="accent6"/>
              </a:buClr>
              <a:buFont typeface="Wingdings" pitchFamily="2" charset="2"/>
              <a:buChar char="§"/>
            </a:pPr>
            <a:r>
              <a:rPr lang="cs-CZ" sz="2000" dirty="0">
                <a:latin typeface="Trebuchet MS" panose="020B0603020202020204" pitchFamily="34" charset="0"/>
              </a:rPr>
              <a:t>Od 11. století rozvíjející se obchod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itchFamily="2" charset="2"/>
              <a:buChar char="§"/>
            </a:pPr>
            <a:r>
              <a:rPr lang="cs-CZ" sz="2000" dirty="0">
                <a:latin typeface="Trebuchet MS" panose="020B0603020202020204" pitchFamily="34" charset="0"/>
              </a:rPr>
              <a:t>Impuls pro rozvoj ekonomického myšlení.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itchFamily="2" charset="2"/>
              <a:buChar char="§"/>
            </a:pPr>
            <a:r>
              <a:rPr lang="cs-CZ" sz="2000" b="1" i="1" dirty="0">
                <a:latin typeface="Trebuchet MS" panose="020B0603020202020204" pitchFamily="34" charset="0"/>
              </a:rPr>
              <a:t>Tomáš Akvinský </a:t>
            </a:r>
            <a:r>
              <a:rPr lang="cs-CZ" sz="2000" dirty="0">
                <a:latin typeface="Trebuchet MS" panose="020B0603020202020204" pitchFamily="34" charset="0"/>
              </a:rPr>
              <a:t>(1225 – 1274). </a:t>
            </a:r>
          </a:p>
          <a:p>
            <a:pPr marL="542925" lvl="4" indent="-185738">
              <a:spcBef>
                <a:spcPts val="600"/>
              </a:spcBef>
              <a:buClr>
                <a:schemeClr val="accent6"/>
              </a:buClr>
            </a:pPr>
            <a:r>
              <a:rPr lang="cs-CZ" sz="1800" i="1" dirty="0">
                <a:latin typeface="Trebuchet MS" panose="020B0603020202020204" pitchFamily="34" charset="0"/>
              </a:rPr>
              <a:t>učení o spravedlivé ceně, </a:t>
            </a:r>
          </a:p>
          <a:p>
            <a:pPr marL="900113" lvl="3" indent="-271463">
              <a:spcBef>
                <a:spcPts val="600"/>
              </a:spcBef>
              <a:buClr>
                <a:schemeClr val="accent6"/>
              </a:buClr>
              <a:buFont typeface="Wingdings" pitchFamily="2" charset="2"/>
              <a:buChar char="v"/>
            </a:pPr>
            <a:r>
              <a:rPr lang="cs-CZ" sz="1800" dirty="0">
                <a:latin typeface="Trebuchet MS" panose="020B0603020202020204" pitchFamily="34" charset="0"/>
              </a:rPr>
              <a:t>směna nemá být zdrojem obohacení jedněch na úkor jiných 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itchFamily="2" charset="2"/>
              <a:buChar char="§"/>
            </a:pPr>
            <a:r>
              <a:rPr lang="cs-CZ" sz="2000" dirty="0">
                <a:latin typeface="Trebuchet MS" panose="020B0603020202020204" pitchFamily="34" charset="0"/>
              </a:rPr>
              <a:t>14. století – vznik </a:t>
            </a:r>
            <a:r>
              <a:rPr lang="cs-CZ" sz="2000" b="1" dirty="0">
                <a:latin typeface="Trebuchet MS" panose="020B0603020202020204" pitchFamily="34" charset="0"/>
              </a:rPr>
              <a:t>Merkantilismu</a:t>
            </a:r>
          </a:p>
          <a:p>
            <a:pPr marL="542925" lvl="4" indent="-185738">
              <a:spcBef>
                <a:spcPts val="600"/>
              </a:spcBef>
              <a:buClr>
                <a:schemeClr val="accent6"/>
              </a:buClr>
            </a:pPr>
            <a:r>
              <a:rPr lang="cs-CZ" sz="1800" i="1" dirty="0">
                <a:latin typeface="Trebuchet MS" panose="020B0603020202020204" pitchFamily="34" charset="0"/>
              </a:rPr>
              <a:t>Benátky, Portugalsko, Španělsko, v 16. století Holandsko </a:t>
            </a:r>
          </a:p>
          <a:p>
            <a:pPr marL="542925" lvl="4" indent="-185738">
              <a:spcBef>
                <a:spcPts val="600"/>
              </a:spcBef>
              <a:buClr>
                <a:schemeClr val="accent6"/>
              </a:buClr>
            </a:pPr>
            <a:r>
              <a:rPr lang="cs-CZ" sz="1800" i="1" dirty="0">
                <a:latin typeface="Trebuchet MS" panose="020B0603020202020204" pitchFamily="34" charset="0"/>
              </a:rPr>
              <a:t>Stát je dominantní ve vztahu řízení hospodářství – snaha o zvýšení obejmu drahých kovů v zemi ovlivňováním zahraničního obchodu</a:t>
            </a:r>
          </a:p>
          <a:p>
            <a:pPr>
              <a:spcBef>
                <a:spcPts val="600"/>
              </a:spcBef>
              <a:buClr>
                <a:schemeClr val="accent6"/>
              </a:buClr>
              <a:buFont typeface="Wingdings" pitchFamily="2" charset="2"/>
              <a:buChar char="§"/>
            </a:pPr>
            <a:r>
              <a:rPr lang="cs-CZ" sz="2000" dirty="0">
                <a:latin typeface="Trebuchet MS" panose="020B0603020202020204" pitchFamily="34" charset="0"/>
              </a:rPr>
              <a:t>na přelomu </a:t>
            </a:r>
            <a:r>
              <a:rPr lang="cs-CZ" sz="2000" b="1" dirty="0">
                <a:latin typeface="Trebuchet MS" panose="020B0603020202020204" pitchFamily="34" charset="0"/>
              </a:rPr>
              <a:t>17. a 18. století </a:t>
            </a:r>
            <a:r>
              <a:rPr lang="cs-CZ" sz="2000" dirty="0">
                <a:latin typeface="Trebuchet MS" panose="020B0603020202020204" pitchFamily="34" charset="0"/>
              </a:rPr>
              <a:t>převládlo přesvědčení, že </a:t>
            </a:r>
            <a:r>
              <a:rPr lang="cs-CZ" sz="2000" b="1" dirty="0">
                <a:latin typeface="Trebuchet MS" panose="020B0603020202020204" pitchFamily="34" charset="0"/>
              </a:rPr>
              <a:t>hospodářství je systém ovládaný vlastními zákonitostmi, které jsou schopny zabezpečit jeho fungování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317021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2999004" y="184082"/>
            <a:ext cx="5760000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/>
            </a:r>
            <a:b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Ekonomie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0961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6935</TotalTime>
  <Words>657</Words>
  <Application>Microsoft Office PowerPoint</Application>
  <PresentationFormat>Předvádění na obrazovce (4:3)</PresentationFormat>
  <Paragraphs>103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15</vt:i4>
      </vt:variant>
    </vt:vector>
  </HeadingPairs>
  <TitlesOfParts>
    <vt:vector size="22" baseType="lpstr">
      <vt:lpstr>Arial</vt:lpstr>
      <vt:lpstr>Calibri</vt:lpstr>
      <vt:lpstr>Trebuchet MS</vt:lpstr>
      <vt:lpstr>Verdana</vt:lpstr>
      <vt:lpstr>Wingdings</vt:lpstr>
      <vt:lpstr>Motiv sady Office</vt:lpstr>
      <vt:lpstr>BÉŽOVÁ TITL</vt:lpstr>
      <vt:lpstr>Ekonomie</vt:lpstr>
      <vt:lpstr>Ekonomie – úvod do předmětu</vt:lpstr>
      <vt:lpstr>Ekonomika a její subjekty</vt:lpstr>
      <vt:lpstr>Ekonomické předpoklady</vt:lpstr>
      <vt:lpstr>Prezentace aplikace PowerPoint</vt:lpstr>
      <vt:lpstr>Prezentace aplikace PowerPoint</vt:lpstr>
      <vt:lpstr>Ekonomické myšlení</vt:lpstr>
      <vt:lpstr>Antika</vt:lpstr>
      <vt:lpstr>Středověk</vt:lpstr>
      <vt:lpstr>Vznik ekonomie jako vědy</vt:lpstr>
      <vt:lpstr>Období po druhé světové válce</vt:lpstr>
      <vt:lpstr>Absolutní vs. Komparativní výhoda</vt:lpstr>
      <vt:lpstr>Prezentace aplikace PowerPoint</vt:lpstr>
      <vt:lpstr>Teorie her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 - Ekonomicke mysleni</dc:title>
  <dc:creator>Marinič Peter</dc:creator>
  <cp:lastModifiedBy>Peter Marinič</cp:lastModifiedBy>
  <cp:revision>174</cp:revision>
  <dcterms:created xsi:type="dcterms:W3CDTF">2012-10-12T20:28:37Z</dcterms:created>
  <dcterms:modified xsi:type="dcterms:W3CDTF">2019-03-04T06:37:07Z</dcterms:modified>
</cp:coreProperties>
</file>