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41" r:id="rId3"/>
    <p:sldId id="520" r:id="rId4"/>
    <p:sldId id="519" r:id="rId5"/>
    <p:sldId id="521" r:id="rId6"/>
    <p:sldId id="523" r:id="rId7"/>
    <p:sldId id="522" r:id="rId8"/>
    <p:sldId id="524" r:id="rId9"/>
    <p:sldId id="525" r:id="rId10"/>
    <p:sldId id="526" r:id="rId11"/>
    <p:sldId id="527" r:id="rId12"/>
    <p:sldId id="528" r:id="rId13"/>
    <p:sldId id="529" r:id="rId14"/>
    <p:sldId id="530" r:id="rId15"/>
    <p:sldId id="531" r:id="rId16"/>
    <p:sldId id="532" r:id="rId17"/>
    <p:sldId id="533" r:id="rId18"/>
    <p:sldId id="534" r:id="rId19"/>
    <p:sldId id="535" r:id="rId20"/>
    <p:sldId id="536" r:id="rId21"/>
    <p:sldId id="538" r:id="rId22"/>
    <p:sldId id="539" r:id="rId23"/>
    <p:sldId id="537" r:id="rId24"/>
    <p:sldId id="540" r:id="rId25"/>
    <p:sldId id="542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6" autoAdjust="0"/>
    <p:restoredTop sz="94660"/>
  </p:normalViewPr>
  <p:slideViewPr>
    <p:cSldViewPr>
      <p:cViewPr varScale="1">
        <p:scale>
          <a:sx n="69" d="100"/>
          <a:sy n="69" d="100"/>
        </p:scale>
        <p:origin x="6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Ekonomie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>
                <a:latin typeface="Trebuchet MS" panose="020B0603020202020204" pitchFamily="34" charset="0"/>
              </a:rPr>
              <a:t>jaro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2078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Volba spotřebitele</a:t>
            </a:r>
          </a:p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Spotřebitele preferuje vyšší uspokojení potřeb (vyšší preferenční křivka)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3003028"/>
            <a:ext cx="4936316" cy="330629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475868" y="4264501"/>
            <a:ext cx="31285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rebuchet MS" panose="020B0603020202020204" pitchFamily="34" charset="0"/>
              </a:rPr>
              <a:t>Všechny body (</a:t>
            </a:r>
            <a:r>
              <a:rPr lang="cs-CZ" sz="1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1 / 2 / 3</a:t>
            </a:r>
            <a:r>
              <a:rPr lang="cs-CZ" sz="1600" dirty="0" smtClean="0">
                <a:latin typeface="Trebuchet MS" panose="020B0603020202020204" pitchFamily="34" charset="0"/>
              </a:rPr>
              <a:t>) jsou dosažitelné při daném rozpočtovém omezení, avšak kombinace statků v bodě 2 přináší spotřebiteli nejlepší uspokojení (nejvyšší dosažitelná preferenční křivka)</a:t>
            </a:r>
            <a:endParaRPr lang="cs-CZ" sz="1600" dirty="0">
              <a:latin typeface="Trebuchet MS" panose="020B0603020202020204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38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Odvození individuální poptávkové křivky</a:t>
            </a: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744194" y="2939018"/>
            <a:ext cx="404298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rebuchet MS" panose="020B0603020202020204" pitchFamily="34" charset="0"/>
              </a:rPr>
              <a:t>Pokud se mění ceny jednoho statku, za podmínky </a:t>
            </a:r>
            <a:r>
              <a:rPr lang="cs-CZ" sz="1600" dirty="0" err="1" smtClean="0">
                <a:latin typeface="Trebuchet MS" panose="020B0603020202020204" pitchFamily="34" charset="0"/>
              </a:rPr>
              <a:t>ceteris</a:t>
            </a:r>
            <a:r>
              <a:rPr lang="cs-CZ" sz="1600" dirty="0" smtClean="0">
                <a:latin typeface="Trebuchet MS" panose="020B0603020202020204" pitchFamily="34" charset="0"/>
              </a:rPr>
              <a:t> </a:t>
            </a:r>
            <a:r>
              <a:rPr lang="cs-CZ" sz="1600" dirty="0" err="1" smtClean="0">
                <a:latin typeface="Trebuchet MS" panose="020B0603020202020204" pitchFamily="34" charset="0"/>
              </a:rPr>
              <a:t>paribus</a:t>
            </a:r>
            <a:r>
              <a:rPr lang="cs-CZ" sz="1600" dirty="0" smtClean="0">
                <a:latin typeface="Trebuchet MS" panose="020B0603020202020204" pitchFamily="34" charset="0"/>
              </a:rPr>
              <a:t>, mění se linie rozpočtu a taky množství daného statku, které spotřebitel preferuje.</a:t>
            </a:r>
          </a:p>
          <a:p>
            <a:endParaRPr lang="cs-CZ" sz="1600" dirty="0">
              <a:latin typeface="Trebuchet MS" panose="020B0603020202020204" pitchFamily="34" charset="0"/>
            </a:endParaRPr>
          </a:p>
          <a:p>
            <a:r>
              <a:rPr lang="cs-CZ" sz="1600" u="sng" dirty="0" smtClean="0">
                <a:latin typeface="Trebuchet MS" panose="020B0603020202020204" pitchFamily="34" charset="0"/>
              </a:rPr>
              <a:t>Z toho lze odvodit, že: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Trebuchet MS" panose="020B0603020202020204" pitchFamily="34" charset="0"/>
              </a:rPr>
              <a:t>při poklesu ceny daného statku jeho spotřebovávané množství stoupá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latin typeface="Trebuchet MS" panose="020B0603020202020204" pitchFamily="34" charset="0"/>
              </a:rPr>
              <a:t>p</a:t>
            </a:r>
            <a:r>
              <a:rPr lang="cs-CZ" sz="1600" dirty="0" smtClean="0">
                <a:latin typeface="Trebuchet MS" panose="020B0603020202020204" pitchFamily="34" charset="0"/>
              </a:rPr>
              <a:t>ři nárůstu ceny daného statku jeho spotřebovávané množství klesá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1600" dirty="0">
              <a:latin typeface="Trebuchet MS" panose="020B0603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cs-CZ" sz="1600" dirty="0" smtClean="0">
                <a:latin typeface="Trebuchet MS" panose="020B0603020202020204" pitchFamily="34" charset="0"/>
              </a:rPr>
              <a:t>Daný vztah se označuje jako zákon klesající poptávky.</a:t>
            </a:r>
            <a:endParaRPr lang="cs-CZ" sz="1600" dirty="0">
              <a:latin typeface="Trebuchet MS" panose="020B0603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90" y="2607712"/>
            <a:ext cx="4248472" cy="4220944"/>
          </a:xfrm>
          <a:prstGeom prst="rect">
            <a:avLst/>
          </a:prstGeom>
        </p:spPr>
      </p:pic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31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Odvození tržní poptávkové křivky</a:t>
            </a:r>
          </a:p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Tržní poptávkovou křivku lze odvodit od individuálních poptávkových křivek horizontálním součtem individuálně poptávaného množství statků při všech cenách.</a:t>
            </a: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497" y="3525267"/>
            <a:ext cx="5610225" cy="2990850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5985141" y="4348336"/>
            <a:ext cx="2908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D = d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cs-CZ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+ d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''</a:t>
            </a:r>
          </a:p>
          <a:p>
            <a:endParaRPr lang="cs-CZ" sz="2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'' (při ceně p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'' (při ceně p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14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Výrobce je producentem statků, k produkcí kterých využívá kombinace výrobních faktorů – ekonomické členění: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p</a:t>
            </a:r>
            <a:r>
              <a:rPr lang="cs-CZ" sz="1800" dirty="0" smtClean="0">
                <a:latin typeface="Trebuchet MS" panose="020B0603020202020204" pitchFamily="34" charset="0"/>
              </a:rPr>
              <a:t>ráce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latin typeface="Trebuchet MS" panose="020B0603020202020204" pitchFamily="34" charset="0"/>
              </a:rPr>
              <a:t>půda			</a:t>
            </a:r>
            <a:r>
              <a:rPr lang="cs-CZ" sz="1800" b="1" u="sng" dirty="0" smtClean="0">
                <a:latin typeface="Trebuchet MS" panose="020B0603020202020204" pitchFamily="34" charset="0"/>
              </a:rPr>
              <a:t>náklady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latin typeface="Trebuchet MS" panose="020B0603020202020204" pitchFamily="34" charset="0"/>
              </a:rPr>
              <a:t>Kapitál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cs-CZ" sz="1000" dirty="0" smtClean="0">
              <a:latin typeface="Trebuchet MS" panose="020B0603020202020204" pitchFamily="34" charset="0"/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Motivaci výrobce je dosahování </a:t>
            </a:r>
            <a:r>
              <a:rPr lang="cs-CZ" sz="2000" b="1" u="sng" dirty="0" smtClean="0">
                <a:latin typeface="Trebuchet MS" panose="020B0603020202020204" pitchFamily="34" charset="0"/>
              </a:rPr>
              <a:t>zisku</a:t>
            </a:r>
            <a:r>
              <a:rPr lang="cs-CZ" sz="2000" dirty="0" smtClean="0">
                <a:latin typeface="Trebuchet MS" panose="020B0603020202020204" pitchFamily="34" charset="0"/>
              </a:rPr>
              <a:t>, jako rozdílu mezi výnosy a náklady.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cs-CZ" sz="1000" dirty="0" smtClean="0">
              <a:latin typeface="Trebuchet MS" panose="020B0603020202020204" pitchFamily="34" charset="0"/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Vztahy mezi </a:t>
            </a:r>
            <a:r>
              <a:rPr lang="cs-CZ" sz="2000" b="1" u="sng" dirty="0" smtClean="0">
                <a:latin typeface="Trebuchet MS" panose="020B0603020202020204" pitchFamily="34" charset="0"/>
              </a:rPr>
              <a:t>výnosy, náklady a ziskem</a:t>
            </a:r>
            <a:r>
              <a:rPr lang="cs-CZ" sz="2000" dirty="0" smtClean="0">
                <a:latin typeface="Trebuchet MS" panose="020B0603020202020204" pitchFamily="34" charset="0"/>
              </a:rPr>
              <a:t>: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26670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zisk = výnosy – náklad</a:t>
            </a:r>
          </a:p>
          <a:p>
            <a:pPr marL="26670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</a:rPr>
              <a:t>v</a:t>
            </a:r>
            <a:r>
              <a:rPr lang="cs-CZ" sz="2000" dirty="0" smtClean="0">
                <a:latin typeface="Trebuchet MS" panose="020B0603020202020204" pitchFamily="34" charset="0"/>
              </a:rPr>
              <a:t>ýnosy = množství * cena</a:t>
            </a:r>
          </a:p>
          <a:p>
            <a:pPr marL="26670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</a:rPr>
              <a:t>n</a:t>
            </a:r>
            <a:r>
              <a:rPr lang="cs-CZ" sz="2000" dirty="0" smtClean="0">
                <a:latin typeface="Trebuchet MS" panose="020B0603020202020204" pitchFamily="34" charset="0"/>
              </a:rPr>
              <a:t>áklady = fixní + variabilní = průměrné * množství</a:t>
            </a:r>
          </a:p>
          <a:p>
            <a:pPr marL="26670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</a:rPr>
              <a:t>m</a:t>
            </a:r>
            <a:r>
              <a:rPr lang="cs-CZ" sz="2000" dirty="0" smtClean="0">
                <a:latin typeface="Trebuchet MS" panose="020B0603020202020204" pitchFamily="34" charset="0"/>
              </a:rPr>
              <a:t>ezní náklady = přírůstek nákladů při změně produkce o jednotku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avá složená závorka 2"/>
          <p:cNvSpPr/>
          <p:nvPr/>
        </p:nvSpPr>
        <p:spPr>
          <a:xfrm>
            <a:off x="1691680" y="2924944"/>
            <a:ext cx="193294" cy="84085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rafovaná šipka doprava 3"/>
          <p:cNvSpPr/>
          <p:nvPr/>
        </p:nvSpPr>
        <p:spPr>
          <a:xfrm>
            <a:off x="2284376" y="3111345"/>
            <a:ext cx="560696" cy="468052"/>
          </a:xfrm>
          <a:prstGeom prst="striped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67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Vztahy mezi výnosy, náklady a ziskem (graficky):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4829" y="3634381"/>
            <a:ext cx="4609082" cy="2597846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598" y="3685529"/>
            <a:ext cx="3924300" cy="2495550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1544544" y="2795318"/>
            <a:ext cx="2908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TR = P * Q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TC = FC + VC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746488" y="2795318"/>
            <a:ext cx="2908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AC = TC / Q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AVC = VC / Q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AFC = FC / Q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1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Odvození individuální nabídkové křivky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2836082"/>
            <a:ext cx="4094907" cy="3473238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7054" y="2786763"/>
            <a:ext cx="4076700" cy="3571875"/>
          </a:xfrm>
          <a:prstGeom prst="rect">
            <a:avLst/>
          </a:prstGeom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38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Odvození tržní nabídkové křivky</a:t>
            </a:r>
          </a:p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Tržní nabídkovou křivku lze odvodit od individuálních křivek horizontálním součtem individuálně nabízeného množství statků při všech cenách.</a:t>
            </a: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216275"/>
            <a:ext cx="4743450" cy="3276600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5542419" y="4192855"/>
            <a:ext cx="2908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S</a:t>
            </a:r>
            <a:r>
              <a:rPr lang="cs-CZ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= s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cs-CZ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+ s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''</a:t>
            </a:r>
          </a:p>
          <a:p>
            <a:endParaRPr lang="cs-CZ" sz="2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'' (při ceně p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'' (při ceně p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31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a tržní mechanizmus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Nabídka a poptávka se potkávají na trhu a jejich vzájemným působením prostřednictvím tržního mechanizmu se dosahuje rovnovážní ceny a rovnovážného množství.</a:t>
            </a: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302000"/>
            <a:ext cx="3886200" cy="31908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4229" y="3357934"/>
            <a:ext cx="3914775" cy="3152775"/>
          </a:xfrm>
          <a:prstGeom prst="rect">
            <a:avLst/>
          </a:prstGeom>
        </p:spPr>
      </p:pic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48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a tržní struktury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Na trhu působí subjekty (spotřebitelé a výrobci) a dle množství těchto subjektů a podmínek jejich působení na trhu lze trhy rozdělit do struktur.</a:t>
            </a:r>
          </a:p>
          <a:p>
            <a:pPr marL="0" indent="0">
              <a:buNone/>
            </a:pPr>
            <a:endParaRPr lang="cs-CZ" sz="1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000" b="1" u="sng" dirty="0" smtClean="0">
                <a:latin typeface="Trebuchet MS" panose="020B0603020202020204" pitchFamily="34" charset="0"/>
              </a:rPr>
              <a:t>Konkurence</a:t>
            </a:r>
            <a:r>
              <a:rPr lang="cs-CZ" sz="2000" dirty="0" smtClean="0">
                <a:latin typeface="Trebuchet MS" panose="020B0603020202020204" pitchFamily="34" charset="0"/>
              </a:rPr>
              <a:t> = mezi subjekty (nabídka a poptávka) a mezi výrobci</a:t>
            </a:r>
          </a:p>
          <a:p>
            <a:pPr marL="0" indent="0">
              <a:buNone/>
            </a:pPr>
            <a:endParaRPr lang="cs-CZ" sz="1000" dirty="0">
              <a:latin typeface="Trebuchet MS" panose="020B0603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Dokonalá konkurence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m</a:t>
            </a:r>
            <a:r>
              <a:rPr lang="cs-CZ" sz="1800" i="1" dirty="0" smtClean="0">
                <a:latin typeface="Trebuchet MS" panose="020B0603020202020204" pitchFamily="34" charset="0"/>
              </a:rPr>
              <a:t>noho výrobců, identický produkt, bez barier vstupu a výstupu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Monopolistická konkurence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mnoho výrobců, diferencovaný produkt, malé bariery vstupu a výstupu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Oligopol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málo výrobců, diferencovaný produkt, značné bariery vstupu a výstupu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Monopol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</a:rPr>
              <a:t>jeden výrobce, specifický </a:t>
            </a:r>
            <a:r>
              <a:rPr lang="cs-CZ" sz="1800" i="1" dirty="0">
                <a:latin typeface="Trebuchet MS" panose="020B0603020202020204" pitchFamily="34" charset="0"/>
              </a:rPr>
              <a:t>produkt, </a:t>
            </a:r>
            <a:r>
              <a:rPr lang="cs-CZ" sz="1800" i="1" dirty="0" smtClean="0">
                <a:latin typeface="Trebuchet MS" panose="020B0603020202020204" pitchFamily="34" charset="0"/>
              </a:rPr>
              <a:t>specifické podmínky působení na trhu</a:t>
            </a:r>
            <a:endParaRPr lang="cs-CZ" sz="1800" i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a tržní struktury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Dokonalá konkurence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m</a:t>
            </a:r>
            <a:r>
              <a:rPr lang="cs-CZ" sz="1800" i="1" dirty="0" smtClean="0">
                <a:latin typeface="Trebuchet MS" panose="020B0603020202020204" pitchFamily="34" charset="0"/>
              </a:rPr>
              <a:t>noho výrobců, identický produkt, bez barier vstupu a výstupu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032" y="2959100"/>
            <a:ext cx="4305300" cy="35337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0395" y="2892425"/>
            <a:ext cx="4314825" cy="3600450"/>
          </a:xfrm>
          <a:prstGeom prst="rect">
            <a:avLst/>
          </a:prstGeom>
        </p:spPr>
      </p:pic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28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251520" y="1080000"/>
            <a:ext cx="8640960" cy="5588793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Mikroekonomie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97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a tržní struktury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Dokonalá konkurence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p</a:t>
            </a:r>
            <a:r>
              <a:rPr lang="cs-CZ" sz="1800" i="1" dirty="0" smtClean="0">
                <a:latin typeface="Trebuchet MS" panose="020B0603020202020204" pitchFamily="34" charset="0"/>
              </a:rPr>
              <a:t>okud je cena vyšší než rovnovážná, vede k zisku firmy a motivuje další výrobce k vstupu do odvětví a zvýšení nabídky, co vede k snížení ceny, až do momentu, kdy žádná firma nedosahuje zisku = trh pak v rovnováze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908" y="3484683"/>
            <a:ext cx="7022183" cy="3112669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92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a tržní struktury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Dokonalá konkurence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p</a:t>
            </a:r>
            <a:r>
              <a:rPr lang="cs-CZ" sz="1800" i="1" dirty="0" smtClean="0">
                <a:latin typeface="Trebuchet MS" panose="020B0603020202020204" pitchFamily="34" charset="0"/>
              </a:rPr>
              <a:t>okud je cena nižší než rovnovážná, vede k ztrátě firmy a motivuje výrobce k výstupu z odvětví a snížení nabídky, co vede k zvýšení ceny, až do momentu, kdy žádná firma nedosahuje ztráty = trh pak v rovnováze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022" y="3489398"/>
            <a:ext cx="7131956" cy="3085456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a tržní struktury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Monopol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</a:rPr>
              <a:t>jeden výrobce, specifický </a:t>
            </a:r>
            <a:r>
              <a:rPr lang="cs-CZ" sz="1800" i="1" dirty="0">
                <a:latin typeface="Trebuchet MS" panose="020B0603020202020204" pitchFamily="34" charset="0"/>
              </a:rPr>
              <a:t>produkt, </a:t>
            </a:r>
            <a:r>
              <a:rPr lang="cs-CZ" sz="1800" i="1" dirty="0" smtClean="0">
                <a:latin typeface="Trebuchet MS" panose="020B0603020202020204" pitchFamily="34" charset="0"/>
              </a:rPr>
              <a:t>specifické podmínky působení na trhu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m</a:t>
            </a:r>
            <a:r>
              <a:rPr lang="cs-CZ" sz="1800" i="1" dirty="0" smtClean="0">
                <a:latin typeface="Trebuchet MS" panose="020B0603020202020204" pitchFamily="34" charset="0"/>
              </a:rPr>
              <a:t>onopol dokáže využít svoji sílu pro určení ceny nabízeného statku</a:t>
            </a:r>
            <a:endParaRPr lang="cs-CZ" sz="1800" i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580" y="3210982"/>
            <a:ext cx="7560840" cy="3386370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1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a tržní struktury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Monopol – Cenová diskriminace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u="sng" dirty="0" smtClean="0">
                <a:latin typeface="Trebuchet MS" panose="020B0603020202020204" pitchFamily="34" charset="0"/>
              </a:rPr>
              <a:t>Dokonalá cenová diskriminace </a:t>
            </a:r>
            <a:r>
              <a:rPr lang="cs-CZ" sz="1800" i="1" dirty="0" smtClean="0">
                <a:latin typeface="Trebuchet MS" panose="020B0603020202020204" pitchFamily="34" charset="0"/>
              </a:rPr>
              <a:t>– monopol účtuje dle ochoty spotřebitele platit – monopol získá cely přebytek spotřebitele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u="sng" dirty="0" smtClean="0">
                <a:latin typeface="Trebuchet MS" panose="020B0603020202020204" pitchFamily="34" charset="0"/>
              </a:rPr>
              <a:t>Reálná cenová diskriminace</a:t>
            </a:r>
          </a:p>
          <a:p>
            <a:pPr marL="10858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1600" i="1" dirty="0" smtClean="0">
                <a:latin typeface="Trebuchet MS" panose="020B0603020202020204" pitchFamily="34" charset="0"/>
              </a:rPr>
              <a:t>Slevy pro děti</a:t>
            </a:r>
          </a:p>
          <a:p>
            <a:pPr marL="10858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1600" i="1" dirty="0" smtClean="0">
                <a:latin typeface="Trebuchet MS" panose="020B0603020202020204" pitchFamily="34" charset="0"/>
              </a:rPr>
              <a:t>Slevy pro studenty a důchodce</a:t>
            </a:r>
          </a:p>
          <a:p>
            <a:pPr marL="10858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1600" i="1" dirty="0" smtClean="0">
                <a:latin typeface="Trebuchet MS" panose="020B0603020202020204" pitchFamily="34" charset="0"/>
              </a:rPr>
              <a:t>Množstevní slevy, slevové kupóny…</a:t>
            </a:r>
          </a:p>
          <a:p>
            <a:pPr marL="10858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cs-CZ" sz="1600" i="1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Regulace monopolu – Antimonopolní legislativa - ÚOHS:</a:t>
            </a:r>
          </a:p>
          <a:p>
            <a:pPr marL="10858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1600" i="1" dirty="0" smtClean="0">
                <a:latin typeface="Trebuchet MS" panose="020B0603020202020204" pitchFamily="34" charset="0"/>
              </a:rPr>
              <a:t>bránit koncentraci – omezit fúze a akvizice, rozdělit firmu</a:t>
            </a:r>
          </a:p>
          <a:p>
            <a:pPr marL="10858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1600" i="1" dirty="0" smtClean="0">
                <a:latin typeface="Trebuchet MS" panose="020B0603020202020204" pitchFamily="34" charset="0"/>
              </a:rPr>
              <a:t>regulovat cenu – bránit domluvám na spolupráci firem</a:t>
            </a:r>
          </a:p>
          <a:p>
            <a:pPr marL="10858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cs-CZ" sz="1600" i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85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678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Úvod do mikroekonomie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Zkoumání jednotlivých subjektů působících v ekonomice: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Domácností / jednotlivců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Firmem</a:t>
            </a:r>
            <a:endParaRPr lang="cs-CZ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852936"/>
            <a:ext cx="6435371" cy="400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3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Rozhodování spotřebitele vychází z předpokladu racionálního chování, bere v úvahu cenu informací a je založeno na preferencích.</a:t>
            </a:r>
          </a:p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Zkoumání v rámci mikro ekonomie je založeno na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Neomezenosti potřeb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Omezenosti zdrojů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Potřeba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pocit nedostatku, který chceme eliminovat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err="1" smtClean="0">
                <a:latin typeface="Trebuchet MS" panose="020B0603020202020204" pitchFamily="34" charset="0"/>
              </a:rPr>
              <a:t>Masllowova</a:t>
            </a:r>
            <a:r>
              <a:rPr lang="cs-CZ" sz="2000" dirty="0" smtClean="0">
                <a:latin typeface="Trebuchet MS" panose="020B0603020202020204" pitchFamily="34" charset="0"/>
              </a:rPr>
              <a:t> pyramida potřeb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Spotřeba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aktivita pro naplňování potřeby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spotřebovávají </a:t>
            </a:r>
            <a:r>
              <a:rPr lang="cs-CZ" sz="2000" dirty="0">
                <a:latin typeface="Trebuchet MS" panose="020B0603020202020204" pitchFamily="34" charset="0"/>
              </a:rPr>
              <a:t>se statky, vyrobeny ze vzácných </a:t>
            </a:r>
            <a:r>
              <a:rPr lang="cs-CZ" sz="2000" dirty="0" smtClean="0">
                <a:latin typeface="Trebuchet MS" panose="020B0603020202020204" pitchFamily="34" charset="0"/>
              </a:rPr>
              <a:t>zdrojů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44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Každý spotřebitel se rozhoduje na základě svých preferencí.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Předpoklady spotřebitelských preferencí:</a:t>
            </a:r>
          </a:p>
          <a:p>
            <a:pPr marL="177800" indent="-1778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Úplnost </a:t>
            </a:r>
          </a:p>
          <a:p>
            <a:pPr marL="714375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</a:rPr>
              <a:t>spotřebitel dokáže porovnat každé dva spotřební koše</a:t>
            </a:r>
          </a:p>
          <a:p>
            <a:pPr marL="177800" indent="-1778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Tranzitivita </a:t>
            </a:r>
          </a:p>
          <a:p>
            <a:pPr marL="714375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pokud spotřebitel preferuje A před B, a B před C, pak preferuje A před C</a:t>
            </a:r>
          </a:p>
          <a:p>
            <a:pPr marL="177800" indent="-1778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Nenasycenost </a:t>
            </a:r>
          </a:p>
          <a:p>
            <a:pPr marL="714375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spotřebitel preferuje větší množství před menším</a:t>
            </a:r>
          </a:p>
          <a:p>
            <a:pPr marL="177800" indent="-1778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Rozmanitost </a:t>
            </a:r>
          </a:p>
          <a:p>
            <a:pPr marL="714375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spotřebitel preferuje různorodou spotřebu</a:t>
            </a: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9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Uspořádání preferencí spotřebitele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060551"/>
            <a:ext cx="3905250" cy="3667125"/>
          </a:xfrm>
          <a:prstGeom prst="rect">
            <a:avLst/>
          </a:prstGeom>
        </p:spPr>
      </p:pic>
      <p:sp>
        <p:nvSpPr>
          <p:cNvPr id="8" name="Oblouk 7"/>
          <p:cNvSpPr/>
          <p:nvPr/>
        </p:nvSpPr>
        <p:spPr>
          <a:xfrm flipH="1" flipV="1">
            <a:off x="1151511" y="1696244"/>
            <a:ext cx="4970667" cy="4062965"/>
          </a:xfrm>
          <a:prstGeom prst="arc">
            <a:avLst>
              <a:gd name="adj1" fmla="val 16151487"/>
              <a:gd name="adj2" fmla="val 0"/>
            </a:avLst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636844" y="5574543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13" name="Oblouk 12"/>
          <p:cNvSpPr/>
          <p:nvPr/>
        </p:nvSpPr>
        <p:spPr>
          <a:xfrm flipH="1" flipV="1">
            <a:off x="1494854" y="1430442"/>
            <a:ext cx="4970667" cy="4062965"/>
          </a:xfrm>
          <a:prstGeom prst="arc">
            <a:avLst>
              <a:gd name="adj1" fmla="val 16151487"/>
              <a:gd name="adj2" fmla="val 0"/>
            </a:avLst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3980187" y="530874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</a:t>
            </a:r>
            <a:r>
              <a:rPr lang="cs-CZ" baseline="-25000" dirty="0"/>
              <a:t>2</a:t>
            </a:r>
          </a:p>
        </p:txBody>
      </p:sp>
      <p:sp>
        <p:nvSpPr>
          <p:cNvPr id="15" name="Oblouk 14"/>
          <p:cNvSpPr/>
          <p:nvPr/>
        </p:nvSpPr>
        <p:spPr>
          <a:xfrm flipH="1" flipV="1">
            <a:off x="808168" y="1905937"/>
            <a:ext cx="4970667" cy="4062965"/>
          </a:xfrm>
          <a:prstGeom prst="arc">
            <a:avLst>
              <a:gd name="adj1" fmla="val 16151487"/>
              <a:gd name="adj2" fmla="val 0"/>
            </a:avLst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3293501" y="57842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</a:t>
            </a:r>
            <a:r>
              <a:rPr lang="cs-CZ" baseline="-25000" dirty="0"/>
              <a:t>3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3236" y="2937582"/>
            <a:ext cx="3724275" cy="3514725"/>
          </a:xfrm>
          <a:prstGeom prst="rect">
            <a:avLst/>
          </a:prstGeom>
        </p:spPr>
      </p:pic>
      <p:sp>
        <p:nvSpPr>
          <p:cNvPr id="18" name="TextovéPole 17"/>
          <p:cNvSpPr txBox="1"/>
          <p:nvPr/>
        </p:nvSpPr>
        <p:spPr>
          <a:xfrm>
            <a:off x="6615638" y="2222483"/>
            <a:ext cx="2266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rebuchet MS" panose="020B0603020202020204" pitchFamily="34" charset="0"/>
              </a:rPr>
              <a:t>Proč se preferenční křivky nekříží?</a:t>
            </a:r>
            <a:endParaRPr lang="cs-CZ" sz="1600" b="1" dirty="0">
              <a:latin typeface="Trebuchet MS" panose="020B0603020202020204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609639" y="2826204"/>
            <a:ext cx="2266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rebuchet MS" panose="020B0603020202020204" pitchFamily="34" charset="0"/>
              </a:rPr>
              <a:t>A </a:t>
            </a:r>
            <a:r>
              <a:rPr lang="cs-CZ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≈ B a </a:t>
            </a:r>
            <a:r>
              <a:rPr lang="cs-CZ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≈ C pak U</a:t>
            </a:r>
            <a:r>
              <a:rPr lang="cs-CZ" sz="16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≈ U</a:t>
            </a:r>
            <a:r>
              <a:rPr lang="cs-CZ" sz="16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cs-CZ" sz="1600" b="1" baseline="-25000" dirty="0">
              <a:latin typeface="Trebuchet MS" panose="020B0603020202020204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8056134" y="3273331"/>
            <a:ext cx="908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16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1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≈ U</a:t>
            </a:r>
            <a:r>
              <a:rPr lang="cs-CZ" sz="16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cs-CZ" sz="1600" b="1" baseline="-25000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r>
              <a:rPr lang="cs-CZ" sz="1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SPOR!</a:t>
            </a:r>
            <a:endParaRPr lang="cs-CZ" sz="1600" b="1" baseline="-250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44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3" grpId="0" animBg="1"/>
      <p:bldP spid="14" grpId="0"/>
      <p:bldP spid="15" grpId="0" animBg="1"/>
      <p:bldP spid="16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Komplementy</a:t>
            </a:r>
            <a:r>
              <a:rPr lang="cs-CZ" sz="2000" dirty="0" smtClean="0">
                <a:latin typeface="Trebuchet MS" panose="020B0603020202020204" pitchFamily="34" charset="0"/>
              </a:rPr>
              <a:t> = statky, které se spotřebovávají společně </a:t>
            </a:r>
            <a:r>
              <a:rPr lang="cs-CZ" sz="1600" i="1" dirty="0" smtClean="0">
                <a:latin typeface="Trebuchet MS" panose="020B0603020202020204" pitchFamily="34" charset="0"/>
              </a:rPr>
              <a:t>(levá a pravá bota)</a:t>
            </a:r>
            <a:endParaRPr lang="cs-CZ" sz="1600" i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749104"/>
            <a:ext cx="4608512" cy="3978572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292080" y="4775796"/>
            <a:ext cx="31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rebuchet MS" panose="020B0603020202020204" pitchFamily="34" charset="0"/>
              </a:rPr>
              <a:t>Spotřebovává se konkrétní kombinace statků.</a:t>
            </a:r>
          </a:p>
          <a:p>
            <a:endParaRPr lang="cs-CZ" sz="1600" dirty="0" smtClean="0">
              <a:latin typeface="Trebuchet MS" panose="020B0603020202020204" pitchFamily="34" charset="0"/>
            </a:endParaRPr>
          </a:p>
          <a:p>
            <a:r>
              <a:rPr lang="cs-CZ" sz="1600" dirty="0" smtClean="0">
                <a:latin typeface="Trebuchet MS" panose="020B0603020202020204" pitchFamily="34" charset="0"/>
              </a:rPr>
              <a:t>Třeba jedna pravá a jedna levá bota.</a:t>
            </a:r>
            <a:endParaRPr lang="cs-CZ" sz="1600" dirty="0">
              <a:latin typeface="Trebuchet MS" panose="020B0603020202020204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30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Substituty</a:t>
            </a:r>
            <a:r>
              <a:rPr lang="cs-CZ" sz="2000" dirty="0" smtClean="0">
                <a:latin typeface="Trebuchet MS" panose="020B0603020202020204" pitchFamily="34" charset="0"/>
              </a:rPr>
              <a:t> = statky, které lze zaměňovat ve spotřebě </a:t>
            </a:r>
            <a:r>
              <a:rPr lang="cs-CZ" sz="1600" i="1" dirty="0" smtClean="0">
                <a:latin typeface="Trebuchet MS" panose="020B0603020202020204" pitchFamily="34" charset="0"/>
              </a:rPr>
              <a:t>(rohlík a chleba)</a:t>
            </a:r>
            <a:endParaRPr lang="cs-CZ" sz="1600" i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2519876"/>
            <a:ext cx="4392488" cy="423023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063137" y="4005064"/>
            <a:ext cx="31683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rebuchet MS" panose="020B0603020202020204" pitchFamily="34" charset="0"/>
              </a:rPr>
              <a:t>Je jedno jaký statek se spotřebovává.</a:t>
            </a:r>
          </a:p>
          <a:p>
            <a:endParaRPr lang="cs-CZ" sz="1600" dirty="0">
              <a:latin typeface="Trebuchet MS" panose="020B0603020202020204" pitchFamily="34" charset="0"/>
            </a:endParaRPr>
          </a:p>
          <a:p>
            <a:r>
              <a:rPr lang="cs-CZ" sz="1600" dirty="0" smtClean="0">
                <a:latin typeface="Trebuchet MS" panose="020B0603020202020204" pitchFamily="34" charset="0"/>
              </a:rPr>
              <a:t>Snížení spotřeby jednoho statku je nahrazeno spotřebou stejného množství druhého statku beze změny dosaženého </a:t>
            </a:r>
            <a:r>
              <a:rPr lang="cs-CZ" sz="1600" dirty="0">
                <a:latin typeface="Trebuchet MS" panose="020B0603020202020204" pitchFamily="34" charset="0"/>
              </a:rPr>
              <a:t>u</a:t>
            </a:r>
            <a:r>
              <a:rPr lang="cs-CZ" sz="1600" dirty="0" smtClean="0">
                <a:latin typeface="Trebuchet MS" panose="020B0603020202020204" pitchFamily="34" charset="0"/>
              </a:rPr>
              <a:t>žitku.</a:t>
            </a:r>
            <a:endParaRPr lang="cs-CZ" sz="1600" dirty="0">
              <a:latin typeface="Trebuchet MS" panose="020B0603020202020204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89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Rozpočtové omezení </a:t>
            </a:r>
            <a:r>
              <a:rPr lang="cs-CZ" sz="2000" dirty="0" smtClean="0">
                <a:latin typeface="Trebuchet MS" panose="020B0603020202020204" pitchFamily="34" charset="0"/>
              </a:rPr>
              <a:t>představuje disponibilní důchod, který může spotřebitel vydat na spotřebu.</a:t>
            </a:r>
          </a:p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Linie rozpočtu </a:t>
            </a:r>
            <a:r>
              <a:rPr lang="cs-CZ" sz="2000" dirty="0" smtClean="0">
                <a:latin typeface="Trebuchet MS" panose="020B0603020202020204" pitchFamily="34" charset="0"/>
              </a:rPr>
              <a:t>představuje kombinací statků, které si může spotřebitel dovolit spotřebovat vzhledem ke svému rozpočtovému omezení.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789040"/>
            <a:ext cx="4248150" cy="260985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220072" y="4264501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A</a:t>
            </a:r>
            <a:r>
              <a:rPr lang="cs-CZ" sz="1600" b="1" baseline="-25000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max</a:t>
            </a:r>
            <a:r>
              <a:rPr lang="cs-CZ" sz="1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/ </a:t>
            </a:r>
            <a:r>
              <a:rPr lang="cs-CZ" sz="1600" b="1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B</a:t>
            </a:r>
            <a:r>
              <a:rPr lang="cs-CZ" sz="1600" b="1" baseline="-25000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max</a:t>
            </a:r>
            <a:r>
              <a:rPr lang="cs-CZ" sz="1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cs-CZ" sz="1600" dirty="0" smtClean="0">
                <a:latin typeface="Trebuchet MS" panose="020B0603020202020204" pitchFamily="34" charset="0"/>
              </a:rPr>
              <a:t>= maximální množství statků při daném rozpočtovém omezení spotřebitele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Trebuchet MS" panose="020B0603020202020204" pitchFamily="34" charset="0"/>
              </a:rPr>
              <a:t>závisí na ceně statků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latin typeface="Trebuchet MS" panose="020B0603020202020204" pitchFamily="34" charset="0"/>
              </a:rPr>
              <a:t>z</a:t>
            </a:r>
            <a:r>
              <a:rPr lang="cs-CZ" sz="1600" dirty="0" smtClean="0">
                <a:latin typeface="Trebuchet MS" panose="020B0603020202020204" pitchFamily="34" charset="0"/>
              </a:rPr>
              <a:t>ávisí na rozpočtovém omezení</a:t>
            </a:r>
            <a:endParaRPr lang="cs-CZ" sz="1600" dirty="0">
              <a:latin typeface="Trebuchet MS" panose="020B0603020202020204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26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7731</TotalTime>
  <Words>885</Words>
  <Application>Microsoft Office PowerPoint</Application>
  <PresentationFormat>Předvádění na obrazovce (4:3)</PresentationFormat>
  <Paragraphs>171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Ekonomie</vt:lpstr>
      <vt:lpstr>Mikroekonomie</vt:lpstr>
      <vt:lpstr>Úvod do mikroekonomie</vt:lpstr>
      <vt:lpstr>Spotřebitel</vt:lpstr>
      <vt:lpstr>Spotřebitel</vt:lpstr>
      <vt:lpstr>Spotřebitel</vt:lpstr>
      <vt:lpstr>Spotřebitel</vt:lpstr>
      <vt:lpstr>Spotřebitel</vt:lpstr>
      <vt:lpstr>Spotřebitel</vt:lpstr>
      <vt:lpstr>Spotřebitel</vt:lpstr>
      <vt:lpstr>Spotřebitel</vt:lpstr>
      <vt:lpstr>Spotřebitel</vt:lpstr>
      <vt:lpstr>Výrobce</vt:lpstr>
      <vt:lpstr>Výrobce</vt:lpstr>
      <vt:lpstr>Výrobce</vt:lpstr>
      <vt:lpstr>Výrobce</vt:lpstr>
      <vt:lpstr>Trh a tržní mechanizmus</vt:lpstr>
      <vt:lpstr>Trh a tržní struktury</vt:lpstr>
      <vt:lpstr>Trh a tržní struktury</vt:lpstr>
      <vt:lpstr>Trh a tržní struktury</vt:lpstr>
      <vt:lpstr>Trh a tržní struktury</vt:lpstr>
      <vt:lpstr>Trh a tržní struktury</vt:lpstr>
      <vt:lpstr>Trh a tržní struktury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- Mikroekonomie</dc:title>
  <dc:creator>Marinič Peter</dc:creator>
  <cp:lastModifiedBy>Peter Marinič</cp:lastModifiedBy>
  <cp:revision>208</cp:revision>
  <dcterms:created xsi:type="dcterms:W3CDTF">2012-10-12T20:28:37Z</dcterms:created>
  <dcterms:modified xsi:type="dcterms:W3CDTF">2019-03-04T06:36:57Z</dcterms:modified>
</cp:coreProperties>
</file>