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75" r:id="rId7"/>
    <p:sldId id="271" r:id="rId8"/>
    <p:sldId id="262" r:id="rId9"/>
    <p:sldId id="263" r:id="rId10"/>
    <p:sldId id="276" r:id="rId11"/>
    <p:sldId id="272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F852-0A88-43FE-9F3C-0F7B6840324E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Komunitní a otevřená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Otevřená škola jako centrum vzdělanosti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Škola spolupracuje se sociálními partnery – s místními podnikatelskými subjekty, úřadem městské části a mateřskou školou</a:t>
            </a:r>
          </a:p>
          <a:p>
            <a:r>
              <a:rPr lang="cs-CZ" smtClean="0"/>
              <a:t>Škola může také získávat prostředky, které umožní realizaci jednotlivých aktivit</a:t>
            </a:r>
          </a:p>
          <a:p>
            <a:r>
              <a:rPr lang="cs-CZ" smtClean="0"/>
              <a:t>Realizování této vize tedy není pouze záležitost školy, ale především občanů a dalších subjektů dané lokality</a:t>
            </a:r>
          </a:p>
          <a:p>
            <a:r>
              <a:rPr lang="cs-CZ" smtClean="0"/>
              <a:t>Občané mají možnost se něco nového naučit nebo naučit něco nového ostatní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nabízí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</a:t>
            </a:r>
            <a:r>
              <a:rPr lang="cs-CZ" smtClean="0"/>
              <a:t>olnočasové </a:t>
            </a:r>
            <a:r>
              <a:rPr lang="cs-CZ" dirty="0" smtClean="0"/>
              <a:t>aktivity – kluby, zájmové kroužky</a:t>
            </a:r>
          </a:p>
          <a:p>
            <a:r>
              <a:rPr lang="cs-CZ" dirty="0" smtClean="0"/>
              <a:t>S</a:t>
            </a:r>
            <a:r>
              <a:rPr lang="cs-CZ" smtClean="0"/>
              <a:t>portovní </a:t>
            </a:r>
            <a:r>
              <a:rPr lang="cs-CZ" dirty="0" smtClean="0"/>
              <a:t>činnosti</a:t>
            </a:r>
          </a:p>
          <a:p>
            <a:r>
              <a:rPr lang="cs-CZ" dirty="0" smtClean="0"/>
              <a:t>K</a:t>
            </a:r>
            <a:r>
              <a:rPr lang="cs-CZ" smtClean="0"/>
              <a:t>urzy </a:t>
            </a:r>
            <a:r>
              <a:rPr lang="cs-CZ" dirty="0" smtClean="0"/>
              <a:t>– počítače, jazyky, flétna</a:t>
            </a:r>
          </a:p>
          <a:p>
            <a:r>
              <a:rPr lang="cs-CZ" dirty="0" smtClean="0"/>
              <a:t>V</a:t>
            </a:r>
            <a:r>
              <a:rPr lang="cs-CZ" smtClean="0"/>
              <a:t>ýtvarné </a:t>
            </a:r>
            <a:r>
              <a:rPr lang="cs-CZ" dirty="0" smtClean="0"/>
              <a:t>soutěže pro děti</a:t>
            </a:r>
          </a:p>
          <a:p>
            <a:r>
              <a:rPr lang="cs-CZ" dirty="0" err="1" smtClean="0"/>
              <a:t>P</a:t>
            </a:r>
            <a:r>
              <a:rPr lang="de-DE" smtClean="0"/>
              <a:t>oradensk</a:t>
            </a:r>
            <a:r>
              <a:rPr lang="cs-CZ" dirty="0" err="1" smtClean="0"/>
              <a:t>ou</a:t>
            </a:r>
            <a:r>
              <a:rPr lang="de-DE" dirty="0" smtClean="0"/>
              <a:t> a </a:t>
            </a:r>
            <a:r>
              <a:rPr lang="de-DE" dirty="0" err="1" smtClean="0"/>
              <a:t>konzultační</a:t>
            </a:r>
            <a:r>
              <a:rPr lang="de-DE" dirty="0" smtClean="0"/>
              <a:t> </a:t>
            </a:r>
            <a:r>
              <a:rPr lang="de-DE" dirty="0" err="1" smtClean="0"/>
              <a:t>činnost</a:t>
            </a:r>
            <a:r>
              <a:rPr lang="de-DE" dirty="0" smtClean="0"/>
              <a:t> pro </a:t>
            </a:r>
            <a:r>
              <a:rPr lang="de-DE" dirty="0" err="1" smtClean="0"/>
              <a:t>veřejnost</a:t>
            </a:r>
            <a:endParaRPr lang="de-DE" dirty="0" smtClean="0"/>
          </a:p>
          <a:p>
            <a:r>
              <a:rPr lang="cs-CZ" dirty="0" smtClean="0"/>
              <a:t>J</a:t>
            </a:r>
            <a:r>
              <a:rPr lang="cs-CZ" smtClean="0"/>
              <a:t>ednorázové </a:t>
            </a:r>
            <a:r>
              <a:rPr lang="cs-CZ" dirty="0" smtClean="0"/>
              <a:t>akce (vánoční, velikonoční akce pro děti z MŠ, karneval…)</a:t>
            </a:r>
          </a:p>
          <a:p>
            <a:r>
              <a:rPr lang="cs-CZ" dirty="0" smtClean="0"/>
              <a:t>S</a:t>
            </a:r>
            <a:r>
              <a:rPr lang="cs-CZ" smtClean="0"/>
              <a:t>travování </a:t>
            </a:r>
            <a:r>
              <a:rPr lang="cs-CZ" dirty="0" smtClean="0"/>
              <a:t>cizích strávníků jako doplňková činnost sociálního programu obce</a:t>
            </a:r>
          </a:p>
          <a:p>
            <a:r>
              <a:rPr lang="cs-CZ" dirty="0" smtClean="0"/>
              <a:t>D</a:t>
            </a:r>
            <a:r>
              <a:rPr lang="cs-CZ" smtClean="0"/>
              <a:t>alší </a:t>
            </a:r>
            <a:r>
              <a:rPr lang="cs-CZ" dirty="0" smtClean="0"/>
              <a:t>aktivity, např. vybudování víceúčelové klubovny, knihovny apod.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Cílem otevřené školy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smtClean="0"/>
              <a:t>jednotit </a:t>
            </a:r>
            <a:r>
              <a:rPr lang="cs-CZ" dirty="0" smtClean="0"/>
              <a:t>a zaktivovat občany dané lokality</a:t>
            </a:r>
          </a:p>
          <a:p>
            <a:r>
              <a:rPr lang="pl-PL" dirty="0" smtClean="0"/>
              <a:t>Z</a:t>
            </a:r>
            <a:r>
              <a:rPr lang="pl-PL" smtClean="0"/>
              <a:t>apojit </a:t>
            </a:r>
            <a:r>
              <a:rPr lang="pl-PL" dirty="0" smtClean="0"/>
              <a:t>občany do dění</a:t>
            </a:r>
          </a:p>
          <a:p>
            <a:r>
              <a:rPr lang="cs-CZ" dirty="0" smtClean="0"/>
              <a:t>U</a:t>
            </a:r>
            <a:r>
              <a:rPr lang="cs-CZ" smtClean="0"/>
              <a:t>spokojit </a:t>
            </a:r>
            <a:r>
              <a:rPr lang="cs-CZ" dirty="0" smtClean="0"/>
              <a:t>potřebu sebevzdělávání občanů dle jejich potřeb a schopností</a:t>
            </a:r>
          </a:p>
          <a:p>
            <a:r>
              <a:rPr lang="cs-CZ" dirty="0" smtClean="0"/>
              <a:t>P</a:t>
            </a:r>
            <a:r>
              <a:rPr lang="cs-CZ" smtClean="0"/>
              <a:t>řekonat </a:t>
            </a:r>
            <a:r>
              <a:rPr lang="cs-CZ" dirty="0" smtClean="0"/>
              <a:t>izolovanost v současném stylu života</a:t>
            </a:r>
          </a:p>
          <a:p>
            <a:r>
              <a:rPr lang="cs-CZ" dirty="0" smtClean="0"/>
              <a:t>A</a:t>
            </a:r>
            <a:r>
              <a:rPr lang="cs-CZ" smtClean="0"/>
              <a:t>ktivní </a:t>
            </a:r>
            <a:r>
              <a:rPr lang="cs-CZ" dirty="0" smtClean="0"/>
              <a:t>trávení volného času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Komunitní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Škola plní roli vzdělávacího, poradenského a kulturního centra v místě </a:t>
            </a:r>
            <a:r>
              <a:rPr lang="cs-CZ"/>
              <a:t>svého </a:t>
            </a:r>
            <a:r>
              <a:rPr lang="cs-CZ" smtClean="0"/>
              <a:t>zřízení </a:t>
            </a:r>
            <a:endParaRPr lang="cs-CZ" dirty="0" smtClean="0"/>
          </a:p>
          <a:p>
            <a:r>
              <a:rPr lang="cs-CZ" dirty="0"/>
              <a:t>Škola reflektuje v nabídce vzdělávacích aktivit specifika </a:t>
            </a:r>
            <a:r>
              <a:rPr lang="cs-CZ"/>
              <a:t>spádové </a:t>
            </a:r>
            <a:r>
              <a:rPr lang="cs-CZ" smtClean="0"/>
              <a:t>oblasti</a:t>
            </a:r>
            <a:endParaRPr lang="cs-CZ" dirty="0" smtClean="0"/>
          </a:p>
          <a:p>
            <a:r>
              <a:rPr lang="cs-CZ" dirty="0"/>
              <a:t>Škola pomáhá překonat chybějící systémová řešení v oblasti sociálně znevýhodněného vzdělávání zvýšenou iniciativou (dobrovolnickou prací) - dotační programy, spolupráce se subjekty sociálního znevýhodnění</a:t>
            </a:r>
            <a:r>
              <a:rPr lang="cs-CZ"/>
              <a:t>,... </a:t>
            </a:r>
            <a:endParaRPr lang="cs-CZ" dirty="0" smtClean="0"/>
          </a:p>
          <a:p>
            <a:r>
              <a:rPr lang="cs-CZ" dirty="0"/>
              <a:t>Škola vnímá jako důležitý multikulturní rozměr své práce (v rámci komunitního vzdělávání patří etnicita k důležitým faktorům ovlivňujícím zaměření </a:t>
            </a:r>
            <a:r>
              <a:rPr lang="cs-CZ"/>
              <a:t>školy</a:t>
            </a:r>
            <a:r>
              <a:rPr lang="cs-CZ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Standardy kvality komunitní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Vedení</a:t>
            </a:r>
          </a:p>
          <a:p>
            <a:r>
              <a:rPr lang="cs-CZ" dirty="0" smtClean="0"/>
              <a:t>Partnerství</a:t>
            </a:r>
          </a:p>
          <a:p>
            <a:r>
              <a:rPr lang="cs-CZ" dirty="0" smtClean="0"/>
              <a:t>Sociální inkluze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Dobrovolnictví</a:t>
            </a:r>
          </a:p>
          <a:p>
            <a:r>
              <a:rPr lang="cs-CZ" dirty="0" smtClean="0"/>
              <a:t>Celoživotní učení</a:t>
            </a:r>
          </a:p>
          <a:p>
            <a:r>
              <a:rPr lang="cs-CZ" dirty="0" smtClean="0"/>
              <a:t>Zapojení rodičů</a:t>
            </a:r>
          </a:p>
          <a:p>
            <a:r>
              <a:rPr lang="cs-CZ" dirty="0" smtClean="0"/>
              <a:t>Kultura školy</a:t>
            </a:r>
          </a:p>
          <a:p>
            <a:r>
              <a:rPr lang="cs-CZ" dirty="0" smtClean="0"/>
              <a:t>Rozvoj komunity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komunitních škol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Sdružuje školy, které se snaží naplňovat role </a:t>
            </a:r>
            <a:r>
              <a:rPr lang="cs-CZ" smtClean="0"/>
              <a:t>komunitního vzdělávání</a:t>
            </a:r>
            <a:endParaRPr lang="cs-CZ" dirty="0" smtClean="0"/>
          </a:p>
          <a:p>
            <a:r>
              <a:rPr lang="cs-CZ" dirty="0" smtClean="0"/>
              <a:t>V rámci Ligy komunitních škol spolupracují především školy, které působí v sociálně vyloučených oblastech ČR</a:t>
            </a:r>
          </a:p>
          <a:p>
            <a:r>
              <a:rPr lang="cs-CZ" dirty="0" smtClean="0"/>
              <a:t>Je užitečná pro všechny typy lokalit - nejedná se pouze o lokality sociálně vyloučené, ale např. i sídlištní, vilové, vesnické </a:t>
            </a:r>
            <a:r>
              <a:rPr lang="cs-CZ" smtClean="0"/>
              <a:t>lokality apod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Cíle Ligy komunitních </a:t>
            </a:r>
            <a:r>
              <a:rPr lang="cs-CZ" b="1" smtClean="0"/>
              <a:t>škol: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Podpora </a:t>
            </a:r>
            <a:r>
              <a:rPr lang="cs-CZ" dirty="0"/>
              <a:t>a rozvíjení konceptu komunitního vzdělávání na školách - rozvoj služeb v oblasti </a:t>
            </a:r>
            <a:r>
              <a:rPr lang="cs-CZ" b="1" dirty="0"/>
              <a:t>celoživotního učení</a:t>
            </a:r>
            <a:r>
              <a:rPr lang="cs-CZ" dirty="0"/>
              <a:t>, rozvoj </a:t>
            </a:r>
            <a:r>
              <a:rPr lang="cs-CZ" b="1" dirty="0"/>
              <a:t>dobrovolné činnosti </a:t>
            </a:r>
            <a:r>
              <a:rPr lang="cs-CZ" dirty="0"/>
              <a:t>rodičů ve prospěch školy, podpora výchovy ke </a:t>
            </a:r>
            <a:r>
              <a:rPr lang="cs-CZ" b="1" dirty="0"/>
              <a:t>zdravému životnímu stylu</a:t>
            </a:r>
            <a:r>
              <a:rPr lang="cs-CZ" dirty="0"/>
              <a:t>, zlepšování </a:t>
            </a:r>
            <a:r>
              <a:rPr lang="cs-CZ" b="1" dirty="0"/>
              <a:t>klimatu</a:t>
            </a:r>
            <a:r>
              <a:rPr lang="cs-CZ" dirty="0"/>
              <a:t> na škole, sportovní a kulturní </a:t>
            </a:r>
            <a:r>
              <a:rPr lang="cs-CZ"/>
              <a:t>aktivity </a:t>
            </a:r>
            <a:r>
              <a:rPr lang="cs-CZ" smtClean="0"/>
              <a:t>atd</a:t>
            </a:r>
            <a:endParaRPr lang="cs-CZ" dirty="0" smtClean="0"/>
          </a:p>
          <a:p>
            <a:pPr lvl="0"/>
            <a:r>
              <a:rPr lang="cs-CZ" dirty="0" smtClean="0"/>
              <a:t>Podpora </a:t>
            </a:r>
            <a:r>
              <a:rPr lang="cs-CZ" dirty="0"/>
              <a:t>a rozvíjení </a:t>
            </a:r>
            <a:r>
              <a:rPr lang="cs-CZ" b="1" dirty="0"/>
              <a:t>principů inkluze </a:t>
            </a:r>
            <a:r>
              <a:rPr lang="cs-CZ" dirty="0"/>
              <a:t>na školách, přičemž nás zajímá inkluze v nejširším slova smyslu, definovaná jako připravenost školy maximálně efektivně vzdělávat žáky nezávisle na podobě jejich speciálních </a:t>
            </a:r>
            <a:r>
              <a:rPr lang="cs-CZ"/>
              <a:t>vzdělávacích </a:t>
            </a:r>
            <a:r>
              <a:rPr lang="cs-CZ" smtClean="0"/>
              <a:t>potřeb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Cíle Ligy komunitních škol: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Podpora a prosazování komunitních a inkluzivních vzdělávacích principů v </a:t>
            </a:r>
            <a:r>
              <a:rPr lang="cs-CZ" b="1" smtClean="0"/>
              <a:t>rámci českého vzdělávacího systému</a:t>
            </a:r>
          </a:p>
          <a:p>
            <a:pPr lvl="0"/>
            <a:r>
              <a:rPr lang="cs-CZ" smtClean="0"/>
              <a:t>Výměna zkušeností a </a:t>
            </a:r>
            <a:r>
              <a:rPr lang="cs-CZ" b="1" smtClean="0"/>
              <a:t>sdílení příkladů dobré praxe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Koncepční záměr vychází vstříc požadavkům rodičovské veřejnosti na soustředění kvalitních zájmových aktivit pro jejich děti co nejblíže místu plnění povinné </a:t>
            </a:r>
            <a:r>
              <a:rPr lang="cs-CZ" smtClean="0"/>
              <a:t>školní docházky</a:t>
            </a:r>
            <a:endParaRPr lang="cs-CZ" dirty="0" smtClean="0"/>
          </a:p>
          <a:p>
            <a:r>
              <a:rPr lang="cs-CZ" dirty="0" smtClean="0"/>
              <a:t>Respektuje rozšíření a zpřístupnění vzdělávací nabídky široké veřejnosti v kontextu požadavků </a:t>
            </a:r>
            <a:r>
              <a:rPr lang="cs-CZ" smtClean="0"/>
              <a:t>celoživotního vzdělávání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Kromě tradičního vzdělávání nabízí i mimoškolní aktivity, a to nejen svým žákům, ale i těm, kteří už školu opustili, jejich rodičům i dalším </a:t>
            </a:r>
            <a:r>
              <a:rPr lang="cs-CZ" smtClean="0"/>
              <a:t>obyvatelům obce </a:t>
            </a:r>
            <a:endParaRPr lang="cs-CZ" dirty="0" smtClean="0"/>
          </a:p>
          <a:p>
            <a:r>
              <a:rPr lang="cs-CZ" dirty="0" smtClean="0"/>
              <a:t>Spolupráce s rodinou je vnímána jako jedna </a:t>
            </a:r>
            <a:r>
              <a:rPr lang="cs-CZ" smtClean="0"/>
              <a:t>z nejdůležitějších</a:t>
            </a:r>
            <a:endParaRPr lang="cs-CZ" dirty="0" smtClean="0"/>
          </a:p>
          <a:p>
            <a:r>
              <a:rPr lang="cs-CZ" dirty="0" smtClean="0"/>
              <a:t>Otevřenou školu mohou využívat všichni bez rozdílu věku, pohlaví,vzdělávací a </a:t>
            </a:r>
            <a:r>
              <a:rPr lang="cs-CZ" smtClean="0"/>
              <a:t>sociální situace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jako centrum vzdělanosti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Hlavním cílem takového centra je sjednotit občany a zapojit je do různých aktivit (kroužky, kurzy, jednorázové akce), aby se odreagovali a zbavili stresů, spěchu </a:t>
            </a:r>
            <a:r>
              <a:rPr lang="cs-CZ" smtClean="0"/>
              <a:t>a stereotypu</a:t>
            </a:r>
            <a:endParaRPr lang="cs-CZ" dirty="0" smtClean="0"/>
          </a:p>
          <a:p>
            <a:r>
              <a:rPr lang="cs-CZ" dirty="0" smtClean="0"/>
              <a:t>Program uspokojuje vzdělávací, sociální, kulturní nebo rekreační potřeby </a:t>
            </a:r>
            <a:r>
              <a:rPr lang="cs-CZ" smtClean="0"/>
              <a:t>obyvatel lokality </a:t>
            </a:r>
          </a:p>
          <a:p>
            <a:r>
              <a:rPr lang="cs-CZ" smtClean="0"/>
              <a:t>Občané </a:t>
            </a:r>
            <a:r>
              <a:rPr lang="cs-CZ" dirty="0" smtClean="0"/>
              <a:t>jsou o veškerých </a:t>
            </a:r>
            <a:r>
              <a:rPr lang="cs-CZ" smtClean="0"/>
              <a:t>aktivitách informováni</a:t>
            </a:r>
            <a:endParaRPr lang="cs-CZ" dirty="0" smtClean="0"/>
          </a:p>
          <a:p>
            <a:r>
              <a:rPr lang="cs-CZ" dirty="0" smtClean="0"/>
              <a:t>Do projektu „otevřená škola“ jsou zapojeni zaměstnanci školy, občané </a:t>
            </a:r>
            <a:r>
              <a:rPr lang="cs-CZ" smtClean="0"/>
              <a:t>i žáci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542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Komunitní a otevřená škola</vt:lpstr>
      <vt:lpstr>Komunitní vzdělávání</vt:lpstr>
      <vt:lpstr>Standardy kvality komunitní školy</vt:lpstr>
      <vt:lpstr>Liga komunitních škol</vt:lpstr>
      <vt:lpstr>Cíle Ligy komunitních škol:</vt:lpstr>
      <vt:lpstr>Cíle Ligy komunitních škol:</vt:lpstr>
      <vt:lpstr>Otevřená škola</vt:lpstr>
      <vt:lpstr>Otevřená škola</vt:lpstr>
      <vt:lpstr>Otevřená škola jako centrum vzdělanosti</vt:lpstr>
      <vt:lpstr>Otevřená škola jako centrum vzdělanosti</vt:lpstr>
      <vt:lpstr>Otevřená škola nabízí  </vt:lpstr>
      <vt:lpstr>Cílem otevřené školy je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škola</dc:title>
  <dc:creator>Javorova Barbora</dc:creator>
  <cp:lastModifiedBy>Uživatel systému Windows</cp:lastModifiedBy>
  <cp:revision>13</cp:revision>
  <dcterms:created xsi:type="dcterms:W3CDTF">2013-03-04T12:26:33Z</dcterms:created>
  <dcterms:modified xsi:type="dcterms:W3CDTF">2019-02-23T09:36:28Z</dcterms:modified>
</cp:coreProperties>
</file>