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337" r:id="rId6"/>
    <p:sldId id="338" r:id="rId7"/>
    <p:sldId id="339" r:id="rId8"/>
    <p:sldId id="340" r:id="rId9"/>
    <p:sldId id="341" r:id="rId10"/>
    <p:sldId id="265" r:id="rId11"/>
    <p:sldId id="269" r:id="rId12"/>
    <p:sldId id="270" r:id="rId13"/>
    <p:sldId id="271" r:id="rId14"/>
    <p:sldId id="272" r:id="rId15"/>
    <p:sldId id="342" r:id="rId16"/>
    <p:sldId id="343" r:id="rId17"/>
    <p:sldId id="344" r:id="rId18"/>
    <p:sldId id="345" r:id="rId19"/>
    <p:sldId id="346" r:id="rId20"/>
    <p:sldId id="273" r:id="rId21"/>
    <p:sldId id="310" r:id="rId22"/>
    <p:sldId id="313" r:id="rId23"/>
    <p:sldId id="314" r:id="rId24"/>
    <p:sldId id="274" r:id="rId25"/>
    <p:sldId id="275" r:id="rId26"/>
    <p:sldId id="277" r:id="rId27"/>
    <p:sldId id="278" r:id="rId28"/>
    <p:sldId id="279" r:id="rId29"/>
    <p:sldId id="315" r:id="rId30"/>
    <p:sldId id="284" r:id="rId31"/>
    <p:sldId id="285" r:id="rId32"/>
    <p:sldId id="286" r:id="rId33"/>
    <p:sldId id="281" r:id="rId34"/>
    <p:sldId id="316" r:id="rId35"/>
    <p:sldId id="317" r:id="rId36"/>
    <p:sldId id="318" r:id="rId37"/>
    <p:sldId id="319" r:id="rId38"/>
    <p:sldId id="320" r:id="rId39"/>
    <p:sldId id="347" r:id="rId40"/>
    <p:sldId id="348" r:id="rId41"/>
    <p:sldId id="349" r:id="rId42"/>
    <p:sldId id="283" r:id="rId43"/>
    <p:sldId id="321" r:id="rId44"/>
    <p:sldId id="287" r:id="rId45"/>
    <p:sldId id="322" r:id="rId46"/>
    <p:sldId id="289" r:id="rId47"/>
    <p:sldId id="323" r:id="rId48"/>
    <p:sldId id="290" r:id="rId49"/>
    <p:sldId id="324" r:id="rId50"/>
    <p:sldId id="331" r:id="rId51"/>
    <p:sldId id="291" r:id="rId52"/>
    <p:sldId id="292" r:id="rId53"/>
    <p:sldId id="332" r:id="rId54"/>
    <p:sldId id="333" r:id="rId55"/>
    <p:sldId id="334" r:id="rId56"/>
    <p:sldId id="335" r:id="rId57"/>
    <p:sldId id="336" r:id="rId58"/>
    <p:sldId id="293" r:id="rId59"/>
    <p:sldId id="327" r:id="rId60"/>
    <p:sldId id="294" r:id="rId61"/>
    <p:sldId id="296" r:id="rId62"/>
    <p:sldId id="330" r:id="rId63"/>
    <p:sldId id="297" r:id="rId64"/>
    <p:sldId id="298" r:id="rId65"/>
    <p:sldId id="299" r:id="rId66"/>
    <p:sldId id="300" r:id="rId67"/>
    <p:sldId id="301" r:id="rId68"/>
    <p:sldId id="302" r:id="rId69"/>
    <p:sldId id="303" r:id="rId70"/>
    <p:sldId id="304" r:id="rId71"/>
    <p:sldId id="305" r:id="rId72"/>
    <p:sldId id="325" r:id="rId73"/>
    <p:sldId id="306" r:id="rId74"/>
    <p:sldId id="307" r:id="rId75"/>
    <p:sldId id="308" r:id="rId76"/>
    <p:sldId id="326" r:id="rId77"/>
    <p:sldId id="350" r:id="rId78"/>
    <p:sldId id="351" r:id="rId79"/>
    <p:sldId id="352" r:id="rId80"/>
    <p:sldId id="353" r:id="rId81"/>
    <p:sldId id="354" r:id="rId82"/>
    <p:sldId id="355" r:id="rId83"/>
    <p:sldId id="356" r:id="rId84"/>
    <p:sldId id="357" r:id="rId8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Rozhodování jako začátek řídícího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dirty="0" smtClean="0"/>
              <a:t>ypy </a:t>
            </a:r>
            <a:r>
              <a:rPr lang="cs-CZ" b="1" dirty="0" smtClean="0"/>
              <a:t>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zakotvení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Nepřiměřená váha je dána první informaci, prvnímu dojmu, prvnímu údaji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status quo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rozhodování se tíhne k variantám, které zachovávají stávající stav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utopených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volena varianta, která ospravedlňuje předchozí špatné rozhodnutí</a:t>
            </a:r>
          </a:p>
          <a:p>
            <a:r>
              <a:rPr lang="cs-CZ" dirty="0" smtClean="0"/>
              <a:t>Neochota přiznat chybu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potvrzujících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Podvědomá snaha jedince vyhledávat informace, které potvrzují jeho rozhodnutí</a:t>
            </a:r>
          </a:p>
          <a:p>
            <a:r>
              <a:rPr lang="cs-CZ" dirty="0" smtClean="0"/>
              <a:t>Oslabování vlivu nezávislých nebo jiných informací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odhadů a prognóz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upravovat odhady k „bezpečné“ straně – opatrnost</a:t>
            </a:r>
          </a:p>
          <a:p>
            <a:r>
              <a:rPr lang="cs-CZ" dirty="0" smtClean="0"/>
              <a:t>Predikce budoucích jevů na základě minulých událostí</a:t>
            </a:r>
          </a:p>
          <a:p>
            <a:r>
              <a:rPr lang="cs-CZ" dirty="0" smtClean="0"/>
              <a:t>Možnost opomíjení atraktivních příležitostí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Škola jako právní subjekt</a:t>
            </a:r>
          </a:p>
          <a:p>
            <a:r>
              <a:rPr lang="cs-CZ" dirty="0" smtClean="0"/>
              <a:t>Uplatnění manažerských funkcí - plánování, organizování, personalistika,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Stanovení cíle (</a:t>
            </a:r>
            <a:r>
              <a:rPr lang="cs-CZ" dirty="0" smtClean="0"/>
              <a:t>poslání,vize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Stanovení cesty k dosažení cíle </a:t>
            </a:r>
            <a:r>
              <a:rPr lang="cs-CZ" dirty="0" smtClean="0"/>
              <a:t>(plánování prostředků, způsobu, jak v daném čase dosáhnout požadované úrovně)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Způsob dosahování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Analýza</a:t>
            </a:r>
            <a:r>
              <a:rPr lang="cs-CZ" dirty="0" smtClean="0"/>
              <a:t> výchozí situace</a:t>
            </a:r>
          </a:p>
          <a:p>
            <a:r>
              <a:rPr lang="cs-CZ" b="1" dirty="0" smtClean="0"/>
              <a:t>Rozhodnutí</a:t>
            </a:r>
            <a:r>
              <a:rPr lang="cs-CZ" dirty="0" smtClean="0"/>
              <a:t> o postupu</a:t>
            </a:r>
          </a:p>
          <a:p>
            <a:r>
              <a:rPr lang="cs-CZ" b="1" dirty="0" smtClean="0"/>
              <a:t>Implementace</a:t>
            </a:r>
            <a:r>
              <a:rPr lang="cs-CZ" dirty="0" smtClean="0"/>
              <a:t> v konkrétních podmínkách</a:t>
            </a:r>
          </a:p>
          <a:p>
            <a:r>
              <a:rPr lang="cs-CZ" b="1" dirty="0" smtClean="0"/>
              <a:t>Korekce</a:t>
            </a:r>
            <a:r>
              <a:rPr lang="cs-CZ" dirty="0" smtClean="0"/>
              <a:t> se stanovenými cíly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</a:p>
          <a:p>
            <a:r>
              <a:rPr lang="cs-CZ" dirty="0" smtClean="0"/>
              <a:t>Systém vzdělávacích programů (RVP, 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hlavního cíle – vize školy</a:t>
            </a:r>
          </a:p>
          <a:p>
            <a:r>
              <a:rPr lang="cs-CZ" dirty="0" smtClean="0"/>
              <a:t>Dlouhodobý plán</a:t>
            </a:r>
          </a:p>
          <a:p>
            <a:r>
              <a:rPr lang="cs-CZ" dirty="0" smtClean="0"/>
              <a:t>Podkladem statistiky, rozvojové projekty obce, regionu, demografie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Stanovení cíle – 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</a:t>
            </a:r>
          </a:p>
          <a:p>
            <a:r>
              <a:rPr lang="cs-CZ" dirty="0" smtClean="0"/>
              <a:t>Přesně stanovené termíny a odpovědnosti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Žít vizi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realizace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445224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dílčí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 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Plány taktické a operativní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 analýza školy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8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má potenciál využívat externí příležitosti,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soulad, rozvoj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není schopna využít externích příležitostí regionu,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prostředí, sebelepší podmínky prostředí nenahradí nefunkční vnitřní situaci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Hrozby (T)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může poškodit přednosti školy, interní kvalita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školy může překonat externí hrozbu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je schopna ohrozit existenci školy tím, že využije interního nedostatku, externí hrozba obnaží interní nedostatky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plánování – rozvoj školy</a:t>
            </a:r>
          </a:p>
          <a:p>
            <a:r>
              <a:rPr lang="cs-CZ" dirty="0" smtClean="0"/>
              <a:t>Taktické plánování – školní rok</a:t>
            </a:r>
          </a:p>
          <a:p>
            <a:r>
              <a:rPr lang="cs-CZ" dirty="0" smtClean="0"/>
              <a:t>Organizace – struktura, odpovědnosti</a:t>
            </a:r>
          </a:p>
          <a:p>
            <a:r>
              <a:rPr lang="cs-CZ" dirty="0" smtClean="0"/>
              <a:t>Práce s lidmi – vnitřní vztahy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Práce s komunitou – vnější vztahy</a:t>
            </a:r>
          </a:p>
          <a:p>
            <a:r>
              <a:rPr lang="cs-CZ" dirty="0" smtClean="0"/>
              <a:t>Reprezentace školy</a:t>
            </a:r>
          </a:p>
          <a:p>
            <a:r>
              <a:rPr lang="cs-CZ" dirty="0" smtClean="0"/>
              <a:t>Řízení provozu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Kontrola -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vlivy – příležitosti, hrozby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Externí vlivy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2.Manažerská funkce - organizování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Ředitel</a:t>
            </a:r>
          </a:p>
          <a:p>
            <a:r>
              <a:rPr lang="cs-CZ" dirty="0" smtClean="0"/>
              <a:t>Školská rada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let, možnost prodloužení</a:t>
            </a:r>
          </a:p>
          <a:p>
            <a:r>
              <a:rPr lang="cs-CZ" dirty="0" smtClean="0"/>
              <a:t>Je povinen zřídit Pedagogickou radu školy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pozici zaměstnavatele vůči všem zaměstnancům školy či školského zařízení</a:t>
            </a:r>
          </a:p>
          <a:p>
            <a:r>
              <a:rPr lang="cs-CZ" b="1" dirty="0" smtClean="0"/>
              <a:t>Je správním orgánem</a:t>
            </a:r>
            <a:r>
              <a:rPr lang="cs-CZ" dirty="0" smtClean="0"/>
              <a:t> při rozhodování o právech a povinnostech fyzických osob v oblasti státní správy (viz školský zákon)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Správní orgán při rozhodování o právech a povinnostech….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dirty="0" smtClean="0"/>
              <a:t>Rozhoduje o:</a:t>
            </a:r>
          </a:p>
          <a:p>
            <a:pPr lvl="0"/>
            <a:r>
              <a:rPr lang="cs-CZ" dirty="0" smtClean="0"/>
              <a:t>přijetí </a:t>
            </a:r>
            <a:r>
              <a:rPr lang="cs-CZ" dirty="0" smtClean="0"/>
              <a:t>dítěte k předškolnímu vzdělávání a o ukončení předškolního vzdělávání</a:t>
            </a:r>
          </a:p>
          <a:p>
            <a:pPr lvl="0"/>
            <a:r>
              <a:rPr lang="cs-CZ" dirty="0" smtClean="0"/>
              <a:t>odkladu povinné školní docházky</a:t>
            </a:r>
          </a:p>
          <a:p>
            <a:pPr lvl="0"/>
            <a:r>
              <a:rPr lang="cs-CZ" dirty="0" smtClean="0"/>
              <a:t>přijetí </a:t>
            </a:r>
            <a:r>
              <a:rPr lang="cs-CZ" dirty="0" smtClean="0"/>
              <a:t>k základnímu vzdělávání</a:t>
            </a:r>
          </a:p>
          <a:p>
            <a:pPr lvl="0"/>
            <a:r>
              <a:rPr lang="cs-CZ" dirty="0" smtClean="0"/>
              <a:t>převedení </a:t>
            </a:r>
            <a:r>
              <a:rPr lang="cs-CZ" dirty="0" smtClean="0"/>
              <a:t>žáka do odpovídajícího ročníku základní školy, o přestupu žáka, o převedení žáka do jiného vzdělávacího programu, o povolení pokračování v základním vzdělávání, o opakování ročníku po splnění povinné školní docházky</a:t>
            </a:r>
          </a:p>
          <a:p>
            <a:pPr lvl="0"/>
            <a:r>
              <a:rPr lang="cs-CZ" dirty="0" smtClean="0"/>
              <a:t>přijetí </a:t>
            </a:r>
            <a:r>
              <a:rPr lang="cs-CZ" dirty="0" smtClean="0"/>
              <a:t>ke vzdělávání ve střední škole, vyšší odborné škole a v konzervatoři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Správní orgán při rozhodování o právech a povinnostech….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přestupu</a:t>
            </a:r>
            <a:r>
              <a:rPr lang="cs-CZ" dirty="0" smtClean="0"/>
              <a:t>, </a:t>
            </a:r>
            <a:r>
              <a:rPr lang="cs-CZ" dirty="0" smtClean="0"/>
              <a:t>změně </a:t>
            </a:r>
            <a:r>
              <a:rPr lang="cs-CZ" dirty="0" smtClean="0"/>
              <a:t>oboru </a:t>
            </a:r>
            <a:r>
              <a:rPr lang="cs-CZ" dirty="0" smtClean="0"/>
              <a:t>vzdělání, přerušení </a:t>
            </a:r>
            <a:r>
              <a:rPr lang="cs-CZ" dirty="0" smtClean="0"/>
              <a:t>vzdělání, </a:t>
            </a:r>
            <a:r>
              <a:rPr lang="cs-CZ" dirty="0" smtClean="0"/>
              <a:t>přeřazení </a:t>
            </a:r>
            <a:r>
              <a:rPr lang="cs-CZ" dirty="0" smtClean="0"/>
              <a:t>žáka nebo studenta do vyššího ročníku</a:t>
            </a:r>
          </a:p>
          <a:p>
            <a:pPr lvl="0"/>
            <a:r>
              <a:rPr lang="cs-CZ" dirty="0" smtClean="0"/>
              <a:t>povolení </a:t>
            </a:r>
            <a:r>
              <a:rPr lang="cs-CZ" dirty="0" smtClean="0"/>
              <a:t>individuálního vzdělávacího plánu</a:t>
            </a:r>
          </a:p>
          <a:p>
            <a:pPr lvl="0"/>
            <a:r>
              <a:rPr lang="cs-CZ" dirty="0" smtClean="0"/>
              <a:t>uznání </a:t>
            </a:r>
            <a:r>
              <a:rPr lang="cs-CZ" dirty="0" smtClean="0"/>
              <a:t>dosaženého vzdělání</a:t>
            </a:r>
          </a:p>
          <a:p>
            <a:pPr lvl="0"/>
            <a:r>
              <a:rPr lang="cs-CZ" dirty="0" smtClean="0"/>
              <a:t>povolení </a:t>
            </a:r>
            <a:r>
              <a:rPr lang="cs-CZ" dirty="0" smtClean="0"/>
              <a:t>a zrušení individuálního vzdělávání</a:t>
            </a:r>
          </a:p>
          <a:p>
            <a:pPr lvl="0"/>
            <a:r>
              <a:rPr lang="cs-CZ" dirty="0" smtClean="0"/>
              <a:t>podmíněném </a:t>
            </a:r>
            <a:r>
              <a:rPr lang="cs-CZ" dirty="0" smtClean="0"/>
              <a:t>vyloučení a vyloučení žáka nebo studenta ze školy nebo školského zařízení</a:t>
            </a:r>
          </a:p>
          <a:p>
            <a:pPr lvl="0"/>
            <a:r>
              <a:rPr lang="cs-CZ" dirty="0" smtClean="0"/>
              <a:t>snížení </a:t>
            </a:r>
            <a:r>
              <a:rPr lang="cs-CZ" dirty="0" smtClean="0"/>
              <a:t>nebo prominutí úplaty za poskytování vzdělávání a školských služeb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nástroje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3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 a 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Vertikální</a:t>
            </a:r>
          </a:p>
          <a:p>
            <a:r>
              <a:rPr lang="cs-CZ" dirty="0" smtClean="0"/>
              <a:t>Horizontální</a:t>
            </a:r>
          </a:p>
          <a:p>
            <a:r>
              <a:rPr lang="cs-CZ" dirty="0" smtClean="0"/>
              <a:t>Míra delegování pravomocí</a:t>
            </a:r>
          </a:p>
          <a:p>
            <a:r>
              <a:rPr lang="cs-CZ" dirty="0" smtClean="0"/>
              <a:t>Uplatňování rozhodovací pravomoci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Organizační struktura liniově – štábního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 smtClean="0"/>
              <a:t>Zástupce ředitele</a:t>
            </a:r>
          </a:p>
          <a:p>
            <a:r>
              <a:rPr lang="cs-CZ" dirty="0" smtClean="0"/>
              <a:t>Výchovný poradce </a:t>
            </a:r>
          </a:p>
          <a:p>
            <a:r>
              <a:rPr lang="cs-CZ" dirty="0" smtClean="0"/>
              <a:t>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ve struktuře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funkce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systé</a:t>
            </a:r>
            <a:r>
              <a:rPr lang="cs-CZ" b="1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Základní prvky </a:t>
            </a:r>
            <a:r>
              <a:rPr lang="cs-CZ" dirty="0" smtClean="0"/>
              <a:t>– pracovníci školy, z nichž  každý zastává svou funkci, i více funkcí.</a:t>
            </a:r>
          </a:p>
          <a:p>
            <a:r>
              <a:rPr lang="cs-CZ" dirty="0" smtClean="0"/>
              <a:t>Prvky jsou provázány strukturou </a:t>
            </a:r>
            <a:r>
              <a:rPr lang="cs-CZ" b="1" dirty="0" smtClean="0"/>
              <a:t>formálních vztahů</a:t>
            </a:r>
          </a:p>
          <a:p>
            <a:r>
              <a:rPr lang="cs-CZ" dirty="0" smtClean="0"/>
              <a:t>Tyto  vztahy vyplývají z externích a interních norem</a:t>
            </a:r>
          </a:p>
          <a:p>
            <a:r>
              <a:rPr lang="cs-CZ" b="1" dirty="0" smtClean="0"/>
              <a:t>Neformální vztahy </a:t>
            </a:r>
            <a:r>
              <a:rPr lang="cs-CZ" dirty="0" smtClean="0"/>
              <a:t>– mezilidské</a:t>
            </a:r>
          </a:p>
          <a:p>
            <a:r>
              <a:rPr lang="cs-CZ" dirty="0" smtClean="0"/>
              <a:t>Kvalita vztahů mezi prvky předurčuje integritu školy</a:t>
            </a:r>
          </a:p>
          <a:p>
            <a:r>
              <a:rPr lang="cs-CZ" dirty="0" smtClean="0"/>
              <a:t>Dobře nastavené vztahy -  </a:t>
            </a:r>
            <a:r>
              <a:rPr lang="cs-CZ" b="1" dirty="0" smtClean="0"/>
              <a:t>synergický efekt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Organizační schéma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Přesný a jednoznačný popis samostatných funkcí</a:t>
            </a:r>
          </a:p>
          <a:p>
            <a:r>
              <a:rPr lang="cs-CZ" dirty="0" smtClean="0"/>
              <a:t>Přesný a jednoznačný popis delegovaných funkcí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dirty="0" smtClean="0"/>
              <a:t>„Škola </a:t>
            </a:r>
            <a:r>
              <a:rPr lang="cs-CZ" dirty="0" smtClean="0"/>
              <a:t>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Poslání 4. manažerské funkce -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vs.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Vedení je dělání správných věcí</a:t>
            </a:r>
          </a:p>
          <a:p>
            <a:r>
              <a:rPr lang="cs-CZ" b="1" dirty="0" smtClean="0"/>
              <a:t>Řízení je dělání věcí správně</a:t>
            </a:r>
            <a:endParaRPr lang="cs-CZ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Škola v kontextu školského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Stanovování vizí a cílů</a:t>
            </a:r>
          </a:p>
          <a:p>
            <a:r>
              <a:rPr lang="cs-CZ" dirty="0" smtClean="0"/>
              <a:t>Vedení lidí k naplňování cílů</a:t>
            </a:r>
          </a:p>
          <a:p>
            <a:r>
              <a:rPr lang="cs-CZ" dirty="0" smtClean="0"/>
              <a:t>Řízení organizačních procesů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Demokratický neboli participační styl vedení</a:t>
            </a:r>
          </a:p>
          <a:p>
            <a:r>
              <a:rPr lang="cs-CZ" dirty="0" smtClean="0"/>
              <a:t>Umožňuje pracovníkům podílet se na řídícím procesu</a:t>
            </a:r>
          </a:p>
          <a:p>
            <a:r>
              <a:rPr lang="cs-CZ" dirty="0" smtClean="0"/>
              <a:t>Je založen na vzájemném neustálém poskytování a vyměňování informací</a:t>
            </a:r>
          </a:p>
          <a:p>
            <a:r>
              <a:rPr lang="cs-CZ" dirty="0" smtClean="0"/>
              <a:t>Je založen na důvěře a samostatnosti pracovníků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transformační 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Vstupy do systému jsou transformovány do výstupů</a:t>
            </a:r>
          </a:p>
          <a:p>
            <a:r>
              <a:rPr lang="cs-CZ" dirty="0" smtClean="0"/>
              <a:t>Výstupy – žádoucí kvalita absolventa</a:t>
            </a:r>
          </a:p>
          <a:p>
            <a:pPr>
              <a:buNone/>
            </a:pPr>
            <a:r>
              <a:rPr lang="cs-CZ" dirty="0" smtClean="0"/>
              <a:t>Transformační procesy:</a:t>
            </a:r>
          </a:p>
          <a:p>
            <a:r>
              <a:rPr lang="cs-CZ" dirty="0" smtClean="0"/>
              <a:t>Výchovně vzdělávací proces</a:t>
            </a:r>
          </a:p>
          <a:p>
            <a:r>
              <a:rPr lang="cs-CZ" dirty="0" smtClean="0"/>
              <a:t>Podpůrné procesy – udržování vztahů s rodiči a veřejností</a:t>
            </a:r>
          </a:p>
          <a:p>
            <a:r>
              <a:rPr lang="cs-CZ" dirty="0" smtClean="0"/>
              <a:t>Manažerský proces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Uplatnění </a:t>
            </a:r>
            <a:r>
              <a:rPr lang="cs-CZ" dirty="0" err="1" smtClean="0"/>
              <a:t>Maslowovy</a:t>
            </a:r>
            <a:r>
              <a:rPr lang="cs-CZ" dirty="0" smtClean="0"/>
              <a:t> teorie hierarchie potřeb:</a:t>
            </a:r>
          </a:p>
          <a:p>
            <a:r>
              <a:rPr lang="cs-CZ" dirty="0" smtClean="0"/>
              <a:t>Fyziologické potřeby</a:t>
            </a:r>
          </a:p>
          <a:p>
            <a:r>
              <a:rPr lang="cs-CZ" dirty="0" smtClean="0"/>
              <a:t>Potřeby existenční jistoty a bezpečnosti</a:t>
            </a:r>
          </a:p>
          <a:p>
            <a:r>
              <a:rPr lang="cs-CZ" dirty="0" smtClean="0"/>
              <a:t> Sociální potřeby</a:t>
            </a:r>
          </a:p>
          <a:p>
            <a:r>
              <a:rPr lang="cs-CZ" dirty="0" smtClean="0"/>
              <a:t>Potřeby uznání osobnosti a uspokojení z práce</a:t>
            </a:r>
          </a:p>
          <a:p>
            <a:r>
              <a:rPr lang="cs-CZ" dirty="0" smtClean="0"/>
              <a:t>Potřeby seberealizace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je včasné a hospodárné zjištění nedostatků, jejich rozbor a přijetí opatření</a:t>
            </a:r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a negativní</a:t>
            </a: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Správný postup při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Stanovení kritérií a váhy odchylek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Včasné informování o výsledku kontroly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a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Osnovy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</a:t>
            </a:r>
            <a:r>
              <a:rPr lang="cs-CZ" dirty="0" smtClean="0"/>
              <a:t>zpráva, </a:t>
            </a:r>
            <a:r>
              <a:rPr lang="cs-CZ" dirty="0" err="1" smtClean="0"/>
              <a:t>zpráva</a:t>
            </a:r>
            <a:r>
              <a:rPr lang="cs-CZ" dirty="0" smtClean="0"/>
              <a:t> </a:t>
            </a:r>
            <a:r>
              <a:rPr lang="cs-CZ" dirty="0" smtClean="0"/>
              <a:t>o </a:t>
            </a:r>
            <a:r>
              <a:rPr lang="cs-CZ" dirty="0" smtClean="0"/>
              <a:t>hospodaření</a:t>
            </a:r>
            <a:r>
              <a:rPr lang="cs-CZ" dirty="0" smtClean="0"/>
              <a:t>, …</a:t>
            </a:r>
            <a:endParaRPr lang="cs-CZ" dirty="0" smtClean="0"/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smtClean="0"/>
              <a:t>apod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Nepravidelné - namátkové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endParaRPr lang="cs-CZ" dirty="0" smtClean="0"/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školní inspekce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samostatný správní úřad s celostátní působností, je </a:t>
            </a:r>
            <a:r>
              <a:rPr lang="cs-CZ" b="1" dirty="0" smtClean="0"/>
              <a:t>organizační složkou </a:t>
            </a:r>
            <a:r>
              <a:rPr lang="cs-CZ" dirty="0" smtClean="0"/>
              <a:t>státu</a:t>
            </a:r>
          </a:p>
          <a:p>
            <a:r>
              <a:rPr lang="cs-CZ" dirty="0" smtClean="0"/>
              <a:t>Inspekční činnost vykonávají na základě písemného pověření od ústředního školního inspektora nebo jím pověřené osoby (zpravidla ředitele příslušného inspektorátu) školní inspektoři, kontrolní pracovníci a přizvané osoby</a:t>
            </a:r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školní inspekce - ČŠI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inspekční činnosti - </a:t>
            </a:r>
            <a:r>
              <a:rPr lang="cs-CZ" dirty="0" smtClean="0"/>
              <a:t>na </a:t>
            </a:r>
            <a:r>
              <a:rPr lang="cs-CZ" dirty="0" smtClean="0"/>
              <a:t>příslušný školní rok schvaluje </a:t>
            </a:r>
            <a:r>
              <a:rPr lang="cs-CZ" dirty="0" smtClean="0"/>
              <a:t>ministr MŠMT</a:t>
            </a:r>
            <a:endParaRPr lang="cs-CZ" dirty="0" smtClean="0"/>
          </a:p>
          <a:p>
            <a:r>
              <a:rPr lang="cs-CZ" dirty="0" smtClean="0"/>
              <a:t>Inspekční činnost vykonává také na základě podnětů, stížností a petic, které svým obsahem spadají do působnosti ČŠI</a:t>
            </a:r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 inspekční činnosti ČŠI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Inspekční zpráva</a:t>
            </a:r>
            <a:endParaRPr lang="cs-CZ" dirty="0" smtClean="0"/>
          </a:p>
          <a:p>
            <a:r>
              <a:rPr lang="cs-CZ" b="1" dirty="0" smtClean="0"/>
              <a:t>Protokol podle zákona o státní kontrole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Protokol podle zákona o finanční kontrole</a:t>
            </a:r>
            <a:endParaRPr lang="cs-CZ" dirty="0" smtClean="0"/>
          </a:p>
          <a:p>
            <a:r>
              <a:rPr lang="cs-CZ" b="1" dirty="0" smtClean="0"/>
              <a:t>Tematická zpráva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jako prvek školského systému</a:t>
            </a:r>
          </a:p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Inspekční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inspekční činnosti spočívající ve zjišťování a hodnocení podmínek, průběhu a výsledků vzdělávání nebo ve zjišťování a hodnocení naplnění školního vzdělávacího programu a jeho souladu s právními předpisy a rámcovým vzdělávacím programem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Protokol podle zákona o státní kontrole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případě inspekční činnosti spočívající v provádění státní kontroly dodržování právních předpisů, které se vztahují k poskytování vzdělávání a školských služeb</a:t>
            </a: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Protokol podle zákona o finanční kontrole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případě inspekční činnosti spočívající ve </a:t>
            </a:r>
            <a:r>
              <a:rPr lang="cs-CZ" dirty="0" err="1" smtClean="0"/>
              <a:t>veřejnosprávní</a:t>
            </a:r>
            <a:r>
              <a:rPr lang="cs-CZ" dirty="0" smtClean="0"/>
              <a:t> kontrole využívání finančních prostředků státního rozpočtu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Tematická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případě inspekční činnosti, při které se získávají a analyzují informace o vzdělávání dětí, žáků a studentů, o činnosti škol a školských zařízení zapsaných do školského rejstříku, sleduje se a hodnotí efektivnost vzdělávací soustavy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Výroční zpráva ČŠI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Obsahuje souhrnné poznatky o stavu vzdělávání a vzdělávací soustavy vycházející z inspekční činnosti za předcházející školní rok. Zveřejňuje se každoročně v prosinci.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Řídící procesy uvnitř systému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  <a:p>
            <a:r>
              <a:rPr lang="cs-CZ" dirty="0" smtClean="0"/>
              <a:t>Synonymum management školy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2097</Words>
  <Application>Microsoft Office PowerPoint</Application>
  <PresentationFormat>Předvádění na obrazovce (4:3)</PresentationFormat>
  <Paragraphs>427</Paragraphs>
  <Slides>84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84</vt:i4>
      </vt:variant>
    </vt:vector>
  </HeadingPairs>
  <TitlesOfParts>
    <vt:vector size="85" baseType="lpstr">
      <vt:lpstr>Motiv sady Office</vt:lpstr>
      <vt:lpstr>Školský management</vt:lpstr>
      <vt:lpstr>Systém managementu školy</vt:lpstr>
      <vt:lpstr>Management školy</vt:lpstr>
      <vt:lpstr>Škola jako specifická organizace</vt:lpstr>
      <vt:lpstr>Škola jako systém</vt:lpstr>
      <vt:lpstr>Škola jako transformační systém</vt:lpstr>
      <vt:lpstr>Řízení a škola</vt:lpstr>
      <vt:lpstr>Makrořízení školy</vt:lpstr>
      <vt:lpstr>Mikrořízení školy</vt:lpstr>
      <vt:lpstr>Řízení, vedení a správa školy</vt:lpstr>
      <vt:lpstr>Rozhodování jako začátek řídícího procesu</vt:lpstr>
      <vt:lpstr>Typy rozhodování</vt:lpstr>
      <vt:lpstr>Vliv podmínek</vt:lpstr>
      <vt:lpstr>Past rozhodovacích procesů</vt:lpstr>
      <vt:lpstr>Past zakotvení</vt:lpstr>
      <vt:lpstr>Past status quo</vt:lpstr>
      <vt:lpstr>Past utopených nákladů</vt:lpstr>
      <vt:lpstr>Past potvrzujících informací</vt:lpstr>
      <vt:lpstr>Past odhadů a prognóz</vt:lpstr>
      <vt:lpstr>Plánování</vt:lpstr>
      <vt:lpstr>Způsob dosahování cíle</vt:lpstr>
      <vt:lpstr>Typy plánů</vt:lpstr>
      <vt:lpstr>Strategické plánování</vt:lpstr>
      <vt:lpstr>Plánovací otázky</vt:lpstr>
      <vt:lpstr>Stanovení cíle – vize školy</vt:lpstr>
      <vt:lpstr>Žít vizi</vt:lpstr>
      <vt:lpstr>Plány taktické a operativní</vt:lpstr>
      <vt:lpstr>Kritéria dobrého plánování</vt:lpstr>
      <vt:lpstr>SWOT analýza školy</vt:lpstr>
      <vt:lpstr>Externí vlivy – příležitosti, hrozby</vt:lpstr>
      <vt:lpstr>Externí vlivy místní</vt:lpstr>
      <vt:lpstr>Interní vlivy</vt:lpstr>
      <vt:lpstr>Organizování</vt:lpstr>
      <vt:lpstr>2.Manažerská funkce - organizování ve škole</vt:lpstr>
      <vt:lpstr>Zřizovatel</vt:lpstr>
      <vt:lpstr>Školská právnická osoba</vt:lpstr>
      <vt:lpstr>Rada</vt:lpstr>
      <vt:lpstr>Ředitel</vt:lpstr>
      <vt:lpstr>Ředitel</vt:lpstr>
      <vt:lpstr>Správní orgán při rozhodování o právech a povinnostech….</vt:lpstr>
      <vt:lpstr>Správní orgán při rozhodování o právech a povinnostech….</vt:lpstr>
      <vt:lpstr>Organizační nástroje školy</vt:lpstr>
      <vt:lpstr>Strukturní členění </vt:lpstr>
      <vt:lpstr>Základní organizační nástroje</vt:lpstr>
      <vt:lpstr>Organizační struktura školy</vt:lpstr>
      <vt:lpstr>Funkce v organizaci školy</vt:lpstr>
      <vt:lpstr>Ředitel ve struktuře školy</vt:lpstr>
      <vt:lpstr>Funkce třídního učitele</vt:lpstr>
      <vt:lpstr>Specifické funkce ve škole</vt:lpstr>
      <vt:lpstr>Organizační schéma školy</vt:lpstr>
      <vt:lpstr>Poradní orgány</vt:lpstr>
      <vt:lpstr>Žákovská (studentská) samospráva</vt:lpstr>
      <vt:lpstr>Poslání 4. manažerské funkce - vedení</vt:lpstr>
      <vt:lpstr>Vedení vs. řízení</vt:lpstr>
      <vt:lpstr>Tvůrčí vedení „Leadership“</vt:lpstr>
      <vt:lpstr>Škola v kontextu školského systému</vt:lpstr>
      <vt:lpstr>Vlastní management školy</vt:lpstr>
      <vt:lpstr>Vedení</vt:lpstr>
      <vt:lpstr>Řízení</vt:lpstr>
      <vt:lpstr>Manažerské techniky participativního vedení</vt:lpstr>
      <vt:lpstr>Řízení podle cílů - MBO</vt:lpstr>
      <vt:lpstr>Školská rada</vt:lpstr>
      <vt:lpstr>Efektivní vedení porad</vt:lpstr>
      <vt:lpstr>Řízení pomocí informací</vt:lpstr>
      <vt:lpstr>Motivace </vt:lpstr>
      <vt:lpstr>Motivační nástroje</vt:lpstr>
      <vt:lpstr>Demotivátory ve škole</vt:lpstr>
      <vt:lpstr>Kontrola</vt:lpstr>
      <vt:lpstr>Správný postup při provádění kontroly</vt:lpstr>
      <vt:lpstr>Kontrola podle obsahové náplně</vt:lpstr>
      <vt:lpstr>Kontrola podle úrovně řízení</vt:lpstr>
      <vt:lpstr>Podle charakteru provádění</vt:lpstr>
      <vt:lpstr>Kontroly podle charakteru provádění</vt:lpstr>
      <vt:lpstr>Hospitace</vt:lpstr>
      <vt:lpstr>Evaluace</vt:lpstr>
      <vt:lpstr>Efektivní kontrola</vt:lpstr>
      <vt:lpstr>Česká školní inspekce </vt:lpstr>
      <vt:lpstr>Česká školní inspekce - ČŠI</vt:lpstr>
      <vt:lpstr>Výstupy inspekční činnosti ČŠI</vt:lpstr>
      <vt:lpstr>Inspekční zpráva</vt:lpstr>
      <vt:lpstr>Protokol podle zákona o státní kontrole</vt:lpstr>
      <vt:lpstr>Protokol podle zákona o finanční kontrole</vt:lpstr>
      <vt:lpstr>Tematická zpráva</vt:lpstr>
      <vt:lpstr>Výroční zpráva ČŠI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61</cp:revision>
  <dcterms:created xsi:type="dcterms:W3CDTF">2013-03-12T10:07:55Z</dcterms:created>
  <dcterms:modified xsi:type="dcterms:W3CDTF">2017-02-25T09:22:08Z</dcterms:modified>
</cp:coreProperties>
</file>