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261" r:id="rId3"/>
    <p:sldId id="344" r:id="rId4"/>
    <p:sldId id="345" r:id="rId5"/>
    <p:sldId id="346" r:id="rId6"/>
    <p:sldId id="349" r:id="rId7"/>
    <p:sldId id="350" r:id="rId8"/>
    <p:sldId id="347" r:id="rId9"/>
    <p:sldId id="348" r:id="rId10"/>
    <p:sldId id="351" r:id="rId11"/>
    <p:sldId id="352" r:id="rId12"/>
    <p:sldId id="34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8" autoAdjust="0"/>
    <p:restoredTop sz="94660"/>
  </p:normalViewPr>
  <p:slideViewPr>
    <p:cSldViewPr>
      <p:cViewPr varScale="1">
        <p:scale>
          <a:sx n="47" d="100"/>
          <a:sy n="47" d="100"/>
        </p:scale>
        <p:origin x="42" y="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Podnikové hospodářství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384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Kvalitativní a kvantitativní stránka inovací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53650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Výrobek</a:t>
            </a:r>
            <a:r>
              <a:rPr lang="cs-CZ" altLang="cs-CZ" sz="2000" dirty="0">
                <a:latin typeface="Trebuchet MS" panose="020B0603020202020204" pitchFamily="34" charset="0"/>
              </a:rPr>
              <a:t> = komplex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znaků pro uspokojování  </a:t>
            </a:r>
            <a:r>
              <a:rPr lang="cs-CZ" altLang="cs-CZ" sz="2000" dirty="0">
                <a:latin typeface="Trebuchet MS" panose="020B0603020202020204" pitchFamily="34" charset="0"/>
              </a:rPr>
              <a:t>určitou potřebu.</a:t>
            </a:r>
          </a:p>
          <a:p>
            <a:pPr>
              <a:spcBef>
                <a:spcPts val="600"/>
              </a:spcBef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Znak výrobku</a:t>
            </a:r>
            <a:r>
              <a:rPr lang="cs-CZ" altLang="cs-CZ" sz="2000" dirty="0">
                <a:latin typeface="Trebuchet MS" panose="020B0603020202020204" pitchFamily="34" charset="0"/>
              </a:rPr>
              <a:t> = příznačná užitečná vlastnost</a:t>
            </a:r>
          </a:p>
          <a:p>
            <a:pPr>
              <a:spcBef>
                <a:spcPts val="600"/>
              </a:spcBef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Nejdůležitější atributy výrobku: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funkčnost</a:t>
            </a:r>
          </a:p>
          <a:p>
            <a:pPr lvl="1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trvanlivost</a:t>
            </a:r>
          </a:p>
          <a:p>
            <a:pPr lvl="1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ovladatelnost</a:t>
            </a:r>
          </a:p>
          <a:p>
            <a:pPr lvl="1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hygieničnost</a:t>
            </a:r>
          </a:p>
          <a:p>
            <a:pPr lvl="1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bezpečnost užití</a:t>
            </a:r>
          </a:p>
          <a:p>
            <a:pPr lvl="1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estetická působivost</a:t>
            </a:r>
          </a:p>
          <a:p>
            <a:pPr lvl="1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ekologická 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nezávadnost</a:t>
            </a:r>
          </a:p>
          <a:p>
            <a:pPr>
              <a:spcBef>
                <a:spcPts val="600"/>
              </a:spcBef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Strategie zavádění nových výrobků: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napodobovací strategie</a:t>
            </a:r>
          </a:p>
          <a:p>
            <a:pPr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inovační varianta</a:t>
            </a:r>
          </a:p>
          <a:p>
            <a:pPr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nákupní varianta</a:t>
            </a:r>
          </a:p>
          <a:p>
            <a:pPr lvl="1">
              <a:lnSpc>
                <a:spcPct val="90000"/>
              </a:lnSpc>
            </a:pPr>
            <a:endParaRPr lang="cs-CZ" altLang="cs-CZ" sz="1800" dirty="0">
              <a:latin typeface="Trebuchet MS" panose="020B06030202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8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Kvalitativní a kvantitativní stránka inovací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7" name="Obrázek 32" descr="Image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51720"/>
            <a:ext cx="7488832" cy="4395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0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27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3900" y="1790700"/>
            <a:ext cx="7772400" cy="163830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latin typeface="Trebuchet MS" panose="020B0603020202020204" pitchFamily="34" charset="0"/>
              </a:rPr>
              <a:t>Vědecko-technický rozvoj </a:t>
            </a:r>
            <a:br>
              <a:rPr lang="cs-CZ" sz="3200" b="1" dirty="0" smtClean="0">
                <a:latin typeface="Trebuchet MS" panose="020B0603020202020204" pitchFamily="34" charset="0"/>
              </a:rPr>
            </a:br>
            <a:r>
              <a:rPr lang="cs-CZ" sz="3200" b="1" dirty="0" smtClean="0">
                <a:latin typeface="Trebuchet MS" panose="020B0603020202020204" pitchFamily="34" charset="0"/>
              </a:rPr>
              <a:t>a inovace</a:t>
            </a:r>
            <a:endParaRPr lang="cs-CZ" altLang="cs-CZ" sz="3200" b="1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723900" y="3429000"/>
            <a:ext cx="8168580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Výrobkové a procesní inovace</a:t>
            </a: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Inovační proces</a:t>
            </a:r>
            <a:endParaRPr lang="cs-CZ" altLang="cs-CZ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Kvantitativní a kvalitativní stránka inovačního procesu</a:t>
            </a:r>
            <a:endParaRPr lang="cs-CZ" altLang="cs-CZ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26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Inovace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53650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Vše, co se pozorovateli jeví jako nové…</a:t>
            </a:r>
          </a:p>
          <a:p>
            <a:pPr>
              <a:spcBef>
                <a:spcPts val="600"/>
              </a:spcBef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Členění inovací </a:t>
            </a:r>
            <a:r>
              <a:rPr lang="cs-CZ" altLang="cs-CZ" sz="2000" b="1" dirty="0">
                <a:latin typeface="Trebuchet MS" panose="020B0603020202020204" pitchFamily="34" charset="0"/>
              </a:rPr>
              <a:t>z věcného hlediska</a:t>
            </a:r>
            <a:r>
              <a:rPr lang="cs-CZ" altLang="cs-CZ" sz="2000" dirty="0">
                <a:latin typeface="Trebuchet MS" panose="020B0603020202020204" pitchFamily="34" charset="0"/>
              </a:rPr>
              <a:t>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výrobkové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procesní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kombinované</a:t>
            </a:r>
          </a:p>
          <a:p>
            <a:pPr>
              <a:spcBef>
                <a:spcPts val="600"/>
              </a:spcBef>
              <a:buNone/>
            </a:pPr>
            <a:endParaRPr lang="cs-CZ" alt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cs-CZ" altLang="cs-CZ" sz="2000" dirty="0" smtClean="0">
                <a:latin typeface="Trebuchet MS" panose="020B0603020202020204" pitchFamily="34" charset="0"/>
              </a:rPr>
              <a:t>Členění </a:t>
            </a:r>
            <a:r>
              <a:rPr lang="cs-CZ" altLang="cs-CZ" sz="2000" b="1" dirty="0">
                <a:latin typeface="Trebuchet MS" panose="020B0603020202020204" pitchFamily="34" charset="0"/>
              </a:rPr>
              <a:t>z hlediska životního cyklu</a:t>
            </a:r>
            <a:r>
              <a:rPr lang="cs-CZ" altLang="cs-CZ" sz="2000" dirty="0">
                <a:latin typeface="Trebuchet MS" panose="020B0603020202020204" pitchFamily="34" charset="0"/>
              </a:rPr>
              <a:t>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výrobkové inovace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výrobkové varianty 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vyřazování výrobku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05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Výrobkové inovace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53650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Jsou zaměřeny na vytváření výrobků zcela nových,</a:t>
            </a:r>
          </a:p>
          <a:p>
            <a:pPr>
              <a:spcBef>
                <a:spcPts val="600"/>
              </a:spcBef>
              <a:buClr>
                <a:schemeClr val="accent6"/>
              </a:buClr>
            </a:pPr>
            <a:r>
              <a:rPr lang="cs-CZ" altLang="cs-CZ" sz="2000" dirty="0">
                <a:latin typeface="Trebuchet MS" panose="020B0603020202020204" pitchFamily="34" charset="0"/>
              </a:rPr>
              <a:t>založených na nových konstrukčních koncepcích a principech </a:t>
            </a:r>
            <a:r>
              <a:rPr lang="cs-CZ" altLang="cs-CZ" sz="2000" b="1" dirty="0">
                <a:latin typeface="Trebuchet MS" panose="020B0603020202020204" pitchFamily="34" charset="0"/>
              </a:rPr>
              <a:t>(diferenciace),</a:t>
            </a:r>
          </a:p>
          <a:p>
            <a:pPr>
              <a:spcBef>
                <a:spcPts val="600"/>
              </a:spcBef>
              <a:buClr>
                <a:schemeClr val="accent6"/>
              </a:buClr>
            </a:pPr>
            <a:r>
              <a:rPr lang="cs-CZ" altLang="cs-CZ" sz="2000" dirty="0">
                <a:latin typeface="Trebuchet MS" panose="020B0603020202020204" pitchFamily="34" charset="0"/>
              </a:rPr>
              <a:t>uspokojujících zcela nové potřeby </a:t>
            </a:r>
            <a:r>
              <a:rPr lang="cs-CZ" altLang="cs-CZ" sz="2000" b="1" dirty="0">
                <a:latin typeface="Trebuchet MS" panose="020B0603020202020204" pitchFamily="34" charset="0"/>
              </a:rPr>
              <a:t>(diverzifikace).</a:t>
            </a:r>
          </a:p>
          <a:p>
            <a:pPr>
              <a:spcBef>
                <a:spcPts val="600"/>
              </a:spcBef>
              <a:buNone/>
            </a:pPr>
            <a:endParaRPr lang="cs-CZ" altLang="cs-CZ" sz="2000" b="1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Cílem </a:t>
            </a:r>
            <a:r>
              <a:rPr lang="cs-CZ" altLang="cs-CZ" sz="2000" b="1" dirty="0">
                <a:latin typeface="Trebuchet MS" panose="020B0603020202020204" pitchFamily="34" charset="0"/>
              </a:rPr>
              <a:t>je: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náhrada zastaralých výrobků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snaha o zachování tržního podílu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získání nových trhů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51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Procesní </a:t>
            </a: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i</a:t>
            </a:r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novace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53650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</a:pPr>
            <a:r>
              <a:rPr lang="cs-CZ" altLang="cs-CZ" sz="2000" dirty="0">
                <a:latin typeface="Trebuchet MS" panose="020B0603020202020204" pitchFamily="34" charset="0"/>
              </a:rPr>
              <a:t>technologické inovace</a:t>
            </a:r>
          </a:p>
          <a:p>
            <a:pPr>
              <a:spcBef>
                <a:spcPts val="600"/>
              </a:spcBef>
              <a:buClr>
                <a:schemeClr val="accent6"/>
              </a:buClr>
            </a:pPr>
            <a:r>
              <a:rPr lang="cs-CZ" altLang="cs-CZ" sz="2000" dirty="0">
                <a:latin typeface="Trebuchet MS" panose="020B0603020202020204" pitchFamily="34" charset="0"/>
              </a:rPr>
              <a:t>inovace v řízení a správě</a:t>
            </a:r>
          </a:p>
          <a:p>
            <a:pPr>
              <a:spcBef>
                <a:spcPts val="600"/>
              </a:spcBef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Cílem je: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Snížení nákladů: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cs-CZ" altLang="cs-CZ" sz="1800" dirty="0">
                <a:latin typeface="Trebuchet MS" panose="020B0603020202020204" pitchFamily="34" charset="0"/>
              </a:rPr>
              <a:t>materiálové spotřeby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cs-CZ" altLang="cs-CZ" sz="1800" dirty="0">
                <a:latin typeface="Trebuchet MS" panose="020B0603020202020204" pitchFamily="34" charset="0"/>
              </a:rPr>
              <a:t>mzdových nákladů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cs-CZ" altLang="cs-CZ" sz="1800" dirty="0">
                <a:latin typeface="Trebuchet MS" panose="020B0603020202020204" pitchFamily="34" charset="0"/>
              </a:rPr>
              <a:t>snížení spotřeby energie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cs-CZ" altLang="cs-CZ" sz="1800" dirty="0">
                <a:latin typeface="Trebuchet MS" panose="020B0603020202020204" pitchFamily="34" charset="0"/>
              </a:rPr>
              <a:t>zmetkovitosti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zlepšení pracovních podmínek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zmenšení zatížení životního prostředí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6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Inovace z hlediska životního cyklu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53650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Výrobkové inovace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= </a:t>
            </a:r>
            <a:r>
              <a:rPr lang="cs-CZ" altLang="cs-CZ" sz="2000" dirty="0">
                <a:latin typeface="Trebuchet MS" panose="020B0603020202020204" pitchFamily="34" charset="0"/>
              </a:rPr>
              <a:t>technický pokrok nebo posun v potřebách vedou k vývoji zcela nových výrobků</a:t>
            </a:r>
          </a:p>
          <a:p>
            <a:pPr marL="7112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Trebuchet MS" panose="020B0603020202020204" pitchFamily="34" charset="0"/>
              </a:rPr>
              <a:t>Diferenciace </a:t>
            </a:r>
            <a:r>
              <a:rPr lang="cs-CZ" altLang="cs-CZ" sz="2000" dirty="0">
                <a:latin typeface="Trebuchet MS" panose="020B0603020202020204" pitchFamily="34" charset="0"/>
              </a:rPr>
              <a:t>(doplnění již existující výrobkové linie o nový výrobek)</a:t>
            </a:r>
          </a:p>
          <a:p>
            <a:pPr marL="7112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Trebuchet MS" panose="020B0603020202020204" pitchFamily="34" charset="0"/>
              </a:rPr>
              <a:t>Diverzifikace</a:t>
            </a:r>
            <a:r>
              <a:rPr lang="cs-CZ" altLang="cs-CZ" sz="2000" dirty="0">
                <a:latin typeface="Trebuchet MS" panose="020B0603020202020204" pitchFamily="34" charset="0"/>
              </a:rPr>
              <a:t>:	</a:t>
            </a:r>
            <a:endParaRPr lang="cs-CZ" altLang="cs-CZ" sz="2000" dirty="0" smtClean="0">
              <a:latin typeface="Trebuchet MS" panose="020B0603020202020204" pitchFamily="34" charset="0"/>
            </a:endParaRPr>
          </a:p>
          <a:p>
            <a:pPr marL="1076325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cs-CZ" altLang="cs-CZ" sz="1800" dirty="0" smtClean="0">
                <a:latin typeface="Trebuchet MS" panose="020B0603020202020204" pitchFamily="34" charset="0"/>
              </a:rPr>
              <a:t>horizontální </a:t>
            </a:r>
            <a:r>
              <a:rPr lang="cs-CZ" altLang="cs-CZ" sz="1800" dirty="0">
                <a:latin typeface="Trebuchet MS" panose="020B0603020202020204" pitchFamily="34" charset="0"/>
              </a:rPr>
              <a:t>(zavedení druhové příbuzného výrobku)</a:t>
            </a:r>
          </a:p>
          <a:p>
            <a:pPr marL="1076325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cs-CZ" altLang="cs-CZ" sz="1800" dirty="0" smtClean="0">
                <a:latin typeface="Trebuchet MS" panose="020B0603020202020204" pitchFamily="34" charset="0"/>
              </a:rPr>
              <a:t>vertikální </a:t>
            </a:r>
            <a:r>
              <a:rPr lang="cs-CZ" altLang="cs-CZ" sz="1800" dirty="0">
                <a:latin typeface="Trebuchet MS" panose="020B0603020202020204" pitchFamily="34" charset="0"/>
              </a:rPr>
              <a:t>(výroba příbuzného výrobku, 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odpovídajícího </a:t>
            </a:r>
            <a:r>
              <a:rPr lang="cs-CZ" altLang="cs-CZ" sz="1800" dirty="0">
                <a:latin typeface="Trebuchet MS" panose="020B0603020202020204" pitchFamily="34" charset="0"/>
              </a:rPr>
              <a:t>následné nebo předchozí etapě výroby)</a:t>
            </a:r>
          </a:p>
          <a:p>
            <a:pPr marL="1076325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cs-CZ" altLang="cs-CZ" sz="1800" dirty="0" smtClean="0">
                <a:latin typeface="Trebuchet MS" panose="020B0603020202020204" pitchFamily="34" charset="0"/>
              </a:rPr>
              <a:t>laterální </a:t>
            </a:r>
            <a:r>
              <a:rPr lang="cs-CZ" altLang="cs-CZ" sz="1800" dirty="0">
                <a:latin typeface="Trebuchet MS" panose="020B0603020202020204" pitchFamily="34" charset="0"/>
              </a:rPr>
              <a:t>(výroba výrobků zcela rozdílného typu)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Varianty výrobků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= </a:t>
            </a:r>
            <a:r>
              <a:rPr lang="cs-CZ" altLang="cs-CZ" sz="2000" dirty="0">
                <a:latin typeface="Trebuchet MS" panose="020B0603020202020204" pitchFamily="34" charset="0"/>
              </a:rPr>
              <a:t>technické zlepšení již existujících výrobků</a:t>
            </a:r>
          </a:p>
          <a:p>
            <a:pPr>
              <a:spcBef>
                <a:spcPts val="600"/>
              </a:spcBef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Vyřazování výrobků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= </a:t>
            </a:r>
            <a:r>
              <a:rPr lang="cs-CZ" altLang="cs-CZ" sz="2000" dirty="0">
                <a:latin typeface="Trebuchet MS" panose="020B0603020202020204" pitchFamily="34" charset="0"/>
              </a:rPr>
              <a:t>stažení zastaralých výrobků z trhu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43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Těžiště rozhodování ve výrobkové politice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755576" y="2328720"/>
            <a:ext cx="7277100" cy="3400425"/>
            <a:chOff x="144" y="1248"/>
            <a:chExt cx="5520" cy="2736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016" y="1248"/>
              <a:ext cx="17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 b="1"/>
                <a:t>Výrobková politika (těžiště)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016" y="2016"/>
              <a:ext cx="17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výrobkové varianty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44" y="2016"/>
              <a:ext cx="17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výrobkové inovace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936" y="2016"/>
              <a:ext cx="17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vyřazování výrobku</a:t>
              </a:r>
            </a:p>
          </p:txBody>
        </p:sp>
        <p:cxnSp>
          <p:nvCxnSpPr>
            <p:cNvPr id="12" name="AutoShape 10"/>
            <p:cNvCxnSpPr>
              <a:cxnSpLocks noChangeShapeType="1"/>
              <a:stCxn id="8" idx="2"/>
              <a:endCxn id="9" idx="0"/>
            </p:cNvCxnSpPr>
            <p:nvPr/>
          </p:nvCxnSpPr>
          <p:spPr bwMode="auto">
            <a:xfrm rot="5400000">
              <a:off x="2712" y="1848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5400000">
              <a:off x="1776" y="912"/>
              <a:ext cx="336" cy="187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2"/>
            <p:cNvCxnSpPr>
              <a:cxnSpLocks noChangeShapeType="1"/>
              <a:stCxn id="8" idx="2"/>
              <a:endCxn id="11" idx="0"/>
            </p:cNvCxnSpPr>
            <p:nvPr/>
          </p:nvCxnSpPr>
          <p:spPr bwMode="auto">
            <a:xfrm rot="16200000" flipH="1">
              <a:off x="3672" y="888"/>
              <a:ext cx="336" cy="192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44" y="2784"/>
              <a:ext cx="17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diferenciace výrobku</a:t>
              </a: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144" y="3552"/>
              <a:ext cx="17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horizontální </a:t>
              </a:r>
            </a:p>
            <a:p>
              <a:pPr algn="ctr" eaLnBrk="1" hangingPunct="1"/>
              <a:r>
                <a:rPr lang="cs-CZ" altLang="cs-CZ" sz="1600"/>
                <a:t>diverzifikace</a:t>
              </a: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016" y="2784"/>
              <a:ext cx="17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 dirty="0"/>
                <a:t>diverzifikace výrobku</a:t>
              </a: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016" y="3552"/>
              <a:ext cx="17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 dirty="0"/>
                <a:t>vertikální </a:t>
              </a:r>
            </a:p>
            <a:p>
              <a:pPr algn="ctr" eaLnBrk="1" hangingPunct="1"/>
              <a:r>
                <a:rPr lang="cs-CZ" altLang="cs-CZ" sz="1600" dirty="0"/>
                <a:t>diverzifikace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936" y="3552"/>
              <a:ext cx="17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laterální </a:t>
              </a:r>
            </a:p>
            <a:p>
              <a:pPr algn="ctr" eaLnBrk="1" hangingPunct="1"/>
              <a:r>
                <a:rPr lang="cs-CZ" altLang="cs-CZ" sz="1600"/>
                <a:t>diverzifikace</a:t>
              </a:r>
            </a:p>
          </p:txBody>
        </p:sp>
        <p:cxnSp>
          <p:nvCxnSpPr>
            <p:cNvPr id="20" name="AutoShape 18"/>
            <p:cNvCxnSpPr>
              <a:cxnSpLocks noChangeShapeType="1"/>
              <a:stCxn id="10" idx="2"/>
              <a:endCxn id="15" idx="0"/>
            </p:cNvCxnSpPr>
            <p:nvPr/>
          </p:nvCxnSpPr>
          <p:spPr bwMode="auto">
            <a:xfrm rot="5400000">
              <a:off x="840" y="261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19"/>
            <p:cNvCxnSpPr>
              <a:cxnSpLocks noChangeShapeType="1"/>
              <a:stCxn id="10" idx="2"/>
              <a:endCxn id="17" idx="0"/>
            </p:cNvCxnSpPr>
            <p:nvPr/>
          </p:nvCxnSpPr>
          <p:spPr bwMode="auto">
            <a:xfrm rot="16200000" flipH="1">
              <a:off x="1776" y="1680"/>
              <a:ext cx="336" cy="187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20"/>
            <p:cNvCxnSpPr>
              <a:cxnSpLocks noChangeShapeType="1"/>
              <a:stCxn id="17" idx="2"/>
              <a:endCxn id="18" idx="0"/>
            </p:cNvCxnSpPr>
            <p:nvPr/>
          </p:nvCxnSpPr>
          <p:spPr bwMode="auto">
            <a:xfrm rot="5400000">
              <a:off x="2712" y="3384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21"/>
            <p:cNvCxnSpPr>
              <a:cxnSpLocks noChangeShapeType="1"/>
              <a:stCxn id="17" idx="2"/>
              <a:endCxn id="16" idx="0"/>
            </p:cNvCxnSpPr>
            <p:nvPr/>
          </p:nvCxnSpPr>
          <p:spPr bwMode="auto">
            <a:xfrm rot="5400000">
              <a:off x="1776" y="2448"/>
              <a:ext cx="336" cy="187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22"/>
            <p:cNvCxnSpPr>
              <a:cxnSpLocks noChangeShapeType="1"/>
              <a:stCxn id="17" idx="2"/>
              <a:endCxn id="19" idx="0"/>
            </p:cNvCxnSpPr>
            <p:nvPr/>
          </p:nvCxnSpPr>
          <p:spPr bwMode="auto">
            <a:xfrm rot="16200000" flipH="1">
              <a:off x="3672" y="2424"/>
              <a:ext cx="336" cy="192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77677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Kroky inovačního procesu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53650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Podnik se bez inovací neobejde.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Inovace musí být pečlivě připraveny.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Východiskem je umístění výrobků na trhu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.</a:t>
            </a:r>
          </a:p>
          <a:p>
            <a:pPr>
              <a:spcBef>
                <a:spcPts val="600"/>
              </a:spcBef>
              <a:buNone/>
            </a:pPr>
            <a:endParaRPr lang="cs-CZ" alt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cs-CZ" altLang="cs-CZ" sz="2000" dirty="0" smtClean="0">
                <a:latin typeface="Trebuchet MS" panose="020B0603020202020204" pitchFamily="34" charset="0"/>
              </a:rPr>
              <a:t>Výrobek </a:t>
            </a:r>
            <a:r>
              <a:rPr lang="cs-CZ" altLang="cs-CZ" sz="2000" dirty="0">
                <a:latin typeface="Trebuchet MS" panose="020B0603020202020204" pitchFamily="34" charset="0"/>
              </a:rPr>
              <a:t>by měl být umístěn na </a:t>
            </a:r>
            <a:r>
              <a:rPr lang="cs-CZ" altLang="cs-CZ" sz="2000" b="1" dirty="0">
                <a:latin typeface="Trebuchet MS" panose="020B0603020202020204" pitchFamily="34" charset="0"/>
              </a:rPr>
              <a:t>tržním segmentu</a:t>
            </a:r>
            <a:r>
              <a:rPr lang="cs-CZ" altLang="cs-CZ" sz="2000" dirty="0">
                <a:latin typeface="Trebuchet MS" panose="020B0603020202020204" pitchFamily="34" charset="0"/>
              </a:rPr>
              <a:t>, kde je: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velká poptávka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konkurenční nabídka velmi malá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(= </a:t>
            </a:r>
            <a:r>
              <a:rPr lang="cs-CZ" altLang="cs-CZ" sz="2000" dirty="0">
                <a:latin typeface="Trebuchet MS" panose="020B0603020202020204" pitchFamily="34" charset="0"/>
              </a:rPr>
              <a:t>ideální stav x neexistuje)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pro umístění výrobků </a:t>
            </a:r>
            <a:r>
              <a:rPr lang="cs-CZ" altLang="cs-CZ" sz="2000" b="1" dirty="0">
                <a:latin typeface="Trebuchet MS" panose="020B0603020202020204" pitchFamily="34" charset="0"/>
              </a:rPr>
              <a:t>přicházejí v úvahu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 smtClean="0">
                <a:latin typeface="Trebuchet MS" panose="020B0603020202020204" pitchFamily="34" charset="0"/>
              </a:rPr>
              <a:t>masové trhy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 smtClean="0">
                <a:latin typeface="Trebuchet MS" panose="020B0603020202020204" pitchFamily="34" charset="0"/>
              </a:rPr>
              <a:t>výklenky trhu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 smtClean="0">
                <a:latin typeface="Trebuchet MS" panose="020B0603020202020204" pitchFamily="34" charset="0"/>
              </a:rPr>
              <a:t>smršťující se trhy</a:t>
            </a:r>
            <a:endParaRPr lang="cs-CZ" altLang="cs-CZ" sz="1800" dirty="0">
              <a:latin typeface="Trebuchet MS" panose="020B06030202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72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Umístění výrobku na trzích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273616" y="2317568"/>
            <a:ext cx="8618224" cy="4207776"/>
            <a:chOff x="480" y="1616"/>
            <a:chExt cx="4992" cy="2032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3504" y="3024"/>
              <a:ext cx="196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2000" b="1"/>
                <a:t>výklenky trhu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2000"/>
                <a:t>- malé obraty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2000"/>
                <a:t>- velké ziskové marže</a:t>
              </a: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824" y="3024"/>
              <a:ext cx="168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2000" b="1"/>
                <a:t>trhy budoucnosti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2000"/>
                <a:t>- chybějící technická řešení</a:t>
              </a: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480" y="3024"/>
              <a:ext cx="134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2000"/>
                <a:t>Slabá</a:t>
              </a: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504" y="2208"/>
              <a:ext cx="196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2000" b="1"/>
                <a:t>smršťující se trhy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2000"/>
                <a:t>- nadbytečné kapacity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2000"/>
                <a:t>- klesající obraty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2000"/>
                <a:t>- (značné) ztráty</a:t>
              </a: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824" y="2208"/>
              <a:ext cx="1680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2000" b="1"/>
                <a:t>masové trhy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2000"/>
                <a:t>- velké obraty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2000"/>
                <a:t>- malé ziskové marže</a:t>
              </a: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480" y="2208"/>
              <a:ext cx="1344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2000"/>
                <a:t>Silná</a:t>
              </a: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504" y="1616"/>
              <a:ext cx="1968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2000"/>
                <a:t>Slabá</a:t>
              </a: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1824" y="1616"/>
              <a:ext cx="1680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2000"/>
                <a:t>Silná</a:t>
              </a: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80" y="1616"/>
              <a:ext cx="1344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2000"/>
                <a:t>Poptávka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endParaRPr lang="cs-CZ" altLang="cs-CZ" sz="2000"/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2000"/>
                <a:t>Konkurence</a:t>
              </a:r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480" y="1616"/>
              <a:ext cx="49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2000" dirty="0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480" y="2208"/>
              <a:ext cx="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2000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480" y="3024"/>
              <a:ext cx="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2000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480" y="3648"/>
              <a:ext cx="49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2000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480" y="1616"/>
              <a:ext cx="0" cy="203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2000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1824" y="1616"/>
              <a:ext cx="0" cy="2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2000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3504" y="1616"/>
              <a:ext cx="0" cy="2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2000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5472" y="1616"/>
              <a:ext cx="0" cy="203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2000"/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>
              <a:off x="480" y="1632"/>
              <a:ext cx="134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2000"/>
            </a:p>
          </p:txBody>
        </p:sp>
      </p:grpSp>
    </p:spTree>
    <p:extLst>
      <p:ext uri="{BB962C8B-B14F-4D97-AF65-F5344CB8AC3E}">
        <p14:creationId xmlns:p14="http://schemas.microsoft.com/office/powerpoint/2010/main" val="310864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372</Words>
  <Application>Microsoft Office PowerPoint</Application>
  <PresentationFormat>Předvádění na obrazovce (4:3)</PresentationFormat>
  <Paragraphs>124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Tahoma</vt:lpstr>
      <vt:lpstr>Trebuchet MS</vt:lpstr>
      <vt:lpstr>Wingdings</vt:lpstr>
      <vt:lpstr>Motiv sady Office</vt:lpstr>
      <vt:lpstr>Podnikové hospodářství 2</vt:lpstr>
      <vt:lpstr>Vědecko-technický rozvoj  a inovace</vt:lpstr>
      <vt:lpstr>Inovace</vt:lpstr>
      <vt:lpstr>Výrobkové inovace</vt:lpstr>
      <vt:lpstr>Procesní inovace</vt:lpstr>
      <vt:lpstr>Inovace z hlediska životního cyklu</vt:lpstr>
      <vt:lpstr>Těžiště rozhodování ve výrobkové politice</vt:lpstr>
      <vt:lpstr>Kroky inovačního procesu</vt:lpstr>
      <vt:lpstr>Umístění výrobku na trzích</vt:lpstr>
      <vt:lpstr>Kvalitativní a kvantitativní stránka inovací</vt:lpstr>
      <vt:lpstr>Kvalitativní a kvantitativní stránka inovací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PH2 - Vedecko-technicky rozvoj a inovace</dc:title>
  <dc:creator>Marinič Peter</dc:creator>
  <cp:lastModifiedBy>Peter Marinič</cp:lastModifiedBy>
  <cp:revision>65</cp:revision>
  <dcterms:created xsi:type="dcterms:W3CDTF">2016-09-26T09:14:21Z</dcterms:created>
  <dcterms:modified xsi:type="dcterms:W3CDTF">2019-02-21T08:21:56Z</dcterms:modified>
</cp:coreProperties>
</file>