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261" r:id="rId3"/>
    <p:sldId id="305" r:id="rId4"/>
    <p:sldId id="344" r:id="rId5"/>
    <p:sldId id="359" r:id="rId6"/>
    <p:sldId id="360" r:id="rId7"/>
    <p:sldId id="361" r:id="rId8"/>
    <p:sldId id="362" r:id="rId9"/>
    <p:sldId id="363" r:id="rId10"/>
    <p:sldId id="354" r:id="rId11"/>
    <p:sldId id="355" r:id="rId12"/>
    <p:sldId id="357" r:id="rId13"/>
    <p:sldId id="356" r:id="rId14"/>
    <p:sldId id="358" r:id="rId15"/>
    <p:sldId id="34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78" autoAdjust="0"/>
    <p:restoredTop sz="94660"/>
  </p:normalViewPr>
  <p:slideViewPr>
    <p:cSldViewPr>
      <p:cViewPr varScale="1">
        <p:scale>
          <a:sx n="47" d="100"/>
          <a:sy n="47" d="100"/>
        </p:scale>
        <p:origin x="42" y="1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Podnikové hospodářství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9084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Ekonomická životnost investic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altLang="cs-CZ" sz="2000" dirty="0">
                <a:latin typeface="Trebuchet MS" panose="020B0603020202020204" pitchFamily="34" charset="0"/>
              </a:rPr>
              <a:t>Technická x ekonomická životnost</a:t>
            </a:r>
          </a:p>
          <a:p>
            <a:pPr>
              <a:spcBef>
                <a:spcPts val="600"/>
              </a:spcBef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altLang="cs-CZ" sz="2000" dirty="0" smtClean="0">
                <a:latin typeface="Trebuchet MS" panose="020B0603020202020204" pitchFamily="34" charset="0"/>
              </a:rPr>
              <a:t>Ekonomická </a:t>
            </a:r>
            <a:r>
              <a:rPr lang="cs-CZ" altLang="cs-CZ" sz="2000" dirty="0">
                <a:latin typeface="Trebuchet MS" panose="020B0603020202020204" pitchFamily="34" charset="0"/>
              </a:rPr>
              <a:t>životnost je dána: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 Krytím běžných provozních výdajů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 Krytím nižší tržby při prodeji zařízení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 Krytím úroky z tržeb za zůstatkovou cenu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 Krytím daně z příjmu</a:t>
            </a:r>
          </a:p>
          <a:p>
            <a:pPr>
              <a:spcBef>
                <a:spcPts val="600"/>
              </a:spcBef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altLang="cs-CZ" sz="2000" dirty="0" smtClean="0">
                <a:latin typeface="Trebuchet MS" panose="020B0603020202020204" pitchFamily="34" charset="0"/>
              </a:rPr>
              <a:t>Nutno </a:t>
            </a:r>
            <a:r>
              <a:rPr lang="cs-CZ" altLang="cs-CZ" sz="2000" dirty="0">
                <a:latin typeface="Trebuchet MS" panose="020B0603020202020204" pitchFamily="34" charset="0"/>
              </a:rPr>
              <a:t>rozlišovat jednorázové a opakované investice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  <a:sym typeface="Symbol" panose="05050102010706020507" pitchFamily="18" charset="2"/>
              </a:rPr>
              <a:t> Identické x neidentické investiční řetězce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  <a:sym typeface="Symbol" panose="05050102010706020507" pitchFamily="18" charset="2"/>
              </a:rPr>
              <a:t> Konečné x nekonečné plánovací horizonty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004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podniku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Group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3133423"/>
              </p:ext>
            </p:extLst>
          </p:nvPr>
        </p:nvGraphicFramePr>
        <p:xfrm>
          <a:off x="365303" y="2051720"/>
          <a:ext cx="8534033" cy="4572000"/>
        </p:xfrm>
        <a:graphic>
          <a:graphicData uri="http://schemas.openxmlformats.org/drawingml/2006/table">
            <a:tbl>
              <a:tblPr/>
              <a:tblGrid>
                <a:gridCol w="8534033"/>
              </a:tblGrid>
              <a:tr h="25057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Výnosové metody</a:t>
                      </a: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192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diskontovaných peněžních toků (DCF)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kapitalizovaných (čistých) zisků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diskontovaného volného peněžního toku (DFCF)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Dividendový diskontní model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ekonomické přidané hodnoty (EVA)</a:t>
                      </a: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57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Majetkové metody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384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účetní hodnoty (na principu historických cen)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substanční hodnoty (na principu reprodukčních cen)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likvidační hodnoty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57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Kombinované metody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788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Schmalenbachova</a:t>
                      </a: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metoda střední hodnoty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vážené střední hodnoty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Model diferenciální renty (nadzisku, </a:t>
                      </a:r>
                      <a:r>
                        <a:rPr kumimoji="0" lang="cs-CZ" alt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superzisku</a:t>
                      </a: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Zákon 151/1997 Sb., na jehož základě se stanoví cena pro administrativní účely</a:t>
                      </a: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57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Tržní metody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192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Ocenění na základě tržní kapitalizace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Ocenění na základě srovnatelných podniků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Ocenění na základě údajů o podnicích uváděných na burzu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Ocenění na základě srovnatelných transakcí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Ocenění na základě odvětvových multiplikátorů</a:t>
                      </a: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89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podniku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</a:pPr>
            <a:r>
              <a:rPr lang="cs-CZ" altLang="cs-CZ" sz="2000" dirty="0" smtClean="0">
                <a:latin typeface="Trebuchet MS" panose="020B0603020202020204" pitchFamily="34" charset="0"/>
              </a:rPr>
              <a:t>Postup při oceňování podniku: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Prvním krokem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při oceňování podniku je vyjasnění důvodu, kvůli kterému je oceňování prováděno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Druhým krokem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je ujasnění hodnoty, která by měla být výsledkem ocenění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Třetím krokem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je výběr metody ocenění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823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podniku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A) Přípravné práce: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vymezení zadání práce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specifikace cíle ocenění a definice zadání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vytvoření pracovního týmu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plán práce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týká se především časového plánu včetně průběžných termínů ve vazbě na cíl a požadovaný termín ocenění podniku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sběr informací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sběr informací z makro a mikroprostředí podniku včetně interních informací o minulosti – cca 5 let, současnosti a budoucnosti – cca 3 – 5 let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analýza dat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zahrnuje finanční analýzu a strategickou – kvalitativní analýzu za 3-5 let nejen do minulosti, ale také do budoucnosti podniku</a:t>
            </a:r>
            <a:r>
              <a:rPr lang="cs-CZ" alt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  <a:endParaRPr lang="cs-CZ" altLang="cs-CZ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309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podniku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B</a:t>
            </a: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) Výběr a aplikace metody oceňování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výběr metod ve vazbě na cíl práce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výběr modelů a metod hodnocení podniku s vědomím předpokladů, rizik a omezení vybraných metod a nástrojů ocenění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analýza ocenění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aplikace zvolené metodiky ve vazbě na účel a cíl ocenění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C) Výrok o tržní ceně podniku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syntéza výsledků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syntéza dosažených výsledků a příprava závěrečného výroku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závěr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výrok a tržní hodnotě podniku k datu ocenění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956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27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1790700"/>
            <a:ext cx="7772400" cy="163830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latin typeface="Trebuchet MS" panose="020B0603020202020204" pitchFamily="34" charset="0"/>
              </a:rPr>
              <a:t>Investiční plánování</a:t>
            </a:r>
            <a:br>
              <a:rPr lang="cs-CZ" sz="3200" b="1" dirty="0" smtClean="0">
                <a:latin typeface="Trebuchet MS" panose="020B0603020202020204" pitchFamily="34" charset="0"/>
              </a:rPr>
            </a:br>
            <a:r>
              <a:rPr lang="cs-CZ" sz="3200" b="1" dirty="0" smtClean="0">
                <a:latin typeface="Trebuchet MS" panose="020B0603020202020204" pitchFamily="34" charset="0"/>
              </a:rPr>
              <a:t>a investiční propočty</a:t>
            </a:r>
            <a:endParaRPr lang="cs-CZ" altLang="cs-CZ" sz="3200" b="1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723900" y="3429000"/>
            <a:ext cx="8168580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Investiční plán a investiční propočty</a:t>
            </a:r>
            <a:endParaRPr lang="cs-CZ" altLang="cs-CZ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Metody hodnocení investic</a:t>
            </a: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Ekonomická životnost investice</a:t>
            </a: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smtClean="0">
                <a:solidFill>
                  <a:schemeClr val="tx1"/>
                </a:solidFill>
                <a:latin typeface="Trebuchet MS" panose="020B0603020202020204" pitchFamily="34" charset="0"/>
              </a:rPr>
              <a:t>Oceňování podniku</a:t>
            </a:r>
            <a:endParaRPr lang="cs-CZ" altLang="cs-CZ" sz="24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Investiční plán a propočty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Posuzují výhodnost investičního projektu nebo několik investičních variant.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Investiční </a:t>
            </a:r>
            <a:r>
              <a:rPr lang="cs-CZ" altLang="cs-CZ" sz="2000" dirty="0">
                <a:latin typeface="Trebuchet MS" panose="020B0603020202020204" pitchFamily="34" charset="0"/>
              </a:rPr>
              <a:t>propočty nemusí být vždy propočty hospodárnosti.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Investiční </a:t>
            </a:r>
            <a:r>
              <a:rPr lang="cs-CZ" altLang="cs-CZ" sz="2000" dirty="0">
                <a:latin typeface="Trebuchet MS" panose="020B0603020202020204" pitchFamily="34" charset="0"/>
              </a:rPr>
              <a:t>propočty připravují investiční rozhodování.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Bude </a:t>
            </a:r>
            <a:r>
              <a:rPr lang="cs-CZ" altLang="cs-CZ" sz="2000" dirty="0">
                <a:latin typeface="Trebuchet MS" panose="020B0603020202020204" pitchFamily="34" charset="0"/>
              </a:rPr>
              <a:t>realizována jen taková investice, která zajistí návratnost peněžních výdajů spojených s jejím pořízením a dostatečné zúročení vloženého kapitálu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cs-CZ" altLang="cs-CZ" sz="2000" b="1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Při </a:t>
            </a:r>
            <a:r>
              <a:rPr lang="cs-CZ" altLang="cs-CZ" sz="2000" b="1" dirty="0">
                <a:latin typeface="Trebuchet MS" panose="020B0603020202020204" pitchFamily="34" charset="0"/>
              </a:rPr>
              <a:t>výpočtu výhodnosti investic se může jednat o:</a:t>
            </a:r>
          </a:p>
          <a:p>
            <a:pPr marL="365125" indent="-365125">
              <a:spcBef>
                <a:spcPts val="600"/>
              </a:spcBef>
              <a:buFontTx/>
              <a:buAutoNum type="arabicPeriod"/>
            </a:pPr>
            <a:r>
              <a:rPr lang="cs-CZ" altLang="cs-CZ" sz="2000" dirty="0">
                <a:latin typeface="Trebuchet MS" panose="020B0603020202020204" pitchFamily="34" charset="0"/>
              </a:rPr>
              <a:t>Izolované posouzení jednotlivého investičního projektu</a:t>
            </a:r>
          </a:p>
          <a:p>
            <a:pPr marL="365125" indent="-365125">
              <a:spcBef>
                <a:spcPts val="600"/>
              </a:spcBef>
              <a:buFontTx/>
              <a:buAutoNum type="arabicPeriod"/>
            </a:pPr>
            <a:r>
              <a:rPr lang="cs-CZ" altLang="cs-CZ" sz="2000" dirty="0">
                <a:latin typeface="Trebuchet MS" panose="020B0603020202020204" pitchFamily="34" charset="0"/>
              </a:rPr>
              <a:t>Srovnání dvou nebo více investičních projektů stejného použití</a:t>
            </a:r>
          </a:p>
          <a:p>
            <a:pPr marL="365125" indent="-365125">
              <a:spcBef>
                <a:spcPts val="600"/>
              </a:spcBef>
              <a:buFontTx/>
              <a:buAutoNum type="arabicPeriod"/>
            </a:pPr>
            <a:r>
              <a:rPr lang="cs-CZ" altLang="cs-CZ" sz="2000" dirty="0">
                <a:latin typeface="Trebuchet MS" panose="020B0603020202020204" pitchFamily="34" charset="0"/>
              </a:rPr>
              <a:t>Sestavení optimálního rozpočtu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investic</a:t>
            </a:r>
            <a:endParaRPr lang="cs-CZ" altLang="cs-CZ" sz="2000" dirty="0">
              <a:latin typeface="Trebuchet MS" panose="020B0603020202020204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41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Metody hodnocení investic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K výpočtům se využívají nejčastěji ukazatele peněžní výdaje, peněžní příjmy, úroková 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diskontní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 míra a čas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Peněžní výdaje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jsou veličina, která působí úbytek likvidních prostředků při pořizování investice a při uvedení do provozu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Peněžní příjmy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vznikají jako příliv likvidních prostředků z prodeje vyprodukovaných výkonů případně z prodeje investice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Postupy investičních propočtů lze rozdělit do dvou základních skupin:</a:t>
            </a:r>
            <a:endParaRPr lang="cs-CZ" altLang="cs-CZ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2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statické metody</a:t>
            </a:r>
          </a:p>
          <a:p>
            <a:pPr marL="72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dynamické metody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260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Statické metody hodnocení investic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Statické metody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pomocné praktické postupy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 neberou v úvahu časovou hodnotu peněz 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současná hodnota budoucích peněz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), veličiny, které jsou v jejich rámci využívány k výpočtům jsou náklady, zisk a rentabilita.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Člení se na: </a:t>
            </a:r>
          </a:p>
          <a:p>
            <a:pPr marL="72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výpočet porovnávající náklady </a:t>
            </a:r>
          </a:p>
          <a:p>
            <a:pPr marL="72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výpočet porovnávající zisky</a:t>
            </a:r>
          </a:p>
          <a:p>
            <a:pPr marL="72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výpočet rentability (return </a:t>
            </a:r>
            <a:r>
              <a:rPr lang="cs-CZ" altLang="cs-CZ" sz="2000" i="1" dirty="0" err="1">
                <a:latin typeface="Trebuchet MS" panose="020B0603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 err="1">
                <a:latin typeface="Trebuchet MS" panose="020B0603020202020204" pitchFamily="34" charset="0"/>
                <a:cs typeface="Arial" panose="020B0604020202020204" pitchFamily="34" charset="0"/>
              </a:rPr>
              <a:t>investment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72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výpočet návratnosti (</a:t>
            </a:r>
            <a:r>
              <a:rPr lang="cs-CZ" altLang="cs-CZ" sz="2000" i="1" dirty="0" err="1">
                <a:latin typeface="Trebuchet MS" panose="020B0603020202020204" pitchFamily="34" charset="0"/>
                <a:cs typeface="Arial" panose="020B0604020202020204" pitchFamily="34" charset="0"/>
              </a:rPr>
              <a:t>Pay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sz="2000" i="1" dirty="0" err="1">
                <a:latin typeface="Trebuchet MS" panose="020B0603020202020204" pitchFamily="34" charset="0"/>
                <a:cs typeface="Arial" panose="020B0604020202020204" pitchFamily="34" charset="0"/>
              </a:rPr>
              <a:t>off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-Period) 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435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Dynamické metody hodnocení investic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Dynamické metody (</a:t>
            </a:r>
            <a:r>
              <a:rPr lang="cs-CZ" altLang="cs-CZ" i="1" dirty="0">
                <a:latin typeface="Trebuchet MS" panose="020B0603020202020204" pitchFamily="34" charset="0"/>
                <a:cs typeface="Arial" panose="020B0604020202020204" pitchFamily="34" charset="0"/>
              </a:rPr>
              <a:t>finančně matematické metody</a:t>
            </a: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) zkoumají výhodnost investice za celou </a:t>
            </a:r>
            <a:r>
              <a:rPr lang="cs-CZ" altLang="cs-CZ" b="1" dirty="0">
                <a:latin typeface="Trebuchet MS" panose="020B0603020202020204" pitchFamily="34" charset="0"/>
                <a:cs typeface="Arial" panose="020B0604020202020204" pitchFamily="34" charset="0"/>
              </a:rPr>
              <a:t>ekonomickou životnost</a:t>
            </a: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, resp. za celou plánovanou délku životnosti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Podkladem výpočtů jsou </a:t>
            </a:r>
            <a:r>
              <a:rPr lang="cs-CZ" altLang="cs-CZ" b="1" dirty="0">
                <a:latin typeface="Trebuchet MS" panose="020B0603020202020204" pitchFamily="34" charset="0"/>
                <a:cs typeface="Arial" panose="020B0604020202020204" pitchFamily="34" charset="0"/>
              </a:rPr>
              <a:t>časové řady </a:t>
            </a: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peněžních příjmů a výdajů za celé sledované období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latin typeface="Trebuchet MS" panose="020B0603020202020204" pitchFamily="34" charset="0"/>
                <a:cs typeface="Arial" panose="020B0604020202020204" pitchFamily="34" charset="0"/>
              </a:rPr>
              <a:t>Peněžní výdaje </a:t>
            </a: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tvoří pořizovací výdaje na investici a výdaje spojené s jejím provozováním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latin typeface="Trebuchet MS" panose="020B0603020202020204" pitchFamily="34" charset="0"/>
                <a:cs typeface="Arial" panose="020B0604020202020204" pitchFamily="34" charset="0"/>
              </a:rPr>
              <a:t>Peněžní příjmy </a:t>
            </a: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tvoří především tržby z prodeje výkonů vyprodukovaných investicí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V rámci dynamických metod se do hodnocení investice promítá faktor času a zohledňuje se </a:t>
            </a:r>
            <a:r>
              <a:rPr lang="cs-CZ" altLang="cs-CZ" b="1" dirty="0">
                <a:latin typeface="Trebuchet MS" panose="020B0603020202020204" pitchFamily="34" charset="0"/>
                <a:cs typeface="Arial" panose="020B0604020202020204" pitchFamily="34" charset="0"/>
              </a:rPr>
              <a:t>časová hodnota peněz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K dynamickým metodám patří:</a:t>
            </a:r>
            <a:endParaRPr lang="cs-CZ" altLang="cs-CZ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2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b="1" dirty="0">
                <a:latin typeface="Trebuchet MS" panose="020B0603020202020204" pitchFamily="34" charset="0"/>
                <a:cs typeface="Arial" panose="020B0604020202020204" pitchFamily="34" charset="0"/>
              </a:rPr>
              <a:t>metoda čisté současné hodnoty (NPV)</a:t>
            </a:r>
          </a:p>
          <a:p>
            <a:pPr marL="72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b="1" dirty="0">
                <a:latin typeface="Trebuchet MS" panose="020B0603020202020204" pitchFamily="34" charset="0"/>
                <a:cs typeface="Arial" panose="020B0604020202020204" pitchFamily="34" charset="0"/>
              </a:rPr>
              <a:t>metoda vnitřního výnosového procenta</a:t>
            </a:r>
            <a:endParaRPr lang="cs-CZ" altLang="cs-CZ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087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Metoda čisté současné hodnoty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Dřívější peněžní příjem má pro podnik vyšší hodnotu a obdobně čím časově vzdálenější je peněžní výdaj, tím méně to podnik zatěžuje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Rozdílné částky příjmů a výdajů se srovnávají s ohledem na čas, přičemž se očekávané budoucí peněžní příjmy a peněžní výdaje </a:t>
            </a:r>
            <a:r>
              <a:rPr lang="cs-CZ" altLang="cs-CZ" sz="2000" dirty="0" err="1">
                <a:latin typeface="Trebuchet MS" panose="020B0603020202020204" pitchFamily="34" charset="0"/>
                <a:cs typeface="Arial" panose="020B0604020202020204" pitchFamily="34" charset="0"/>
              </a:rPr>
              <a:t>odúročují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na současnou hodnotu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Výše budoucí platby odúročená k příslušnému okamžiku se označuje jako její </a:t>
            </a: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současná hodnota</a:t>
            </a:r>
            <a:endParaRPr lang="cs-CZ" alt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Součet současných hodnot všech čistých příjmů 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rozdílů mezi příjmy a platbami v jednotlivých letech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), se označuje jako </a:t>
            </a: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čistá současná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hodnota</a:t>
            </a:r>
            <a:endParaRPr lang="cs-CZ" alt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360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Metoda čisté současné hodnoty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4604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Způsob výpočtu je zřejmý z následujícího vzorce:</a:t>
            </a:r>
          </a:p>
          <a:p>
            <a:pPr>
              <a:spcBef>
                <a:spcPts val="600"/>
              </a:spcBef>
            </a:pPr>
            <a:endParaRPr lang="cs-CZ" alt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09613">
              <a:spcBef>
                <a:spcPts val="600"/>
              </a:spcBef>
            </a:pPr>
            <a:r>
              <a:rPr lang="cs-CZ" altLang="cs-CZ" sz="2000" b="1" dirty="0">
                <a:latin typeface="Trebuchet MS" panose="020B0603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NPV  =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spcBef>
                <a:spcPts val="600"/>
              </a:spcBef>
            </a:pPr>
            <a:endParaRPr lang="cs-CZ" alt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tabLst>
                <a:tab pos="990600" algn="r"/>
                <a:tab pos="1079500" algn="l"/>
              </a:tabLst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kde: 	NPV 	… čistá současná hodnota</a:t>
            </a:r>
          </a:p>
          <a:p>
            <a:pPr>
              <a:spcBef>
                <a:spcPts val="600"/>
              </a:spcBef>
              <a:tabLst>
                <a:tab pos="990600" algn="r"/>
                <a:tab pos="1079500" algn="l"/>
              </a:tabLst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	E</a:t>
            </a:r>
            <a:r>
              <a:rPr lang="cs-CZ" altLang="cs-CZ" sz="1600" baseline="-25000" dirty="0"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 	… peněžní příjmy na konci období t</a:t>
            </a:r>
          </a:p>
          <a:p>
            <a:pPr>
              <a:spcBef>
                <a:spcPts val="600"/>
              </a:spcBef>
              <a:tabLst>
                <a:tab pos="990600" algn="r"/>
                <a:tab pos="1079500" algn="l"/>
              </a:tabLst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	A</a:t>
            </a:r>
            <a:r>
              <a:rPr lang="cs-CZ" altLang="cs-CZ" sz="1600" baseline="-25000" dirty="0"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 	… peněžní výdaje na konci období t</a:t>
            </a:r>
          </a:p>
          <a:p>
            <a:pPr>
              <a:spcBef>
                <a:spcPts val="600"/>
              </a:spcBef>
              <a:tabLst>
                <a:tab pos="990600" algn="r"/>
                <a:tab pos="1079500" algn="l"/>
              </a:tabLst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	i 	… kalkulační úroková míra (</a:t>
            </a:r>
            <a:r>
              <a:rPr lang="cs-CZ" altLang="cs-CZ" sz="1600" i="1" dirty="0">
                <a:latin typeface="Trebuchet MS" panose="020B0603020202020204" pitchFamily="34" charset="0"/>
                <a:cs typeface="Arial" panose="020B0604020202020204" pitchFamily="34" charset="0"/>
              </a:rPr>
              <a:t>požadované nejnižší zúročení kapitálu</a:t>
            </a: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600"/>
              </a:spcBef>
              <a:tabLst>
                <a:tab pos="990600" algn="r"/>
                <a:tab pos="1079500" algn="l"/>
              </a:tabLst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	t 	… období (t = 0, 1, 2, …, n)</a:t>
            </a:r>
          </a:p>
          <a:p>
            <a:pPr>
              <a:spcBef>
                <a:spcPts val="600"/>
              </a:spcBef>
              <a:tabLst>
                <a:tab pos="990600" algn="r"/>
                <a:tab pos="1079500" algn="l"/>
              </a:tabLst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	n 	… ekonomická (</a:t>
            </a:r>
            <a:r>
              <a:rPr lang="cs-CZ" altLang="cs-CZ" sz="1600" i="1" dirty="0">
                <a:latin typeface="Trebuchet MS" panose="020B0603020202020204" pitchFamily="34" charset="0"/>
                <a:cs typeface="Arial" panose="020B0604020202020204" pitchFamily="34" charset="0"/>
              </a:rPr>
              <a:t>kalkulovaná</a:t>
            </a: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) životnost investice</a:t>
            </a:r>
          </a:p>
          <a:p>
            <a:pPr>
              <a:spcBef>
                <a:spcPts val="600"/>
              </a:spcBef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Investice je výhodná tehdy, je-li NPV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  <a:sym typeface="Symbol" pitchFamily="18" charset="2"/>
              </a:rPr>
              <a:t>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0. Pokud se hodnota kapitálu (NPV) rovná nule, znamená to, že bylo docíleno právě požadovaného zúročení (i) 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461587"/>
              </p:ext>
            </p:extLst>
          </p:nvPr>
        </p:nvGraphicFramePr>
        <p:xfrm>
          <a:off x="2057934" y="2564904"/>
          <a:ext cx="1444983" cy="841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Rovnice" r:id="rId4" imgW="812447" imgH="444307" progId="Equation.3">
                  <p:embed/>
                </p:oleObj>
              </mc:Choice>
              <mc:Fallback>
                <p:oleObj name="Rovnice" r:id="rId4" imgW="812447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934" y="2564904"/>
                        <a:ext cx="1444983" cy="841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86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Vnitřní výnosové procento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U metody vnitřního výnosového procenta se  hledá </a:t>
            </a:r>
            <a:r>
              <a:rPr lang="cs-CZ" altLang="cs-CZ" b="1" dirty="0">
                <a:latin typeface="Trebuchet MS" panose="020B0603020202020204" pitchFamily="34" charset="0"/>
                <a:cs typeface="Arial" panose="020B0604020202020204" pitchFamily="34" charset="0"/>
              </a:rPr>
              <a:t>míra odúročení vedoucí k nulové čisté současné hodnotě kapitálu, </a:t>
            </a: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tzn. že</a:t>
            </a:r>
            <a:r>
              <a:rPr lang="cs-CZ" altLang="cs-CZ" b="1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míra odúročení při níž jsou současné hodnoty příjmů a výdajů po dobu existence objektu stejně velké se nazývá vnitřní výnosové procento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Vypočtená kalkulační úroková míra tak představuje maximální zúročení kapitálu (</a:t>
            </a:r>
            <a:r>
              <a:rPr lang="cs-CZ" altLang="cs-CZ" i="1" dirty="0">
                <a:latin typeface="Trebuchet MS" panose="020B0603020202020204" pitchFamily="34" charset="0"/>
                <a:cs typeface="Arial" panose="020B0604020202020204" pitchFamily="34" charset="0"/>
              </a:rPr>
              <a:t>investice</a:t>
            </a: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), tzn. situaci kdy by požadované zúročení bylo </a:t>
            </a:r>
            <a:r>
              <a:rPr lang="cs-CZ" altLang="cs-CZ" dirty="0" smtClean="0">
                <a:latin typeface="Trebuchet MS" panose="020B0603020202020204" pitchFamily="34" charset="0"/>
                <a:cs typeface="Arial" panose="020B0604020202020204" pitchFamily="34" charset="0"/>
              </a:rPr>
              <a:t>nulové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Vnitřní výnosové procento (r) se zjišťuje tak, že se funkce kapitálové hodnoty považuje za rovnou nule: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altLang="cs-CZ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altLang="cs-CZ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Posuzovaný </a:t>
            </a: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investiční projekt je výhodný tehdy, jestliže zjištěné vnitřní výnosové procento je vyšší nebo rovno stanovené (</a:t>
            </a:r>
            <a:r>
              <a:rPr lang="cs-CZ" altLang="cs-CZ" i="1" dirty="0">
                <a:latin typeface="Trebuchet MS" panose="020B0603020202020204" pitchFamily="34" charset="0"/>
                <a:cs typeface="Arial" panose="020B0604020202020204" pitchFamily="34" charset="0"/>
              </a:rPr>
              <a:t>minimální</a:t>
            </a: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) </a:t>
            </a:r>
            <a:r>
              <a:rPr lang="cs-CZ" altLang="cs-CZ" b="1" dirty="0">
                <a:latin typeface="Trebuchet MS" panose="020B0603020202020204" pitchFamily="34" charset="0"/>
                <a:cs typeface="Arial" panose="020B0604020202020204" pitchFamily="34" charset="0"/>
              </a:rPr>
              <a:t>kalkulační úrokové míře</a:t>
            </a:r>
            <a:r>
              <a:rPr lang="cs-CZ" altLang="cs-CZ" dirty="0">
                <a:latin typeface="Trebuchet MS" panose="020B0603020202020204" pitchFamily="34" charset="0"/>
                <a:cs typeface="Arial" panose="020B0604020202020204" pitchFamily="34" charset="0"/>
              </a:rPr>
              <a:t>, která slouží jako </a:t>
            </a:r>
            <a:r>
              <a:rPr lang="cs-CZ" altLang="cs-CZ" b="1" dirty="0">
                <a:latin typeface="Trebuchet MS" panose="020B0603020202020204" pitchFamily="34" charset="0"/>
                <a:cs typeface="Arial" panose="020B0604020202020204" pitchFamily="34" charset="0"/>
              </a:rPr>
              <a:t>srovnávací </a:t>
            </a:r>
            <a:r>
              <a:rPr lang="cs-CZ" altLang="cs-CZ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měřítko</a:t>
            </a:r>
            <a:endParaRPr lang="cs-CZ" altLang="cs-CZ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92591"/>
              </p:ext>
            </p:extLst>
          </p:nvPr>
        </p:nvGraphicFramePr>
        <p:xfrm>
          <a:off x="3779912" y="4276839"/>
          <a:ext cx="20161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Rovnice" r:id="rId4" imgW="1155199" imgH="495085" progId="Equation.3">
                  <p:embed/>
                </p:oleObj>
              </mc:Choice>
              <mc:Fallback>
                <p:oleObj name="Rovnice" r:id="rId4" imgW="1155199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4276839"/>
                        <a:ext cx="201612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616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570</Words>
  <Application>Microsoft Office PowerPoint</Application>
  <PresentationFormat>Předvádění na obrazovce (4:3)</PresentationFormat>
  <Paragraphs>133</Paragraphs>
  <Slides>15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4" baseType="lpstr">
      <vt:lpstr>Arial</vt:lpstr>
      <vt:lpstr>Calibri</vt:lpstr>
      <vt:lpstr>Cambria Math</vt:lpstr>
      <vt:lpstr>Symbol</vt:lpstr>
      <vt:lpstr>Times New Roman</vt:lpstr>
      <vt:lpstr>Trebuchet MS</vt:lpstr>
      <vt:lpstr>Wingdings</vt:lpstr>
      <vt:lpstr>Motiv sady Office</vt:lpstr>
      <vt:lpstr>Rovnice</vt:lpstr>
      <vt:lpstr>Podnikové hospodářství 2</vt:lpstr>
      <vt:lpstr>Investiční plánování a investiční propočty</vt:lpstr>
      <vt:lpstr>Investiční plán a propočty</vt:lpstr>
      <vt:lpstr>Metody hodnocení investic</vt:lpstr>
      <vt:lpstr>Statické metody hodnocení investic</vt:lpstr>
      <vt:lpstr>Dynamické metody hodnocení investic</vt:lpstr>
      <vt:lpstr>Metoda čisté současné hodnoty</vt:lpstr>
      <vt:lpstr>Metoda čisté současné hodnoty</vt:lpstr>
      <vt:lpstr>Vnitřní výnosové procento</vt:lpstr>
      <vt:lpstr>Ekonomická životnost investic</vt:lpstr>
      <vt:lpstr>Oceňování podniku</vt:lpstr>
      <vt:lpstr>Oceňování podniku</vt:lpstr>
      <vt:lpstr>Oceňování podniku</vt:lpstr>
      <vt:lpstr>Oceňování podniku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PH2 - Investicni planovani a investicni propocty</dc:title>
  <dc:creator>Marinič Peter</dc:creator>
  <cp:lastModifiedBy>Peter Marinič</cp:lastModifiedBy>
  <cp:revision>68</cp:revision>
  <dcterms:created xsi:type="dcterms:W3CDTF">2016-09-26T09:14:21Z</dcterms:created>
  <dcterms:modified xsi:type="dcterms:W3CDTF">2019-02-21T08:24:50Z</dcterms:modified>
</cp:coreProperties>
</file>