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2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6" r:id="rId13"/>
    <p:sldId id="567" r:id="rId14"/>
    <p:sldId id="568" r:id="rId15"/>
    <p:sldId id="569" r:id="rId16"/>
    <p:sldId id="570" r:id="rId17"/>
    <p:sldId id="571" r:id="rId18"/>
    <p:sldId id="572" r:id="rId19"/>
    <p:sldId id="573" r:id="rId20"/>
    <p:sldId id="574" r:id="rId21"/>
    <p:sldId id="549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2" r:id="rId30"/>
    <p:sldId id="55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DEMING W.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Edwards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8880"/>
            <a:ext cx="724852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6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DEMING W.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Edwards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80"/>
            <a:ext cx="7191375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9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FEIGENBAUM Armand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1945 –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1951) TQM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O jakosti rozhoduje zákazník, nikoli technik nebo pracovník marketingu nebo managementu. Rozhodování zákazníka vychází z jeho faktické zkušenosti s výrobkem nebo službou  ve srovnání s jeho požadavky - vyslovenými nebo nevyslovenými, vědomými nebo jen tušenými, technicky podloženými nebo zcela subjektivními - v prostředí konkurenčního trhu představuje vždy pohyblivý cíl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Jakost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výrobku a služby se dá definovat takto: Celková komplexní charakteristika marketingu, techniky, výroby a údržby výrobku nebo služby, kterými výrobek nebo služba v užití uspokojuje očekávání zákazníka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zákazníka – požadavky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dodavatele – požadavky a audity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konstrukci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výrobek a procesy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náklady spojené s kvalitou: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/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dosažení kvality a náklady na absenci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kvality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encrypted-tbn1.gstatic.com/images?q=tbn:ANd9GcTvP84-qgNX6rO_UB4qi0OFBXE5oOIXp9_jRsGi3Sid5ZaE2v7L2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260000"/>
            <a:ext cx="1103759" cy="130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22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OHNO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Taiichi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Toyota (1930)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pojem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základy systému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Just-in-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konec 50. let 20. stol.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štíhlá výroba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Lean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management)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KAIZEN</a:t>
            </a:r>
          </a:p>
          <a:p>
            <a:pPr indent="12700">
              <a:lnSpc>
                <a:spcPct val="120000"/>
              </a:lnSpc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Kaizen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" kolektivní snaha o přinášení nových nápadů a možných zlepšení produkce.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produktivnější pracovník. NEUSTÁLÉ ZLEPŠOVÁNÍ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GEMBA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= místo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MUDA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= plýtvání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JIDOKA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indent="12700"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Kaizen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spojený se zvyšováním kvality samotného výrobku = výstražný systém upozorňující na případné nedostatky ve výrobním procesu </a:t>
            </a: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data:image/jpeg;base64,/9j/4AAQSkZJRgABAQAAAQABAAD/2wCEAAkGBhQQEBQUEhQUFRIUFBQVFBQUFBQUFBQVFBAVFBQQFBQXHCYeFxkjGRQUHy8gJCcpLCwsFR4xNTAqNSYrLCkBCQoKDgwOGA8PFykYFBwpKSkpKSkpKSkpKSkpKSkpKSkpKSkpKSksKSkpKSkpKSkpKSkpKSkpKSkpKSkpKSkpKf/AABEIAPgAyQMBIgACEQEDEQH/xAAcAAAABwEBAAAAAAAAAAAAAAABAgMEBQYHAAj/xABMEAABAwIDAwYICwYEBQUAAAABAAIDBBEFEiEGMUEHUWFxkbMTIjVTdIGh0wgUFyMkMjSxwdHSJUJDUpLwcrTC8RWCo7LhFhgzVGL/xAAZAQADAQEBAAAAAAAAAAAAAAAAAQMCBAX/xAAkEQACAgEEAwEBAAMAAAAAAAAAAQIRAxIhMTITQVEEYRQigf/aAAwDAQACEQMRAD8AtPKRykT4ZUxxQxxOa+ESEyB5NzI9lhlcNLNHaqmOXes8zTdk3vEXl3P0+H0Yd/Ks3upSk0zrx44uO6NNHLpV+ZpuyX3iN8uNX5mm7JfeLM2JcKTnL6V8UPhpLOWyrP8ABp+yX3iVHLRVeap+yX3izmNKtCy8kvovFD4aGOWaq81T9kv60q3lhqvNQdkv61nkYUhRwgnM6+Uc28ngEKcm6TMyhBejQ6HlMqZN7Kdo6pLnqGdS0W3MtvGEI/q+7MsrlxsnxW2Fv5dbDotoetN/jmbeSXc+b8ArOelbkNGp7GuVG3E2mQQk8xzjXn+tuTP5RJwPGEHUBIT6vHVFo4HFpNzuAv0FJSQuBsL3PXxUP8pN7D8Je/lJnP7sH/UJ/wC5MKjlcnbf5uA26JB/rVTkbkbfQewhRlViYAOjXX59e1XWSzOii5wctc5NjHAD1SffnUrHypTuFxHD2SfqWPSlrzcDKeYbk8w7ETEQCCWn+7hJt+maUV7Rq/ynVHm4eyT9S75TqjzcPZJ+pU6N2YAjcUfKp+SX0poj8Li3lMn83D2P/Ulmcos5/hxdj/1KlBqcNWXkl9NLHH4XAcoc38kXY/8AUiy8osw/hxdj/wBSqQckpJLo8kvoeKPwtzeUmc/w4ux/6lw5R6jzcXY/9SqLXIocl5ZfR+KHw0PZzbWWpqWRPZGGuDrloffxWFw3uI4K52WU7C/bo+qTunLV104pNxtnNlilKkYRy8eUIfRm9/Ks3BWj8vXlCH0VvfyrNwsz5OnF1Qo1LtO5IBKtUWXHkZSzU2Yl2lTZljhie19RkiDQL9trnp4prSNzPaDzqabhnhXDTTnTi9KbI5N3RE4dReEvZubnJ3DoA/FTdLs6NN9+hWbDcAa0AbhzDiecn8FOU+GtG4LlnklNm1USv0WE5WW4oDhRF7DX7lYpKew3pF8ZAUd0asptbhDtxaSFXavC8pJLSOgX9q057dNVH1jQd6SyOO5tRTMtnpt5AH4oKR+bxXac1t3rHOrViuGsNyBY9GiiKPAy5x0O/eu78+fXsyOSFKyQwqNwbl1LRuPD1cyeBDG4xMs4b9L/AJpMPXTNUSg7Fo3WSnh02DkOdRospC5kSRRS5BmSo1YYI4CSCPdIaLFsMfp8XVJ3Tlq6ybYR306Pqk7py1ldmDqcefsYNy9H9oQ+jN7+VZu1aPy9+UIfRW9/Ks4YlPkvi6oUCWYUi0pVoUWVscsKXYkIwl2hYYiVwOl8JM1o6T2BaDT0DYyAB28/OqfslF473AE2ZYW5yQrfTOcXG/ALOR1jr6Re8iUpzqpekjDhuJ9iiaZTtI0gb/Yo/ljbCfA2q6XKRYAAb9UyDM25PMTlOuuqY0Tc+47hfrW5xWqkOPFiWIRZRZQNU/sU9Uwm2p4/2FA1bVx5InRB7EFXu10KDCJWh93GwuOGiLiDrXKr5xHK91j6uF0/yKslmcitFk2kxEDLlsWnm50iwaDqUS+vEhaLcQbqZavYm7OWCoKGrsqOGoSFEqJlFSpCLlRQCYCEFGyobLLGiwbBE/H4uqTunLXFkmwX2+Lqk7py1tdeLqcubsYNy9j9oQejN7+ZZsFpPL15Qg9Gb38qzgBYm9zoxdUGalmpNoSrQpNlBxEU4YkWNUhhsd5B6z2DRTboRMbPSFgdwJIFtyuFO/xfxUE6l0a82z6Zra7+ZS8Zu1c2SesFH2HqsXdHYMF+JvzJlBygzZsrWXtxSr422vIQxg+sScunSTuURWbTUDDlhIceJAdv6DZbhqSuJmSV7lgh2kfM6xaQTopClxLwRcehVXB8ZikcMp1O7rUvjUbmR5tbW3ndu6FjU7v2US2oNi207GDxiq3UbWxkX7BxKZ0ULKkF80ojjB36cOZPZaDCy2zZg550uXi/YtRhq3kJy07DCoxZkrXZTbTjvVVkcdetPsTpxHJdrrj8E2mlDhr9YWA6Rz3VMWNJ7GrFMLeS8dYVwaFSqIWcCSAARfqVmw7HI5nFrbi24nTMehdSIPkkWobIwajZVmh2J5UBalcqAhFBYmgslMqDKlQye2DH0+Lqk7py1i6yjYQfTouqTunLV10YupzZuxhHLyP2hD6M3v5lnLGrSOXg/tCH0ZvfzLOWKeTkvj6oVDUqwJNgTmMKJRikbU+oJcj2nmKaxhOGrD3RktpefBjSwsLW6OKnMNcMum+3CygWPJp223AG/rGifYTVGwXE9pFeVsL4hgLJnD4wXPYNzAcrQf5iBvKisQ2ZoIjmF81tGgns01VypZmyANI8bnSNTA2N1yGi3GwXQrUdnsS9le2fwZrPnBF4Nu8ZvrHTgDu6042vnPxcDnB0Uy6sbLq3Ubhp22UTtTARGARwuPWoy/hSPJCYFh8UlOwStJay5sDpcne4DeUhjOy1NI/M025wN3qHBdsnXZZsrgQ12gJ3FWypoYTq5ot0afctqckglG2ZVX4QWSZYyXjgOI6kefBXMaCQB0EhXmsmhiv4NrR07yqTjeKF+nT2LcJybSHQyrwLcLkjduHQEfZ9hdUMDdwuT1Ab02mfZmvAjTrVp2QoA2IycXmw6AOAXYuCTdE2GobJTKgsmTE7ILJWyKSgdiQCAhKlFKwxpk3sN9ui6pO6ctWWV7D/AG6Pqk7py1RdGLqQy9jCOXgftCH0ZvfyrOmhaPy7/b4fRh38qzpqlk7HRj6oVanEabs3J1Gos2xeMaJywJBicxhBhltwcZqfX+U+zcUTDn2HrTHB8U8EC0i7XAjq0Tiidqe1cWVVIpBk9T1ng9RvUHimKyVMzYWHVx16BxcfUlK+pLIiRqUOBUBhaXOsZpNXH+UHc0H+7prijdpbhazaV9M4MED8rQBmA3cN3FR2P7Yte25cb2tY7+qysXxRzzcjedSTYbhax9SisWwFrrktZbS7jbn1tzqlL/hLUyht2gJva4N7gq+YNjfhqcE77a+pVSvwsCQnJlboBa24D81J4VO1oytI6R9yMmmv9Ubi37GuO15DtFX5DdylcfbaRRbFXDFKN+zbewempPCvDSCR4xsN+jfF9tloeG0XgoWM/laL9fFVrZOhkbPnyHLlIzHQAc451c7LpRyy5EMi4sSwCHKgQ1LUUtTgtSZakxoRsilLWRSxYAmdh/t0fVJ3Tlqiy7YkfTo+qTunLUV04upHL2MJ5dvKEPoze/mWdsWicu/lCH0ZvfyrO2KWTsdGPqhaNO2JrGE7iCi0bY4jCdRhIRN0TtjUGGKsCe0k2VwvxTaNqWDfUeB6eZRzQbVoIyolZ2ZmH1ew3QyYbM8Z2SgOtpdt9OYpvDU6Do0Km6e+QbrLmUizIOnopR/8skrjxLGhwHP4t1GY1OTufMcujQYiL+tWmZzxfQX59QfYoHEZDY5mk20AvdW1xS4FX9KVUVcwNvGt0/3olqWV7yAAQ5xAS87HFx0sOAR8PqxC4vI4HL1lV1JrZDSa9htpJPnrD90W9iTwPDzLK1tuNz/hGp/JNJZvCPJPE3V92VwXwMedw+cksT/+RvDfxPqVILajM3RKNZYac3+y4tS+RA4KpAQQEpUhEISHQmUmlMqTKBAEItkYhFIWRk3sX9tj6pO6ctPWY7Fj6bH1Sd05acunF1IZOTCeXbyhD6M3v5Vnsa0Pl18oQ+jN7+VZ41SycnRj6oXYU6iKbMKcMlDdSQOs2UkmbbRIQt0Tpig37QRtGl3Ho3dqZzbSSO+rZg6NT2lWjjbOeWRFpnrGxNzPNhw5z1BR+y0xxDE4I3kiLM4hoNtA0nUjeTbVVSaodIbvcXHpN/8AZSey2JfFq2nlvoyRpd/hJyu9hKtHGktyMsjfBeschNJUPjO4HtHAp7heLgi2+ytfKBs82ZjKloJygCTLqSw/vDnIuqBiuATUwEsfjxOF2yN1aQfu6l5mT87jJ1wdsJJxTLQ/EGlvT0qHrZGuFyQq7/xkkWduTaqxIu4gDmF1HS3sUTQ5raln1Rv4lQFfUZ3aaNGgSsjgdbkk+pNmxX6hqegDiujDjUQk1RPbG4aJZwXatYM1ufm9v3LRw1UWakfhjaV9iHTMzSNPC7jkZ0aWPrKfnbjwZHhYzlO57NR2bwu9YnVnLLKmy15V3g1FUO1tNL9WRoPM7Q9hUrHUNdqCD1LGloepehMxJNzU6KSc1ZHYg9iSc1LuCTISYxBwRSEo4IpWWMmdjPtsfU/u3LS7rNtjvtkfU/u3LSV04upz5exhPLy+2IQ3/wDrDv5VmL8QA3C60L4Q3lGD0Uf5iZZaFrQm7ZnytKkOn4k88bdSbvkJ3knrQWQhq0opGHJvkO0I4CABHatGAEYILLgbIA9Gclm0YraBrX2dJF81IDxAHiu6i3T1FHnjGHylkgzUU50vqInnS2v7p/IrHeTXar4hWtLj81LZknRc+I71H2Er0BiJZUQuB1jcN4Ga+mmT81Kdclccq2fBT9peTCOYF9MQHb8t9PUVluJ4PJTPLJWkdNlruy0lRSzfF5g4xOF432Nh0aXy7uKk9tdnRVU7soHhGDM3QXNv3VGWPUtUdmXjk0Sp7o89zxnn0V52C2fbJaWRgyZm2B1zOHEjmBVeocEdPOIw05iddNwG8lak3CzRUgvZoYCQTw3n71r88LdsM+SlS9lV5UphO2Vw18A+KO/SQc3tJHqVB+N5mAHUEa9HSFdMdgcMILiDmqagPaLeNkbezj0nU+tUNlDIRYRvPU0rrxyo5p8jSZuU27EtT4nJH9R7h1E/ciPBtZwsW30O/qSCJGVZZKDbeojPjOzjmcB94Vsw3bSOUeN4p9iy9KxTFp0WUovlGlNo2WKoa8XaQQuKzKkxN7BnjcdPrNViw/bLM27gLD6w4gc9uKxP875RVZfpZ3IhRopA8Agggi4I6UJC5Wq5LJkxsb9sj6n925aUs32PH0yPqf3blpFlfF1I5OTz78IXyjB6KP8AMTLLg1an8IPyjB6KP8xMswVSD5ADUayBCmI4I4CKEYIGddcuK4IECFuPJDte6qD45n3fG1gjbYAZGgi/SedYaVYdhMS+L19O69mmRrXdT/F16NQss1E9DVVYGk62S2GVgeN4KgK7V/jXOugUqyZ8cRe+zGtF8oF3W69w9qV7/wAMLc6gwSGOpe8MGZx1KlsSwyOeN0cguxwsRu4qj4Lt8KuoEcbMrnne5w3N6uKuXgyTZwv03OqcWvRtpx5CspGNDWNa0NYAGi17AC2l04jpBzDsCLBRAOBHYnGKVoggklOgjY55/wCUXWrFV7nl3axgZXVAbuErx7VDuCcV1SZJHvdve5zj1uJP4pA7kIQRCSusgskwFYJyw3H9hDM6zrt3H7ikQFxK2nsBf9hsSzx+DJ1bu6laVl2y+JeCqG33HxT61qA3LnzLhnRidomtkPtkfU/u3LSFm+x/2yPqf3blpCMfAZOTz98IPyjB6KO/lWXgLUfhB+UIPRR38qy4KyIPkMFwK5CAgRyFcjBAALkKBAHIzHWII4buvgi3XXSBG+7I4wK2milJ8cDLJ0PZoT69/rUzjOIs8HlBu52lujnWQcme0bYJjDIT4OYt1v8AVcPzC1vFcNY20jeBBIGt+lKStbCXJUcf2aOHyMqYgcoGcW0yvDScp6CtNwfExLFG5xAc5jSQN1yLkDnURjzm1VDKwaEtFgRqDcHd1XTDDqdplELXHJEABbfcNA39anBVKjonNSj/AEvgNuCz/lp2gEFB4EHx6h2W3HI3xnntsPWm22u38mFVETA0SRvYXOBNnDxrDKd3Dism212sdiVSZSC1gGWNhN8rB+JJJKtRGyAcUVDdFSECUCFAmALURCFxCABY+xB4g37Ny2DCKnwkEbudoPsCxxaVsFV56bLxY4j1Xup5FsVxcl72RH0yPqf3blo6znZE/TI+p/duWjLOPg3k5MA+EEP2hB6KO/lWX2WofCC8oQeijv5lmF1ZEHydZCioQgQIRgigI4QBxQAIyAIEFsuARl1khho3EG40I3H8V6B5OccbXUjc+skXivHUND6xqvPoVl2F2pNBVNf/AA3WbIOg/vepaTBo9BYvh4dC7dcC9927em2C4W2NokBuXtafYDp61B7abZmnbF4MtLZmOvx0IADr8Lan/YKs4Bt66KUNkeXQ5eOtsutwfZ6lza0shr0VzlexDwuJPAOkbGM6iG3d7SVRyn+NYiaiollN/nHud2nRMVcyAAuCFcAgDgikI4CCyYgtkBR7ItkDCq5cndTZ0jDxAI9o/BU5S2zVb4KoYd1zlPUdFlq9hxdSNr2QP0yPqf3blpKzTY116yPqf3blpanjVItPkwD4QXlCD0Ud/MsvWofCC8oQeijv5ll6qRfJyELgEKYgUIQWRkACgQ2XFAAEoLoSgKQwQjAooQhAGm7EVUdZTGGoDi6IfNvt+7ewbfr07F20myz6eG0UbnmQEZhqbkXIA3gBu9F5PsebDTOzWszNfn35hZTmBcpPxicRPjDQ8kNIJJ6iuKfYrGLq0ZDWUb4XZZGlrtDlO/XikFeeVLBnNqjMbZZLW5723a6k21vu1CpGVdcd1uRCoQjBqMAthYTKjZEfKjZUhWJZUDmJYNXFiVisahqUicWkHm3JXInEEIcLceC3FWNM2Dk6qvCVEDudju6ctXWJ8kE30iNp3t8KLdHg3WW13U0qsvJ2YF8IHyhB6KO/lWYFaf8ACB8oQeijv5VmAWiL5OQhchCYAtdZTVLsvJIxrmub4wvbX8lC2V7wB5dBHz6D1XF10YIKbpmZtpbEH/6Pl52dp/JRWIUBhflcQTa+n/laGZLuba+mnrA17PvVR2yH0l1yCbN3cNNFbPhjCNoxGTb3K+hAR7I2VcJYKAjALgEayQEzstWBkuR31JAQb6C/93Wj4Hs9SU5FS59g0jKXGzWk6A9JWQWT2fFJHxtjc4ljToOfnvz7goyx27NKbSomdv8AFW1FY50cmeMNAabkgc7RpzqtBCuCtSRg4BCENkICDIIR2hFCNZIQFkay6yMEwC5UZrbIwahyoGaFyTS5q+Mji2TN1iJ2vtC3BYfyL018QceDYJD6y9jR97luKUnZVcGA/CB8oQeijv5VmAC0/wCEB5Qg9FHfyrMVoy0DZDZAEYIMnALS9i6eBtK0yyljnZjYjhfhpuKzYNV42F+M1bhBGyAtjAzSzR5yxt9Bv1O+wWoS0uwot8cdKN0zefduN9T+CzfbCna2qfkOZpsQ7n01stQxjZORrT4FlO8taMwdCAXZbXy2d4o6PvWS4zWSSykygBzbNytGVrQ3QNaOAFlueVyQkqI2yEhDZCVIYACNZc0IUABlQ2RlwRYAWRg1DZGDUkILlQhqOWWQBMTOARrLkYBAAWQgIbIyQHNalAFzGo4CBmm8iNN89Uv5o2N/qeXf6VrqzLkSh+aqX872N/pYT/qWmJFVwZlym8mVRilVHLDJCxrIRGRIXg38LI64ysOlnDjwKqH/ALf63z9L2ze7XLkDB+QCt8/S9s3u0ZvIDWeepu2b3a5cnYqB+QSs89Tds3u1c+T7k6qMO8KJXwuzkEFhkuLAjXMwc65ciwouH/CnXOrd2m/2rLMb5FqueoklbLTNa95cATLcAnS9o965ciw0oY/INWeepu2b3a75Bqzz1N2ze7QrkhaUcOQes89Tds3u0PyD1nnqbtl92uXIDSjvkIrPPU3bN7tD8hNZ56m7ZfdrlydhpQI5Cqzz1N2y+7RhyGVnnqbtl92uXIsNKDv5D6sgATU/9Uvu0T5DKzz1N2y+7XLkWGlBhyHVfnqbtl92h+RCr89Tdsvu1y5INKB+RGr89Tdsvu0PyI1fnqftl/QuXIDSg7eRSrH8an7Zf0JQci9V52n7Zf0LlyA0ovuwOyz8Pp3RyOY5zpC+7M1rZWgDxgDfQqzrlyBo/9k="/>
          <p:cNvSpPr>
            <a:spLocks noChangeAspect="1" noChangeArrowheads="1"/>
          </p:cNvSpPr>
          <p:nvPr/>
        </p:nvSpPr>
        <p:spPr bwMode="auto">
          <a:xfrm>
            <a:off x="155575" y="-1417638"/>
            <a:ext cx="24003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366" y="1260000"/>
            <a:ext cx="12001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87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SHIGEO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Shingo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Toyota, Mazda, Fuji, Yamaha, Sony,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Nippon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Hitachi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Sharp….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+ Just-in-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Kaizen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POKA YOKE 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yokeru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– vyhnout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poka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– neúmyslná náhodná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chyba</a:t>
            </a:r>
            <a:endParaRPr lang="cs-CZ" alt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SMED 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single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minute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dies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017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rychlá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směnnost mezi vstupy – substituty – rychlá výměna nástrojů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data:image/jpeg;base64,/9j/4AAQSkZJRgABAQAAAQABAAD/2wCEAAkGBhQQEBQUEhQUFRIUFBQVFBQUFBQUFBQVFBAVFBQQFBQXHCYeFxkjGRQUHy8gJCcpLCwsFR4xNTAqNSYrLCkBCQoKDgwOGA8PFykYFBwpKSkpKSkpKSkpKSkpKSkpKSkpKSkpKSksKSkpKSkpKSkpKSkpKSkpKSkpKSkpKSkpKf/AABEIAPgAyQMBIgACEQEDEQH/xAAcAAAABwEBAAAAAAAAAAAAAAABAgMEBQYHAAj/xABMEAABAwIDAwYICwYEBQUAAAABAAIDBBEFEiEGMUEHUWFxkbMTIjVTdIGh0wgUFyMkMjSxwdHSJUJDUpLwcrTC8RWCo7LhFhgzVGL/xAAZAQADAQEBAAAAAAAAAAAAAAAAAQMCBAX/xAAkEQACAgEEAwEBAAMAAAAAAAAAAQIRAxIhMTITQVEEYRQigf/aAAwDAQACEQMRAD8AtPKRykT4ZUxxQxxOa+ESEyB5NzI9lhlcNLNHaqmOXes8zTdk3vEXl3P0+H0Yd/Ks3upSk0zrx44uO6NNHLpV+ZpuyX3iN8uNX5mm7JfeLM2JcKTnL6V8UPhpLOWyrP8ABp+yX3iVHLRVeap+yX3izmNKtCy8kvovFD4aGOWaq81T9kv60q3lhqvNQdkv61nkYUhRwgnM6+Uc28ngEKcm6TMyhBejQ6HlMqZN7Kdo6pLnqGdS0W3MtvGEI/q+7MsrlxsnxW2Fv5dbDotoetN/jmbeSXc+b8ArOelbkNGp7GuVG3E2mQQk8xzjXn+tuTP5RJwPGEHUBIT6vHVFo4HFpNzuAv0FJSQuBsL3PXxUP8pN7D8Je/lJnP7sH/UJ/wC5MKjlcnbf5uA26JB/rVTkbkbfQewhRlViYAOjXX59e1XWSzOii5wctc5NjHAD1SffnUrHypTuFxHD2SfqWPSlrzcDKeYbk8w7ETEQCCWn+7hJt+maUV7Rq/ynVHm4eyT9S75TqjzcPZJ+pU6N2YAjcUfKp+SX0poj8Li3lMn83D2P/Ulmcos5/hxdj/1KlBqcNWXkl9NLHH4XAcoc38kXY/8AUiy8osw/hxdj/wBSqQckpJLo8kvoeKPwtzeUmc/w4ux/6lw5R6jzcXY/9SqLXIocl5ZfR+KHw0PZzbWWpqWRPZGGuDrloffxWFw3uI4K52WU7C/bo+qTunLV104pNxtnNlilKkYRy8eUIfRm9/Ks3BWj8vXlCH0VvfyrNwsz5OnF1Qo1LtO5IBKtUWXHkZSzU2Yl2lTZljhie19RkiDQL9trnp4prSNzPaDzqabhnhXDTTnTi9KbI5N3RE4dReEvZubnJ3DoA/FTdLs6NN9+hWbDcAa0AbhzDiecn8FOU+GtG4LlnklNm1USv0WE5WW4oDhRF7DX7lYpKew3pF8ZAUd0asptbhDtxaSFXavC8pJLSOgX9q057dNVH1jQd6SyOO5tRTMtnpt5AH4oKR+bxXac1t3rHOrViuGsNyBY9GiiKPAy5x0O/eu78+fXsyOSFKyQwqNwbl1LRuPD1cyeBDG4xMs4b9L/AJpMPXTNUSg7Fo3WSnh02DkOdRospC5kSRRS5BmSo1YYI4CSCPdIaLFsMfp8XVJ3Tlq6ybYR306Pqk7py1ldmDqcefsYNy9H9oQ+jN7+VZu1aPy9+UIfRW9/Ks4YlPkvi6oUCWYUi0pVoUWVscsKXYkIwl2hYYiVwOl8JM1o6T2BaDT0DYyAB28/OqfslF473AE2ZYW5yQrfTOcXG/ALOR1jr6Re8iUpzqpekjDhuJ9iiaZTtI0gb/Yo/ljbCfA2q6XKRYAAb9UyDM25PMTlOuuqY0Tc+47hfrW5xWqkOPFiWIRZRZQNU/sU9Uwm2p4/2FA1bVx5InRB7EFXu10KDCJWh93GwuOGiLiDrXKr5xHK91j6uF0/yKslmcitFk2kxEDLlsWnm50iwaDqUS+vEhaLcQbqZavYm7OWCoKGrsqOGoSFEqJlFSpCLlRQCYCEFGyobLLGiwbBE/H4uqTunLXFkmwX2+Lqk7py1tdeLqcubsYNy9j9oQejN7+ZZsFpPL15Qg9Gb38qzgBYm9zoxdUGalmpNoSrQpNlBxEU4YkWNUhhsd5B6z2DRTboRMbPSFgdwJIFtyuFO/xfxUE6l0a82z6Zra7+ZS8Zu1c2SesFH2HqsXdHYMF+JvzJlBygzZsrWXtxSr422vIQxg+sScunSTuURWbTUDDlhIceJAdv6DZbhqSuJmSV7lgh2kfM6xaQTopClxLwRcehVXB8ZikcMp1O7rUvjUbmR5tbW3ndu6FjU7v2US2oNi207GDxiq3UbWxkX7BxKZ0ULKkF80ojjB36cOZPZaDCy2zZg550uXi/YtRhq3kJy07DCoxZkrXZTbTjvVVkcdetPsTpxHJdrrj8E2mlDhr9YWA6Rz3VMWNJ7GrFMLeS8dYVwaFSqIWcCSAARfqVmw7HI5nFrbi24nTMehdSIPkkWobIwajZVmh2J5UBalcqAhFBYmgslMqDKlQye2DH0+Lqk7py1i6yjYQfTouqTunLV10YupzZuxhHLyP2hD6M3v5lnLGrSOXg/tCH0ZvfzLOWKeTkvj6oVDUqwJNgTmMKJRikbU+oJcj2nmKaxhOGrD3RktpefBjSwsLW6OKnMNcMum+3CygWPJp223AG/rGifYTVGwXE9pFeVsL4hgLJnD4wXPYNzAcrQf5iBvKisQ2ZoIjmF81tGgns01VypZmyANI8bnSNTA2N1yGi3GwXQrUdnsS9le2fwZrPnBF4Nu8ZvrHTgDu6042vnPxcDnB0Uy6sbLq3Ubhp22UTtTARGARwuPWoy/hSPJCYFh8UlOwStJay5sDpcne4DeUhjOy1NI/M025wN3qHBdsnXZZsrgQ12gJ3FWypoYTq5ot0afctqckglG2ZVX4QWSZYyXjgOI6kefBXMaCQB0EhXmsmhiv4NrR07yqTjeKF+nT2LcJybSHQyrwLcLkjduHQEfZ9hdUMDdwuT1Ab02mfZmvAjTrVp2QoA2IycXmw6AOAXYuCTdE2GobJTKgsmTE7ILJWyKSgdiQCAhKlFKwxpk3sN9ui6pO6ctWWV7D/AG6Pqk7py1RdGLqQy9jCOXgftCH0ZvfyrOmhaPy7/b4fRh38qzpqlk7HRj6oVanEabs3J1Gos2xeMaJywJBicxhBhltwcZqfX+U+zcUTDn2HrTHB8U8EC0i7XAjq0Tiidqe1cWVVIpBk9T1ng9RvUHimKyVMzYWHVx16BxcfUlK+pLIiRqUOBUBhaXOsZpNXH+UHc0H+7prijdpbhazaV9M4MED8rQBmA3cN3FR2P7Yte25cb2tY7+qysXxRzzcjedSTYbhax9SisWwFrrktZbS7jbn1tzqlL/hLUyht2gJva4N7gq+YNjfhqcE77a+pVSvwsCQnJlboBa24D81J4VO1oytI6R9yMmmv9Ubi37GuO15DtFX5DdylcfbaRRbFXDFKN+zbewempPCvDSCR4xsN+jfF9tloeG0XgoWM/laL9fFVrZOhkbPnyHLlIzHQAc451c7LpRyy5EMi4sSwCHKgQ1LUUtTgtSZakxoRsilLWRSxYAmdh/t0fVJ3Tlqiy7YkfTo+qTunLUV04upHL2MJ5dvKEPoze/mWdsWicu/lCH0ZvfyrO2KWTsdGPqhaNO2JrGE7iCi0bY4jCdRhIRN0TtjUGGKsCe0k2VwvxTaNqWDfUeB6eZRzQbVoIyolZ2ZmH1ew3QyYbM8Z2SgOtpdt9OYpvDU6Do0Km6e+QbrLmUizIOnopR/8skrjxLGhwHP4t1GY1OTufMcujQYiL+tWmZzxfQX59QfYoHEZDY5mk20AvdW1xS4FX9KVUVcwNvGt0/3olqWV7yAAQ5xAS87HFx0sOAR8PqxC4vI4HL1lV1JrZDSa9htpJPnrD90W9iTwPDzLK1tuNz/hGp/JNJZvCPJPE3V92VwXwMedw+cksT/+RvDfxPqVILajM3RKNZYac3+y4tS+RA4KpAQQEpUhEISHQmUmlMqTKBAEItkYhFIWRk3sX9tj6pO6ctPWY7Fj6bH1Sd05acunF1IZOTCeXbyhD6M3v5Vnsa0Pl18oQ+jN7+VZ41SycnRj6oXYU6iKbMKcMlDdSQOs2UkmbbRIQt0Tpig37QRtGl3Ho3dqZzbSSO+rZg6NT2lWjjbOeWRFpnrGxNzPNhw5z1BR+y0xxDE4I3kiLM4hoNtA0nUjeTbVVSaodIbvcXHpN/8AZSey2JfFq2nlvoyRpd/hJyu9hKtHGktyMsjfBeschNJUPjO4HtHAp7heLgi2+ytfKBs82ZjKloJygCTLqSw/vDnIuqBiuATUwEsfjxOF2yN1aQfu6l5mT87jJ1wdsJJxTLQ/EGlvT0qHrZGuFyQq7/xkkWduTaqxIu4gDmF1HS3sUTQ5raln1Rv4lQFfUZ3aaNGgSsjgdbkk+pNmxX6hqegDiujDjUQk1RPbG4aJZwXatYM1ufm9v3LRw1UWakfhjaV9iHTMzSNPC7jkZ0aWPrKfnbjwZHhYzlO57NR2bwu9YnVnLLKmy15V3g1FUO1tNL9WRoPM7Q9hUrHUNdqCD1LGloepehMxJNzU6KSc1ZHYg9iSc1LuCTISYxBwRSEo4IpWWMmdjPtsfU/u3LS7rNtjvtkfU/u3LSV04upz5exhPLy+2IQ3/wDrDv5VmL8QA3C60L4Q3lGD0Uf5iZZaFrQm7ZnytKkOn4k88bdSbvkJ3knrQWQhq0opGHJvkO0I4CABHatGAEYILLgbIA9Gclm0YraBrX2dJF81IDxAHiu6i3T1FHnjGHylkgzUU50vqInnS2v7p/IrHeTXar4hWtLj81LZknRc+I71H2Er0BiJZUQuB1jcN4Ga+mmT81Kdclccq2fBT9peTCOYF9MQHb8t9PUVluJ4PJTPLJWkdNlruy0lRSzfF5g4xOF432Nh0aXy7uKk9tdnRVU7soHhGDM3QXNv3VGWPUtUdmXjk0Sp7o89zxnn0V52C2fbJaWRgyZm2B1zOHEjmBVeocEdPOIw05iddNwG8lak3CzRUgvZoYCQTw3n71r88LdsM+SlS9lV5UphO2Vw18A+KO/SQc3tJHqVB+N5mAHUEa9HSFdMdgcMILiDmqagPaLeNkbezj0nU+tUNlDIRYRvPU0rrxyo5p8jSZuU27EtT4nJH9R7h1E/ciPBtZwsW30O/qSCJGVZZKDbeojPjOzjmcB94Vsw3bSOUeN4p9iy9KxTFp0WUovlGlNo2WKoa8XaQQuKzKkxN7BnjcdPrNViw/bLM27gLD6w4gc9uKxP875RVZfpZ3IhRopA8Agggi4I6UJC5Wq5LJkxsb9sj6n925aUs32PH0yPqf3blpFlfF1I5OTz78IXyjB6KP8AMTLLg1an8IPyjB6KP8xMswVSD5ADUayBCmI4I4CKEYIGddcuK4IECFuPJDte6qD45n3fG1gjbYAZGgi/SedYaVYdhMS+L19O69mmRrXdT/F16NQss1E9DVVYGk62S2GVgeN4KgK7V/jXOugUqyZ8cRe+zGtF8oF3W69w9qV7/wAMLc6gwSGOpe8MGZx1KlsSwyOeN0cguxwsRu4qj4Lt8KuoEcbMrnne5w3N6uKuXgyTZwv03OqcWvRtpx5CspGNDWNa0NYAGi17AC2l04jpBzDsCLBRAOBHYnGKVoggklOgjY55/wCUXWrFV7nl3axgZXVAbuErx7VDuCcV1SZJHvdve5zj1uJP4pA7kIQRCSusgskwFYJyw3H9hDM6zrt3H7ikQFxK2nsBf9hsSzx+DJ1bu6laVl2y+JeCqG33HxT61qA3LnzLhnRidomtkPtkfU/u3LSFm+x/2yPqf3blpCMfAZOTz98IPyjB6KO/lWXgLUfhB+UIPRR38qy4KyIPkMFwK5CAgRyFcjBAALkKBAHIzHWII4buvgi3XXSBG+7I4wK2milJ8cDLJ0PZoT69/rUzjOIs8HlBu52lujnWQcme0bYJjDIT4OYt1v8AVcPzC1vFcNY20jeBBIGt+lKStbCXJUcf2aOHyMqYgcoGcW0yvDScp6CtNwfExLFG5xAc5jSQN1yLkDnURjzm1VDKwaEtFgRqDcHd1XTDDqdplELXHJEABbfcNA39anBVKjonNSj/AEvgNuCz/lp2gEFB4EHx6h2W3HI3xnntsPWm22u38mFVETA0SRvYXOBNnDxrDKd3Dism212sdiVSZSC1gGWNhN8rB+JJJKtRGyAcUVDdFSECUCFAmALURCFxCABY+xB4g37Ny2DCKnwkEbudoPsCxxaVsFV56bLxY4j1Xup5FsVxcl72RH0yPqf3blo6znZE/TI+p/duWjLOPg3k5MA+EEP2hB6KO/lWX2WofCC8oQeijv5lmF1ZEHydZCioQgQIRgigI4QBxQAIyAIEFsuARl1khho3EG40I3H8V6B5OccbXUjc+skXivHUND6xqvPoVl2F2pNBVNf/AA3WbIOg/vepaTBo9BYvh4dC7dcC9927em2C4W2NokBuXtafYDp61B7abZmnbF4MtLZmOvx0IADr8Lan/YKs4Bt66KUNkeXQ5eOtsutwfZ6lza0shr0VzlexDwuJPAOkbGM6iG3d7SVRyn+NYiaiollN/nHud2nRMVcyAAuCFcAgDgikI4CCyYgtkBR7ItkDCq5cndTZ0jDxAI9o/BU5S2zVb4KoYd1zlPUdFlq9hxdSNr2QP0yPqf3blpKzTY116yPqf3blpanjVItPkwD4QXlCD0Ud/MsvWofCC8oQeijv5ll6qRfJyELgEKYgUIQWRkACgQ2XFAAEoLoSgKQwQjAooQhAGm7EVUdZTGGoDi6IfNvt+7ewbfr07F20myz6eG0UbnmQEZhqbkXIA3gBu9F5PsebDTOzWszNfn35hZTmBcpPxicRPjDQ8kNIJJ6iuKfYrGLq0ZDWUb4XZZGlrtDlO/XikFeeVLBnNqjMbZZLW5723a6k21vu1CpGVdcd1uRCoQjBqMAthYTKjZEfKjZUhWJZUDmJYNXFiVisahqUicWkHm3JXInEEIcLceC3FWNM2Dk6qvCVEDudju6ctXWJ8kE30iNp3t8KLdHg3WW13U0qsvJ2YF8IHyhB6KO/lWYFaf8ACB8oQeijv5VmAWiL5OQhchCYAtdZTVLsvJIxrmub4wvbX8lC2V7wB5dBHz6D1XF10YIKbpmZtpbEH/6Pl52dp/JRWIUBhflcQTa+n/laGZLuba+mnrA17PvVR2yH0l1yCbN3cNNFbPhjCNoxGTb3K+hAR7I2VcJYKAjALgEayQEzstWBkuR31JAQb6C/93Wj4Hs9SU5FS59g0jKXGzWk6A9JWQWT2fFJHxtjc4ljToOfnvz7goyx27NKbSomdv8AFW1FY50cmeMNAabkgc7RpzqtBCuCtSRg4BCENkICDIIR2hFCNZIQFkay6yMEwC5UZrbIwahyoGaFyTS5q+Mji2TN1iJ2vtC3BYfyL018QceDYJD6y9jR97luKUnZVcGA/CB8oQeijv5VmAC0/wCEB5Qg9FHfyrMVoy0DZDZAEYIMnALS9i6eBtK0yyljnZjYjhfhpuKzYNV42F+M1bhBGyAtjAzSzR5yxt9Bv1O+wWoS0uwot8cdKN0zefduN9T+CzfbCna2qfkOZpsQ7n01stQxjZORrT4FlO8taMwdCAXZbXy2d4o6PvWS4zWSSykygBzbNytGVrQ3QNaOAFlueVyQkqI2yEhDZCVIYACNZc0IUABlQ2RlwRYAWRg1DZGDUkILlQhqOWWQBMTOARrLkYBAAWQgIbIyQHNalAFzGo4CBmm8iNN89Uv5o2N/qeXf6VrqzLkSh+aqX872N/pYT/qWmJFVwZlym8mVRilVHLDJCxrIRGRIXg38LI64ysOlnDjwKqH/ALf63z9L2ze7XLkDB+QCt8/S9s3u0ZvIDWeepu2b3a5cnYqB+QSs89Tds3u1c+T7k6qMO8KJXwuzkEFhkuLAjXMwc65ciwouH/CnXOrd2m/2rLMb5FqueoklbLTNa95cATLcAnS9o965ciw0oY/INWeepu2b3a75Bqzz1N2ze7QrkhaUcOQes89Tds3u0PyD1nnqbtl92uXIDSjvkIrPPU3bN7tD8hNZ56m7ZfdrlydhpQI5Cqzz1N2y+7RhyGVnnqbtl92uXIsNKDv5D6sgATU/9Uvu0T5DKzz1N2y+7XLkWGlBhyHVfnqbtl92h+RCr89Tdsvu1y5INKB+RGr89Tdsvu0PyI1fnqftl/QuXIDSg7eRSrH8an7Zf0JQci9V52n7Zf0LlyA0ovuwOyz8Pp3RyOY5zpC+7M1rZWgDxgDfQqzrlyBo/9k="/>
          <p:cNvSpPr>
            <a:spLocks noChangeAspect="1" noChangeArrowheads="1"/>
          </p:cNvSpPr>
          <p:nvPr/>
        </p:nvSpPr>
        <p:spPr bwMode="auto">
          <a:xfrm>
            <a:off x="155575" y="-1417638"/>
            <a:ext cx="24003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360" y="1259999"/>
            <a:ext cx="1194703" cy="159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98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ISHIKAWA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Kaoru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kroužky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kvality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Circle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Kvalita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na prvním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místě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Orientace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zákazníka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Orientace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dodavatele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Participační management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Neustálé zlepšování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systém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Kroužky kvality</a:t>
            </a:r>
          </a:p>
          <a:p>
            <a:pPr marL="901700" indent="-279400">
              <a:lnSpc>
                <a:spcPct val="120000"/>
              </a:lnSpc>
              <a:buFont typeface="+mj-lt"/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Statistické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endParaRPr lang="cs-CZ" altLang="cs-CZ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diagram „příčina – následek“  („rybí kost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 / „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Fishbone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Milieu,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Measurements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+ Management</a:t>
            </a:r>
          </a:p>
        </p:txBody>
      </p:sp>
      <p:sp>
        <p:nvSpPr>
          <p:cNvPr id="5" name="AutoShape 2" descr="data:image/jpeg;base64,/9j/4AAQSkZJRgABAQAAAQABAAD/2wCEAAkGBhQQEBQUEhQUFRIUFBQVFBQUFBQUFBQVFBAVFBQQFBQXHCYeFxkjGRQUHy8gJCcpLCwsFR4xNTAqNSYrLCkBCQoKDgwOGA8PFykYFBwpKSkpKSkpKSkpKSkpKSkpKSkpKSkpKSksKSkpKSkpKSkpKSkpKSkpKSkpKSkpKSkpKf/AABEIAPgAyQMBIgACEQEDEQH/xAAcAAAABwEBAAAAAAAAAAAAAAABAgMEBQYHAAj/xABMEAABAwIDAwYICwYEBQUAAAABAAIDBBEFEiEGMUEHUWFxkbMTIjVTdIGh0wgUFyMkMjSxwdHSJUJDUpLwcrTC8RWCo7LhFhgzVGL/xAAZAQADAQEBAAAAAAAAAAAAAAAAAQMCBAX/xAAkEQACAgEEAwEBAAMAAAAAAAAAAQIRAxIhMTITQVEEYRQigf/aAAwDAQACEQMRAD8AtPKRykT4ZUxxQxxOa+ESEyB5NzI9lhlcNLNHaqmOXes8zTdk3vEXl3P0+H0Yd/Ks3upSk0zrx44uO6NNHLpV+ZpuyX3iN8uNX5mm7JfeLM2JcKTnL6V8UPhpLOWyrP8ABp+yX3iVHLRVeap+yX3izmNKtCy8kvovFD4aGOWaq81T9kv60q3lhqvNQdkv61nkYUhRwgnM6+Uc28ngEKcm6TMyhBejQ6HlMqZN7Kdo6pLnqGdS0W3MtvGEI/q+7MsrlxsnxW2Fv5dbDotoetN/jmbeSXc+b8ArOelbkNGp7GuVG3E2mQQk8xzjXn+tuTP5RJwPGEHUBIT6vHVFo4HFpNzuAv0FJSQuBsL3PXxUP8pN7D8Je/lJnP7sH/UJ/wC5MKjlcnbf5uA26JB/rVTkbkbfQewhRlViYAOjXX59e1XWSzOii5wctc5NjHAD1SffnUrHypTuFxHD2SfqWPSlrzcDKeYbk8w7ETEQCCWn+7hJt+maUV7Rq/ynVHm4eyT9S75TqjzcPZJ+pU6N2YAjcUfKp+SX0poj8Li3lMn83D2P/Ulmcos5/hxdj/1KlBqcNWXkl9NLHH4XAcoc38kXY/8AUiy8osw/hxdj/wBSqQckpJLo8kvoeKPwtzeUmc/w4ux/6lw5R6jzcXY/9SqLXIocl5ZfR+KHw0PZzbWWpqWRPZGGuDrloffxWFw3uI4K52WU7C/bo+qTunLV104pNxtnNlilKkYRy8eUIfRm9/Ks3BWj8vXlCH0VvfyrNwsz5OnF1Qo1LtO5IBKtUWXHkZSzU2Yl2lTZljhie19RkiDQL9trnp4prSNzPaDzqabhnhXDTTnTi9KbI5N3RE4dReEvZubnJ3DoA/FTdLs6NN9+hWbDcAa0AbhzDiecn8FOU+GtG4LlnklNm1USv0WE5WW4oDhRF7DX7lYpKew3pF8ZAUd0asptbhDtxaSFXavC8pJLSOgX9q057dNVH1jQd6SyOO5tRTMtnpt5AH4oKR+bxXac1t3rHOrViuGsNyBY9GiiKPAy5x0O/eu78+fXsyOSFKyQwqNwbl1LRuPD1cyeBDG4xMs4b9L/AJpMPXTNUSg7Fo3WSnh02DkOdRospC5kSRRS5BmSo1YYI4CSCPdIaLFsMfp8XVJ3Tlq6ybYR306Pqk7py1ldmDqcefsYNy9H9oQ+jN7+VZu1aPy9+UIfRW9/Ks4YlPkvi6oUCWYUi0pVoUWVscsKXYkIwl2hYYiVwOl8JM1o6T2BaDT0DYyAB28/OqfslF473AE2ZYW5yQrfTOcXG/ALOR1jr6Re8iUpzqpekjDhuJ9iiaZTtI0gb/Yo/ljbCfA2q6XKRYAAb9UyDM25PMTlOuuqY0Tc+47hfrW5xWqkOPFiWIRZRZQNU/sU9Uwm2p4/2FA1bVx5InRB7EFXu10KDCJWh93GwuOGiLiDrXKr5xHK91j6uF0/yKslmcitFk2kxEDLlsWnm50iwaDqUS+vEhaLcQbqZavYm7OWCoKGrsqOGoSFEqJlFSpCLlRQCYCEFGyobLLGiwbBE/H4uqTunLXFkmwX2+Lqk7py1tdeLqcubsYNy9j9oQejN7+ZZsFpPL15Qg9Gb38qzgBYm9zoxdUGalmpNoSrQpNlBxEU4YkWNUhhsd5B6z2DRTboRMbPSFgdwJIFtyuFO/xfxUE6l0a82z6Zra7+ZS8Zu1c2SesFH2HqsXdHYMF+JvzJlBygzZsrWXtxSr422vIQxg+sScunSTuURWbTUDDlhIceJAdv6DZbhqSuJmSV7lgh2kfM6xaQTopClxLwRcehVXB8ZikcMp1O7rUvjUbmR5tbW3ndu6FjU7v2US2oNi207GDxiq3UbWxkX7BxKZ0ULKkF80ojjB36cOZPZaDCy2zZg550uXi/YtRhq3kJy07DCoxZkrXZTbTjvVVkcdetPsTpxHJdrrj8E2mlDhr9YWA6Rz3VMWNJ7GrFMLeS8dYVwaFSqIWcCSAARfqVmw7HI5nFrbi24nTMehdSIPkkWobIwajZVmh2J5UBalcqAhFBYmgslMqDKlQye2DH0+Lqk7py1i6yjYQfTouqTunLV10YupzZuxhHLyP2hD6M3v5lnLGrSOXg/tCH0ZvfzLOWKeTkvj6oVDUqwJNgTmMKJRikbU+oJcj2nmKaxhOGrD3RktpefBjSwsLW6OKnMNcMum+3CygWPJp223AG/rGifYTVGwXE9pFeVsL4hgLJnD4wXPYNzAcrQf5iBvKisQ2ZoIjmF81tGgns01VypZmyANI8bnSNTA2N1yGi3GwXQrUdnsS9le2fwZrPnBF4Nu8ZvrHTgDu6042vnPxcDnB0Uy6sbLq3Ubhp22UTtTARGARwuPWoy/hSPJCYFh8UlOwStJay5sDpcne4DeUhjOy1NI/M025wN3qHBdsnXZZsrgQ12gJ3FWypoYTq5ot0afctqckglG2ZVX4QWSZYyXjgOI6kefBXMaCQB0EhXmsmhiv4NrR07yqTjeKF+nT2LcJybSHQyrwLcLkjduHQEfZ9hdUMDdwuT1Ab02mfZmvAjTrVp2QoA2IycXmw6AOAXYuCTdE2GobJTKgsmTE7ILJWyKSgdiQCAhKlFKwxpk3sN9ui6pO6ctWWV7D/AG6Pqk7py1RdGLqQy9jCOXgftCH0ZvfyrOmhaPy7/b4fRh38qzpqlk7HRj6oVanEabs3J1Gos2xeMaJywJBicxhBhltwcZqfX+U+zcUTDn2HrTHB8U8EC0i7XAjq0Tiidqe1cWVVIpBk9T1ng9RvUHimKyVMzYWHVx16BxcfUlK+pLIiRqUOBUBhaXOsZpNXH+UHc0H+7prijdpbhazaV9M4MED8rQBmA3cN3FR2P7Yte25cb2tY7+qysXxRzzcjedSTYbhax9SisWwFrrktZbS7jbn1tzqlL/hLUyht2gJva4N7gq+YNjfhqcE77a+pVSvwsCQnJlboBa24D81J4VO1oytI6R9yMmmv9Ubi37GuO15DtFX5DdylcfbaRRbFXDFKN+zbewempPCvDSCR4xsN+jfF9tloeG0XgoWM/laL9fFVrZOhkbPnyHLlIzHQAc451c7LpRyy5EMi4sSwCHKgQ1LUUtTgtSZakxoRsilLWRSxYAmdh/t0fVJ3Tlqiy7YkfTo+qTunLUV04upHL2MJ5dvKEPoze/mWdsWicu/lCH0ZvfyrO2KWTsdGPqhaNO2JrGE7iCi0bY4jCdRhIRN0TtjUGGKsCe0k2VwvxTaNqWDfUeB6eZRzQbVoIyolZ2ZmH1ew3QyYbM8Z2SgOtpdt9OYpvDU6Do0Km6e+QbrLmUizIOnopR/8skrjxLGhwHP4t1GY1OTufMcujQYiL+tWmZzxfQX59QfYoHEZDY5mk20AvdW1xS4FX9KVUVcwNvGt0/3olqWV7yAAQ5xAS87HFx0sOAR8PqxC4vI4HL1lV1JrZDSa9htpJPnrD90W9iTwPDzLK1tuNz/hGp/JNJZvCPJPE3V92VwXwMedw+cksT/+RvDfxPqVILajM3RKNZYac3+y4tS+RA4KpAQQEpUhEISHQmUmlMqTKBAEItkYhFIWRk3sX9tj6pO6ctPWY7Fj6bH1Sd05acunF1IZOTCeXbyhD6M3v5Vnsa0Pl18oQ+jN7+VZ41SycnRj6oXYU6iKbMKcMlDdSQOs2UkmbbRIQt0Tpig37QRtGl3Ho3dqZzbSSO+rZg6NT2lWjjbOeWRFpnrGxNzPNhw5z1BR+y0xxDE4I3kiLM4hoNtA0nUjeTbVVSaodIbvcXHpN/8AZSey2JfFq2nlvoyRpd/hJyu9hKtHGktyMsjfBeschNJUPjO4HtHAp7heLgi2+ytfKBs82ZjKloJygCTLqSw/vDnIuqBiuATUwEsfjxOF2yN1aQfu6l5mT87jJ1wdsJJxTLQ/EGlvT0qHrZGuFyQq7/xkkWduTaqxIu4gDmF1HS3sUTQ5raln1Rv4lQFfUZ3aaNGgSsjgdbkk+pNmxX6hqegDiujDjUQk1RPbG4aJZwXatYM1ufm9v3LRw1UWakfhjaV9iHTMzSNPC7jkZ0aWPrKfnbjwZHhYzlO57NR2bwu9YnVnLLKmy15V3g1FUO1tNL9WRoPM7Q9hUrHUNdqCD1LGloepehMxJNzU6KSc1ZHYg9iSc1LuCTISYxBwRSEo4IpWWMmdjPtsfU/u3LS7rNtjvtkfU/u3LSV04upz5exhPLy+2IQ3/wDrDv5VmL8QA3C60L4Q3lGD0Uf5iZZaFrQm7ZnytKkOn4k88bdSbvkJ3knrQWQhq0opGHJvkO0I4CABHatGAEYILLgbIA9Gclm0YraBrX2dJF81IDxAHiu6i3T1FHnjGHylkgzUU50vqInnS2v7p/IrHeTXar4hWtLj81LZknRc+I71H2Er0BiJZUQuB1jcN4Ga+mmT81Kdclccq2fBT9peTCOYF9MQHb8t9PUVluJ4PJTPLJWkdNlruy0lRSzfF5g4xOF432Nh0aXy7uKk9tdnRVU7soHhGDM3QXNv3VGWPUtUdmXjk0Sp7o89zxnn0V52C2fbJaWRgyZm2B1zOHEjmBVeocEdPOIw05iddNwG8lak3CzRUgvZoYCQTw3n71r88LdsM+SlS9lV5UphO2Vw18A+KO/SQc3tJHqVB+N5mAHUEa9HSFdMdgcMILiDmqagPaLeNkbezj0nU+tUNlDIRYRvPU0rrxyo5p8jSZuU27EtT4nJH9R7h1E/ciPBtZwsW30O/qSCJGVZZKDbeojPjOzjmcB94Vsw3bSOUeN4p9iy9KxTFp0WUovlGlNo2WKoa8XaQQuKzKkxN7BnjcdPrNViw/bLM27gLD6w4gc9uKxP875RVZfpZ3IhRopA8Agggi4I6UJC5Wq5LJkxsb9sj6n925aUs32PH0yPqf3blpFlfF1I5OTz78IXyjB6KP8AMTLLg1an8IPyjB6KP8xMswVSD5ADUayBCmI4I4CKEYIGddcuK4IECFuPJDte6qD45n3fG1gjbYAZGgi/SedYaVYdhMS+L19O69mmRrXdT/F16NQss1E9DVVYGk62S2GVgeN4KgK7V/jXOugUqyZ8cRe+zGtF8oF3W69w9qV7/wAMLc6gwSGOpe8MGZx1KlsSwyOeN0cguxwsRu4qj4Lt8KuoEcbMrnne5w3N6uKuXgyTZwv03OqcWvRtpx5CspGNDWNa0NYAGi17AC2l04jpBzDsCLBRAOBHYnGKVoggklOgjY55/wCUXWrFV7nl3axgZXVAbuErx7VDuCcV1SZJHvdve5zj1uJP4pA7kIQRCSusgskwFYJyw3H9hDM6zrt3H7ikQFxK2nsBf9hsSzx+DJ1bu6laVl2y+JeCqG33HxT61qA3LnzLhnRidomtkPtkfU/u3LSFm+x/2yPqf3blpCMfAZOTz98IPyjB6KO/lWXgLUfhB+UIPRR38qy4KyIPkMFwK5CAgRyFcjBAALkKBAHIzHWII4buvgi3XXSBG+7I4wK2milJ8cDLJ0PZoT69/rUzjOIs8HlBu52lujnWQcme0bYJjDIT4OYt1v8AVcPzC1vFcNY20jeBBIGt+lKStbCXJUcf2aOHyMqYgcoGcW0yvDScp6CtNwfExLFG5xAc5jSQN1yLkDnURjzm1VDKwaEtFgRqDcHd1XTDDqdplELXHJEABbfcNA39anBVKjonNSj/AEvgNuCz/lp2gEFB4EHx6h2W3HI3xnntsPWm22u38mFVETA0SRvYXOBNnDxrDKd3Dism212sdiVSZSC1gGWNhN8rB+JJJKtRGyAcUVDdFSECUCFAmALURCFxCABY+xB4g37Ny2DCKnwkEbudoPsCxxaVsFV56bLxY4j1Xup5FsVxcl72RH0yPqf3blo6znZE/TI+p/duWjLOPg3k5MA+EEP2hB6KO/lWX2WofCC8oQeijv5lmF1ZEHydZCioQgQIRgigI4QBxQAIyAIEFsuARl1khho3EG40I3H8V6B5OccbXUjc+skXivHUND6xqvPoVl2F2pNBVNf/AA3WbIOg/vepaTBo9BYvh4dC7dcC9927em2C4W2NokBuXtafYDp61B7abZmnbF4MtLZmOvx0IADr8Lan/YKs4Bt66KUNkeXQ5eOtsutwfZ6lza0shr0VzlexDwuJPAOkbGM6iG3d7SVRyn+NYiaiollN/nHud2nRMVcyAAuCFcAgDgikI4CCyYgtkBR7ItkDCq5cndTZ0jDxAI9o/BU5S2zVb4KoYd1zlPUdFlq9hxdSNr2QP0yPqf3blpKzTY116yPqf3blpanjVItPkwD4QXlCD0Ud/MsvWofCC8oQeijv5ll6qRfJyELgEKYgUIQWRkACgQ2XFAAEoLoSgKQwQjAooQhAGm7EVUdZTGGoDi6IfNvt+7ewbfr07F20myz6eG0UbnmQEZhqbkXIA3gBu9F5PsebDTOzWszNfn35hZTmBcpPxicRPjDQ8kNIJJ6iuKfYrGLq0ZDWUb4XZZGlrtDlO/XikFeeVLBnNqjMbZZLW5723a6k21vu1CpGVdcd1uRCoQjBqMAthYTKjZEfKjZUhWJZUDmJYNXFiVisahqUicWkHm3JXInEEIcLceC3FWNM2Dk6qvCVEDudju6ctXWJ8kE30iNp3t8KLdHg3WW13U0qsvJ2YF8IHyhB6KO/lWYFaf8ACB8oQeijv5VmAWiL5OQhchCYAtdZTVLsvJIxrmub4wvbX8lC2V7wB5dBHz6D1XF10YIKbpmZtpbEH/6Pl52dp/JRWIUBhflcQTa+n/laGZLuba+mnrA17PvVR2yH0l1yCbN3cNNFbPhjCNoxGTb3K+hAR7I2VcJYKAjALgEayQEzstWBkuR31JAQb6C/93Wj4Hs9SU5FS59g0jKXGzWk6A9JWQWT2fFJHxtjc4ljToOfnvz7goyx27NKbSomdv8AFW1FY50cmeMNAabkgc7RpzqtBCuCtSRg4BCENkICDIIR2hFCNZIQFkay6yMEwC5UZrbIwahyoGaFyTS5q+Mji2TN1iJ2vtC3BYfyL018QceDYJD6y9jR97luKUnZVcGA/CB8oQeijv5VmAC0/wCEB5Qg9FHfyrMVoy0DZDZAEYIMnALS9i6eBtK0yyljnZjYjhfhpuKzYNV42F+M1bhBGyAtjAzSzR5yxt9Bv1O+wWoS0uwot8cdKN0zefduN9T+CzfbCna2qfkOZpsQ7n01stQxjZORrT4FlO8taMwdCAXZbXy2d4o6PvWS4zWSSykygBzbNytGVrQ3QNaOAFlueVyQkqI2yEhDZCVIYACNZc0IUABlQ2RlwRYAWRg1DZGDUkILlQhqOWWQBMTOARrLkYBAAWQgIbIyQHNalAFzGo4CBmm8iNN89Uv5o2N/qeXf6VrqzLkSh+aqX872N/pYT/qWmJFVwZlym8mVRilVHLDJCxrIRGRIXg38LI64ysOlnDjwKqH/ALf63z9L2ze7XLkDB+QCt8/S9s3u0ZvIDWeepu2b3a5cnYqB+QSs89Tds3u1c+T7k6qMO8KJXwuzkEFhkuLAjXMwc65ciwouH/CnXOrd2m/2rLMb5FqueoklbLTNa95cATLcAnS9o965ciw0oY/INWeepu2b3a75Bqzz1N2ze7QrkhaUcOQes89Tds3u0PyD1nnqbtl92uXIDSjvkIrPPU3bN7tD8hNZ56m7ZfdrlydhpQI5Cqzz1N2y+7RhyGVnnqbtl92uXIsNKDv5D6sgATU/9Uvu0T5DKzz1N2y+7XLkWGlBhyHVfnqbtl92h+RCr89Tdsvu1y5INKB+RGr89Tdsvu0PyI1fnqftl/QuXIDSg7eRSrH8an7Zf0JQci9V52n7Zf0LlyA0ovuwOyz8Pp3RyOY5zpC+7M1rZWgDxgDfQqzrlyBo/9k="/>
          <p:cNvSpPr>
            <a:spLocks noChangeAspect="1" noChangeArrowheads="1"/>
          </p:cNvSpPr>
          <p:nvPr/>
        </p:nvSpPr>
        <p:spPr bwMode="auto">
          <a:xfrm>
            <a:off x="155575" y="-1417638"/>
            <a:ext cx="24003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260000"/>
            <a:ext cx="1273068" cy="183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4606127" y="3815618"/>
            <a:ext cx="3960813" cy="1510575"/>
            <a:chOff x="1259" y="5644"/>
            <a:chExt cx="8978" cy="5493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741" y="8424"/>
              <a:ext cx="595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6971" y="6308"/>
              <a:ext cx="1637" cy="210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234" y="6295"/>
              <a:ext cx="1642" cy="21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6893" y="8418"/>
              <a:ext cx="1742" cy="219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3930" y="8432"/>
              <a:ext cx="1976" cy="204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8899" y="8101"/>
              <a:ext cx="1279" cy="696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6318" y="5652"/>
              <a:ext cx="1343" cy="6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573" y="5644"/>
              <a:ext cx="1343" cy="6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117" y="10478"/>
              <a:ext cx="1536" cy="6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6236" y="10608"/>
              <a:ext cx="1343" cy="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6256" y="7441"/>
              <a:ext cx="1534" cy="4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5701" y="9305"/>
              <a:ext cx="959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695" y="9946"/>
              <a:ext cx="1536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8318" y="9116"/>
              <a:ext cx="1919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776" y="9895"/>
              <a:ext cx="1342" cy="6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2140" y="6338"/>
              <a:ext cx="1641" cy="21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1583" y="5708"/>
              <a:ext cx="1343" cy="6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037" y="6587"/>
              <a:ext cx="1343" cy="4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1259" y="7564"/>
              <a:ext cx="1727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H="1">
              <a:off x="6920" y="6791"/>
              <a:ext cx="461" cy="65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7349" y="6791"/>
              <a:ext cx="768" cy="1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8326" y="8788"/>
              <a:ext cx="993" cy="3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7629" y="9655"/>
              <a:ext cx="682" cy="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 flipV="1">
              <a:off x="7651" y="8792"/>
              <a:ext cx="672" cy="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4648" y="6826"/>
              <a:ext cx="731" cy="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H="1">
              <a:off x="4260" y="6791"/>
              <a:ext cx="384" cy="65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2352" y="6567"/>
              <a:ext cx="767" cy="3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H="1">
              <a:off x="2025" y="6576"/>
              <a:ext cx="287" cy="9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5033" y="9284"/>
              <a:ext cx="374" cy="6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5567" y="8769"/>
              <a:ext cx="329" cy="5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H="1">
              <a:off x="4067" y="9319"/>
              <a:ext cx="959" cy="1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5274" y="6645"/>
              <a:ext cx="1536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42" name="Text Box 40"/>
            <p:cNvSpPr txBox="1">
              <a:spLocks noChangeArrowheads="1"/>
            </p:cNvSpPr>
            <p:nvPr/>
          </p:nvSpPr>
          <p:spPr bwMode="auto">
            <a:xfrm>
              <a:off x="6588" y="8677"/>
              <a:ext cx="1150" cy="4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43" name="Text Box 41"/>
            <p:cNvSpPr txBox="1">
              <a:spLocks noChangeArrowheads="1"/>
            </p:cNvSpPr>
            <p:nvPr/>
          </p:nvSpPr>
          <p:spPr bwMode="auto">
            <a:xfrm>
              <a:off x="2789" y="9181"/>
              <a:ext cx="1343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44" name="Text Box 42"/>
            <p:cNvSpPr txBox="1">
              <a:spLocks noChangeArrowheads="1"/>
            </p:cNvSpPr>
            <p:nvPr/>
          </p:nvSpPr>
          <p:spPr bwMode="auto">
            <a:xfrm>
              <a:off x="8014" y="6698"/>
              <a:ext cx="1727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 sz="1200">
                <a:latin typeface="Arial" charset="0"/>
              </a:endParaRPr>
            </a:p>
            <a:p>
              <a:endParaRPr lang="en-GB" altLang="cs-CZ"/>
            </a:p>
          </p:txBody>
        </p:sp>
        <p:sp>
          <p:nvSpPr>
            <p:cNvPr id="45" name="Text Box 43"/>
            <p:cNvSpPr txBox="1">
              <a:spLocks noChangeArrowheads="1"/>
            </p:cNvSpPr>
            <p:nvPr/>
          </p:nvSpPr>
          <p:spPr bwMode="auto">
            <a:xfrm>
              <a:off x="3517" y="7450"/>
              <a:ext cx="1535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4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14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Management kvality (ISO normy)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 marL="177800" indent="-1778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9000</a:t>
            </a:r>
            <a:r>
              <a:rPr lang="cs-CZ" altLang="cs-CZ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popisuje základy a zásady systémů managementu jakosti a specifikuje terminologii systémů managementu jakosti.</a:t>
            </a:r>
          </a:p>
          <a:p>
            <a:pPr marL="177800" indent="-1778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9001</a:t>
            </a:r>
            <a:r>
              <a:rPr lang="cs-CZ" altLang="cs-CZ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specifikuje požadavky na systém managementu jakosti pro případ, že organizace musí prokázat svoji schopnost poskytovat produkty, které splňují požadavky zákazníka a aplikovatelné požadavky předpisů a že má v úmyslu zvýšit spokojenost zákazníku.</a:t>
            </a:r>
          </a:p>
          <a:p>
            <a:pPr marL="177800" indent="-1778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9004</a:t>
            </a:r>
            <a:r>
              <a:rPr lang="cs-CZ" altLang="cs-CZ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poskytuje směrnice, které berou v úvahu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efektivnost a účinnost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systému managementu jakosti. Cílem této normy je zlepšování výkonnosti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organizace, spokojenosti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zákazníků a jiných zainteresovaných stran.</a:t>
            </a:r>
          </a:p>
          <a:p>
            <a:pPr marL="177800" indent="-1778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19011</a:t>
            </a:r>
            <a:r>
              <a:rPr lang="cs-CZ" altLang="cs-CZ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poskytuje návod na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auditování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systému managementu jakosti a systému environmentálního managementu.</a:t>
            </a:r>
          </a:p>
        </p:txBody>
      </p:sp>
      <p:sp>
        <p:nvSpPr>
          <p:cNvPr id="5" name="AutoShape 2" descr="data:image/jpeg;base64,/9j/4AAQSkZJRgABAQAAAQABAAD/2wCEAAkGBhQQEBQUEhQUFRIUFBQVFBQUFBQUFBQVFBAVFBQQFBQXHCYeFxkjGRQUHy8gJCcpLCwsFR4xNTAqNSYrLCkBCQoKDgwOGA8PFykYFBwpKSkpKSkpKSkpKSkpKSkpKSkpKSkpKSksKSkpKSkpKSkpKSkpKSkpKSkpKSkpKSkpKf/AABEIAPgAyQMBIgACEQEDEQH/xAAcAAAABwEBAAAAAAAAAAAAAAABAgMEBQYHAAj/xABMEAABAwIDAwYICwYEBQUAAAABAAIDBBEFEiEGMUEHUWFxkbMTIjVTdIGh0wgUFyMkMjSxwdHSJUJDUpLwcrTC8RWCo7LhFhgzVGL/xAAZAQADAQEBAAAAAAAAAAAAAAAAAQMCBAX/xAAkEQACAgEEAwEBAAMAAAAAAAAAAQIRAxIhMTITQVEEYRQigf/aAAwDAQACEQMRAD8AtPKRykT4ZUxxQxxOa+ESEyB5NzI9lhlcNLNHaqmOXes8zTdk3vEXl3P0+H0Yd/Ks3upSk0zrx44uO6NNHLpV+ZpuyX3iN8uNX5mm7JfeLM2JcKTnL6V8UPhpLOWyrP8ABp+yX3iVHLRVeap+yX3izmNKtCy8kvovFD4aGOWaq81T9kv60q3lhqvNQdkv61nkYUhRwgnM6+Uc28ngEKcm6TMyhBejQ6HlMqZN7Kdo6pLnqGdS0W3MtvGEI/q+7MsrlxsnxW2Fv5dbDotoetN/jmbeSXc+b8ArOelbkNGp7GuVG3E2mQQk8xzjXn+tuTP5RJwPGEHUBIT6vHVFo4HFpNzuAv0FJSQuBsL3PXxUP8pN7D8Je/lJnP7sH/UJ/wC5MKjlcnbf5uA26JB/rVTkbkbfQewhRlViYAOjXX59e1XWSzOii5wctc5NjHAD1SffnUrHypTuFxHD2SfqWPSlrzcDKeYbk8w7ETEQCCWn+7hJt+maUV7Rq/ynVHm4eyT9S75TqjzcPZJ+pU6N2YAjcUfKp+SX0poj8Li3lMn83D2P/Ulmcos5/hxdj/1KlBqcNWXkl9NLHH4XAcoc38kXY/8AUiy8osw/hxdj/wBSqQckpJLo8kvoeKPwtzeUmc/w4ux/6lw5R6jzcXY/9SqLXIocl5ZfR+KHw0PZzbWWpqWRPZGGuDrloffxWFw3uI4K52WU7C/bo+qTunLV104pNxtnNlilKkYRy8eUIfRm9/Ks3BWj8vXlCH0VvfyrNwsz5OnF1Qo1LtO5IBKtUWXHkZSzU2Yl2lTZljhie19RkiDQL9trnp4prSNzPaDzqabhnhXDTTnTi9KbI5N3RE4dReEvZubnJ3DoA/FTdLs6NN9+hWbDcAa0AbhzDiecn8FOU+GtG4LlnklNm1USv0WE5WW4oDhRF7DX7lYpKew3pF8ZAUd0asptbhDtxaSFXavC8pJLSOgX9q057dNVH1jQd6SyOO5tRTMtnpt5AH4oKR+bxXac1t3rHOrViuGsNyBY9GiiKPAy5x0O/eu78+fXsyOSFKyQwqNwbl1LRuPD1cyeBDG4xMs4b9L/AJpMPXTNUSg7Fo3WSnh02DkOdRospC5kSRRS5BmSo1YYI4CSCPdIaLFsMfp8XVJ3Tlq6ybYR306Pqk7py1ldmDqcefsYNy9H9oQ+jN7+VZu1aPy9+UIfRW9/Ks4YlPkvi6oUCWYUi0pVoUWVscsKXYkIwl2hYYiVwOl8JM1o6T2BaDT0DYyAB28/OqfslF473AE2ZYW5yQrfTOcXG/ALOR1jr6Re8iUpzqpekjDhuJ9iiaZTtI0gb/Yo/ljbCfA2q6XKRYAAb9UyDM25PMTlOuuqY0Tc+47hfrW5xWqkOPFiWIRZRZQNU/sU9Uwm2p4/2FA1bVx5InRB7EFXu10KDCJWh93GwuOGiLiDrXKr5xHK91j6uF0/yKslmcitFk2kxEDLlsWnm50iwaDqUS+vEhaLcQbqZavYm7OWCoKGrsqOGoSFEqJlFSpCLlRQCYCEFGyobLLGiwbBE/H4uqTunLXFkmwX2+Lqk7py1tdeLqcubsYNy9j9oQejN7+ZZsFpPL15Qg9Gb38qzgBYm9zoxdUGalmpNoSrQpNlBxEU4YkWNUhhsd5B6z2DRTboRMbPSFgdwJIFtyuFO/xfxUE6l0a82z6Zra7+ZS8Zu1c2SesFH2HqsXdHYMF+JvzJlBygzZsrWXtxSr422vIQxg+sScunSTuURWbTUDDlhIceJAdv6DZbhqSuJmSV7lgh2kfM6xaQTopClxLwRcehVXB8ZikcMp1O7rUvjUbmR5tbW3ndu6FjU7v2US2oNi207GDxiq3UbWxkX7BxKZ0ULKkF80ojjB36cOZPZaDCy2zZg550uXi/YtRhq3kJy07DCoxZkrXZTbTjvVVkcdetPsTpxHJdrrj8E2mlDhr9YWA6Rz3VMWNJ7GrFMLeS8dYVwaFSqIWcCSAARfqVmw7HI5nFrbi24nTMehdSIPkkWobIwajZVmh2J5UBalcqAhFBYmgslMqDKlQye2DH0+Lqk7py1i6yjYQfTouqTunLV10YupzZuxhHLyP2hD6M3v5lnLGrSOXg/tCH0ZvfzLOWKeTkvj6oVDUqwJNgTmMKJRikbU+oJcj2nmKaxhOGrD3RktpefBjSwsLW6OKnMNcMum+3CygWPJp223AG/rGifYTVGwXE9pFeVsL4hgLJnD4wXPYNzAcrQf5iBvKisQ2ZoIjmF81tGgns01VypZmyANI8bnSNTA2N1yGi3GwXQrUdnsS9le2fwZrPnBF4Nu8ZvrHTgDu6042vnPxcDnB0Uy6sbLq3Ubhp22UTtTARGARwuPWoy/hSPJCYFh8UlOwStJay5sDpcne4DeUhjOy1NI/M025wN3qHBdsnXZZsrgQ12gJ3FWypoYTq5ot0afctqckglG2ZVX4QWSZYyXjgOI6kefBXMaCQB0EhXmsmhiv4NrR07yqTjeKF+nT2LcJybSHQyrwLcLkjduHQEfZ9hdUMDdwuT1Ab02mfZmvAjTrVp2QoA2IycXmw6AOAXYuCTdE2GobJTKgsmTE7ILJWyKSgdiQCAhKlFKwxpk3sN9ui6pO6ctWWV7D/AG6Pqk7py1RdGLqQy9jCOXgftCH0ZvfyrOmhaPy7/b4fRh38qzpqlk7HRj6oVanEabs3J1Gos2xeMaJywJBicxhBhltwcZqfX+U+zcUTDn2HrTHB8U8EC0i7XAjq0Tiidqe1cWVVIpBk9T1ng9RvUHimKyVMzYWHVx16BxcfUlK+pLIiRqUOBUBhaXOsZpNXH+UHc0H+7prijdpbhazaV9M4MED8rQBmA3cN3FR2P7Yte25cb2tY7+qysXxRzzcjedSTYbhax9SisWwFrrktZbS7jbn1tzqlL/hLUyht2gJva4N7gq+YNjfhqcE77a+pVSvwsCQnJlboBa24D81J4VO1oytI6R9yMmmv9Ubi37GuO15DtFX5DdylcfbaRRbFXDFKN+zbewempPCvDSCR4xsN+jfF9tloeG0XgoWM/laL9fFVrZOhkbPnyHLlIzHQAc451c7LpRyy5EMi4sSwCHKgQ1LUUtTgtSZakxoRsilLWRSxYAmdh/t0fVJ3Tlqiy7YkfTo+qTunLUV04upHL2MJ5dvKEPoze/mWdsWicu/lCH0ZvfyrO2KWTsdGPqhaNO2JrGE7iCi0bY4jCdRhIRN0TtjUGGKsCe0k2VwvxTaNqWDfUeB6eZRzQbVoIyolZ2ZmH1ew3QyYbM8Z2SgOtpdt9OYpvDU6Do0Km6e+QbrLmUizIOnopR/8skrjxLGhwHP4t1GY1OTufMcujQYiL+tWmZzxfQX59QfYoHEZDY5mk20AvdW1xS4FX9KVUVcwNvGt0/3olqWV7yAAQ5xAS87HFx0sOAR8PqxC4vI4HL1lV1JrZDSa9htpJPnrD90W9iTwPDzLK1tuNz/hGp/JNJZvCPJPE3V92VwXwMedw+cksT/+RvDfxPqVILajM3RKNZYac3+y4tS+RA4KpAQQEpUhEISHQmUmlMqTKBAEItkYhFIWRk3sX9tj6pO6ctPWY7Fj6bH1Sd05acunF1IZOTCeXbyhD6M3v5Vnsa0Pl18oQ+jN7+VZ41SycnRj6oXYU6iKbMKcMlDdSQOs2UkmbbRIQt0Tpig37QRtGl3Ho3dqZzbSSO+rZg6NT2lWjjbOeWRFpnrGxNzPNhw5z1BR+y0xxDE4I3kiLM4hoNtA0nUjeTbVVSaodIbvcXHpN/8AZSey2JfFq2nlvoyRpd/hJyu9hKtHGktyMsjfBeschNJUPjO4HtHAp7heLgi2+ytfKBs82ZjKloJygCTLqSw/vDnIuqBiuATUwEsfjxOF2yN1aQfu6l5mT87jJ1wdsJJxTLQ/EGlvT0qHrZGuFyQq7/xkkWduTaqxIu4gDmF1HS3sUTQ5raln1Rv4lQFfUZ3aaNGgSsjgdbkk+pNmxX6hqegDiujDjUQk1RPbG4aJZwXatYM1ufm9v3LRw1UWakfhjaV9iHTMzSNPC7jkZ0aWPrKfnbjwZHhYzlO57NR2bwu9YnVnLLKmy15V3g1FUO1tNL9WRoPM7Q9hUrHUNdqCD1LGloepehMxJNzU6KSc1ZHYg9iSc1LuCTISYxBwRSEo4IpWWMmdjPtsfU/u3LS7rNtjvtkfU/u3LSV04upz5exhPLy+2IQ3/wDrDv5VmL8QA3C60L4Q3lGD0Uf5iZZaFrQm7ZnytKkOn4k88bdSbvkJ3knrQWQhq0opGHJvkO0I4CABHatGAEYILLgbIA9Gclm0YraBrX2dJF81IDxAHiu6i3T1FHnjGHylkgzUU50vqInnS2v7p/IrHeTXar4hWtLj81LZknRc+I71H2Er0BiJZUQuB1jcN4Ga+mmT81Kdclccq2fBT9peTCOYF9MQHb8t9PUVluJ4PJTPLJWkdNlruy0lRSzfF5g4xOF432Nh0aXy7uKk9tdnRVU7soHhGDM3QXNv3VGWPUtUdmXjk0Sp7o89zxnn0V52C2fbJaWRgyZm2B1zOHEjmBVeocEdPOIw05iddNwG8lak3CzRUgvZoYCQTw3n71r88LdsM+SlS9lV5UphO2Vw18A+KO/SQc3tJHqVB+N5mAHUEa9HSFdMdgcMILiDmqagPaLeNkbezj0nU+tUNlDIRYRvPU0rrxyo5p8jSZuU27EtT4nJH9R7h1E/ciPBtZwsW30O/qSCJGVZZKDbeojPjOzjmcB94Vsw3bSOUeN4p9iy9KxTFp0WUovlGlNo2WKoa8XaQQuKzKkxN7BnjcdPrNViw/bLM27gLD6w4gc9uKxP875RVZfpZ3IhRopA8Agggi4I6UJC5Wq5LJkxsb9sj6n925aUs32PH0yPqf3blpFlfF1I5OTz78IXyjB6KP8AMTLLg1an8IPyjB6KP8xMswVSD5ADUayBCmI4I4CKEYIGddcuK4IECFuPJDte6qD45n3fG1gjbYAZGgi/SedYaVYdhMS+L19O69mmRrXdT/F16NQss1E9DVVYGk62S2GVgeN4KgK7V/jXOugUqyZ8cRe+zGtF8oF3W69w9qV7/wAMLc6gwSGOpe8MGZx1KlsSwyOeN0cguxwsRu4qj4Lt8KuoEcbMrnne5w3N6uKuXgyTZwv03OqcWvRtpx5CspGNDWNa0NYAGi17AC2l04jpBzDsCLBRAOBHYnGKVoggklOgjY55/wCUXWrFV7nl3axgZXVAbuErx7VDuCcV1SZJHvdve5zj1uJP4pA7kIQRCSusgskwFYJyw3H9hDM6zrt3H7ikQFxK2nsBf9hsSzx+DJ1bu6laVl2y+JeCqG33HxT61qA3LnzLhnRidomtkPtkfU/u3LSFm+x/2yPqf3blpCMfAZOTz98IPyjB6KO/lWXgLUfhB+UIPRR38qy4KyIPkMFwK5CAgRyFcjBAALkKBAHIzHWII4buvgi3XXSBG+7I4wK2milJ8cDLJ0PZoT69/rUzjOIs8HlBu52lujnWQcme0bYJjDIT4OYt1v8AVcPzC1vFcNY20jeBBIGt+lKStbCXJUcf2aOHyMqYgcoGcW0yvDScp6CtNwfExLFG5xAc5jSQN1yLkDnURjzm1VDKwaEtFgRqDcHd1XTDDqdplELXHJEABbfcNA39anBVKjonNSj/AEvgNuCz/lp2gEFB4EHx6h2W3HI3xnntsPWm22u38mFVETA0SRvYXOBNnDxrDKd3Dism212sdiVSZSC1gGWNhN8rB+JJJKtRGyAcUVDdFSECUCFAmALURCFxCABY+xB4g37Ny2DCKnwkEbudoPsCxxaVsFV56bLxY4j1Xup5FsVxcl72RH0yPqf3blo6znZE/TI+p/duWjLOPg3k5MA+EEP2hB6KO/lWX2WofCC8oQeijv5lmF1ZEHydZCioQgQIRgigI4QBxQAIyAIEFsuARl1khho3EG40I3H8V6B5OccbXUjc+skXivHUND6xqvPoVl2F2pNBVNf/AA3WbIOg/vepaTBo9BYvh4dC7dcC9927em2C4W2NokBuXtafYDp61B7abZmnbF4MtLZmOvx0IADr8Lan/YKs4Bt66KUNkeXQ5eOtsutwfZ6lza0shr0VzlexDwuJPAOkbGM6iG3d7SVRyn+NYiaiollN/nHud2nRMVcyAAuCFcAgDgikI4CCyYgtkBR7ItkDCq5cndTZ0jDxAI9o/BU5S2zVb4KoYd1zlPUdFlq9hxdSNr2QP0yPqf3blpKzTY116yPqf3blpanjVItPkwD4QXlCD0Ud/MsvWofCC8oQeijv5ll6qRfJyELgEKYgUIQWRkACgQ2XFAAEoLoSgKQwQjAooQhAGm7EVUdZTGGoDi6IfNvt+7ewbfr07F20myz6eG0UbnmQEZhqbkXIA3gBu9F5PsebDTOzWszNfn35hZTmBcpPxicRPjDQ8kNIJJ6iuKfYrGLq0ZDWUb4XZZGlrtDlO/XikFeeVLBnNqjMbZZLW5723a6k21vu1CpGVdcd1uRCoQjBqMAthYTKjZEfKjZUhWJZUDmJYNXFiVisahqUicWkHm3JXInEEIcLceC3FWNM2Dk6qvCVEDudju6ctXWJ8kE30iNp3t8KLdHg3WW13U0qsvJ2YF8IHyhB6KO/lWYFaf8ACB8oQeijv5VmAWiL5OQhchCYAtdZTVLsvJIxrmub4wvbX8lC2V7wB5dBHz6D1XF10YIKbpmZtpbEH/6Pl52dp/JRWIUBhflcQTa+n/laGZLuba+mnrA17PvVR2yH0l1yCbN3cNNFbPhjCNoxGTb3K+hAR7I2VcJYKAjALgEayQEzstWBkuR31JAQb6C/93Wj4Hs9SU5FS59g0jKXGzWk6A9JWQWT2fFJHxtjc4ljToOfnvz7goyx27NKbSomdv8AFW1FY50cmeMNAabkgc7RpzqtBCuCtSRg4BCENkICDIIR2hFCNZIQFkay6yMEwC5UZrbIwahyoGaFyTS5q+Mji2TN1iJ2vtC3BYfyL018QceDYJD6y9jR97luKUnZVcGA/CB8oQeijv5VmAC0/wCEB5Qg9FHfyrMVoy0DZDZAEYIMnALS9i6eBtK0yyljnZjYjhfhpuKzYNV42F+M1bhBGyAtjAzSzR5yxt9Bv1O+wWoS0uwot8cdKN0zefduN9T+CzfbCna2qfkOZpsQ7n01stQxjZORrT4FlO8taMwdCAXZbXy2d4o6PvWS4zWSSykygBzbNytGVrQ3QNaOAFlueVyQkqI2yEhDZCVIYACNZc0IUABlQ2RlwRYAWRg1DZGDUkILlQhqOWWQBMTOARrLkYBAAWQgIbIyQHNalAFzGo4CBmm8iNN89Uv5o2N/qeXf6VrqzLkSh+aqX872N/pYT/qWmJFVwZlym8mVRilVHLDJCxrIRGRIXg38LI64ysOlnDjwKqH/ALf63z9L2ze7XLkDB+QCt8/S9s3u0ZvIDWeepu2b3a5cnYqB+QSs89Tds3u1c+T7k6qMO8KJXwuzkEFhkuLAjXMwc65ciwouH/CnXOrd2m/2rLMb5FqueoklbLTNa95cATLcAnS9o965ciw0oY/INWeepu2b3a75Bqzz1N2ze7QrkhaUcOQes89Tds3u0PyD1nnqbtl92uXIDSjvkIrPPU3bN7tD8hNZ56m7ZfdrlydhpQI5Cqzz1N2y+7RhyGVnnqbtl92uXIsNKDv5D6sgATU/9Uvu0T5DKzz1N2y+7XLkWGlBhyHVfnqbtl92h+RCr89Tdsvu1y5INKB+RGr89Tdsvu0PyI1fnqftl/QuXIDSg7eRSrH8an7Zf0JQci9V52n7Zf0LlyA0ovuwOyz8Pp3RyOY5zpC+7M1rZWgDxgDfQqzrlyBo/9k="/>
          <p:cNvSpPr>
            <a:spLocks noChangeAspect="1" noChangeArrowheads="1"/>
          </p:cNvSpPr>
          <p:nvPr/>
        </p:nvSpPr>
        <p:spPr bwMode="auto">
          <a:xfrm>
            <a:off x="155575" y="-1417638"/>
            <a:ext cx="24003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75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Management kvality (ISO normy)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data:image/jpeg;base64,/9j/4AAQSkZJRgABAQAAAQABAAD/2wCEAAkGBhQQEBQUEhQUFRIUFBQVFBQUFBQUFBQVFBAVFBQQFBQXHCYeFxkjGRQUHy8gJCcpLCwsFR4xNTAqNSYrLCkBCQoKDgwOGA8PFykYFBwpKSkpKSkpKSkpKSkpKSkpKSkpKSkpKSksKSkpKSkpKSkpKSkpKSkpKSkpKSkpKSkpKf/AABEIAPgAyQMBIgACEQEDEQH/xAAcAAAABwEBAAAAAAAAAAAAAAABAgMEBQYHAAj/xABMEAABAwIDAwYICwYEBQUAAAABAAIDBBEFEiEGMUEHUWFxkbMTIjVTdIGh0wgUFyMkMjSxwdHSJUJDUpLwcrTC8RWCo7LhFhgzVGL/xAAZAQADAQEBAAAAAAAAAAAAAAAAAQMCBAX/xAAkEQACAgEEAwEBAAMAAAAAAAAAAQIRAxIhMTITQVEEYRQigf/aAAwDAQACEQMRAD8AtPKRykT4ZUxxQxxOa+ESEyB5NzI9lhlcNLNHaqmOXes8zTdk3vEXl3P0+H0Yd/Ks3upSk0zrx44uO6NNHLpV+ZpuyX3iN8uNX5mm7JfeLM2JcKTnL6V8UPhpLOWyrP8ABp+yX3iVHLRVeap+yX3izmNKtCy8kvovFD4aGOWaq81T9kv60q3lhqvNQdkv61nkYUhRwgnM6+Uc28ngEKcm6TMyhBejQ6HlMqZN7Kdo6pLnqGdS0W3MtvGEI/q+7MsrlxsnxW2Fv5dbDotoetN/jmbeSXc+b8ArOelbkNGp7GuVG3E2mQQk8xzjXn+tuTP5RJwPGEHUBIT6vHVFo4HFpNzuAv0FJSQuBsL3PXxUP8pN7D8Je/lJnP7sH/UJ/wC5MKjlcnbf5uA26JB/rVTkbkbfQewhRlViYAOjXX59e1XWSzOii5wctc5NjHAD1SffnUrHypTuFxHD2SfqWPSlrzcDKeYbk8w7ETEQCCWn+7hJt+maUV7Rq/ynVHm4eyT9S75TqjzcPZJ+pU6N2YAjcUfKp+SX0poj8Li3lMn83D2P/Ulmcos5/hxdj/1KlBqcNWXkl9NLHH4XAcoc38kXY/8AUiy8osw/hxdj/wBSqQckpJLo8kvoeKPwtzeUmc/w4ux/6lw5R6jzcXY/9SqLXIocl5ZfR+KHw0PZzbWWpqWRPZGGuDrloffxWFw3uI4K52WU7C/bo+qTunLV104pNxtnNlilKkYRy8eUIfRm9/Ks3BWj8vXlCH0VvfyrNwsz5OnF1Qo1LtO5IBKtUWXHkZSzU2Yl2lTZljhie19RkiDQL9trnp4prSNzPaDzqabhnhXDTTnTi9KbI5N3RE4dReEvZubnJ3DoA/FTdLs6NN9+hWbDcAa0AbhzDiecn8FOU+GtG4LlnklNm1USv0WE5WW4oDhRF7DX7lYpKew3pF8ZAUd0asptbhDtxaSFXavC8pJLSOgX9q057dNVH1jQd6SyOO5tRTMtnpt5AH4oKR+bxXac1t3rHOrViuGsNyBY9GiiKPAy5x0O/eu78+fXsyOSFKyQwqNwbl1LRuPD1cyeBDG4xMs4b9L/AJpMPXTNUSg7Fo3WSnh02DkOdRospC5kSRRS5BmSo1YYI4CSCPdIaLFsMfp8XVJ3Tlq6ybYR306Pqk7py1ldmDqcefsYNy9H9oQ+jN7+VZu1aPy9+UIfRW9/Ks4YlPkvi6oUCWYUi0pVoUWVscsKXYkIwl2hYYiVwOl8JM1o6T2BaDT0DYyAB28/OqfslF473AE2ZYW5yQrfTOcXG/ALOR1jr6Re8iUpzqpekjDhuJ9iiaZTtI0gb/Yo/ljbCfA2q6XKRYAAb9UyDM25PMTlOuuqY0Tc+47hfrW5xWqkOPFiWIRZRZQNU/sU9Uwm2p4/2FA1bVx5InRB7EFXu10KDCJWh93GwuOGiLiDrXKr5xHK91j6uF0/yKslmcitFk2kxEDLlsWnm50iwaDqUS+vEhaLcQbqZavYm7OWCoKGrsqOGoSFEqJlFSpCLlRQCYCEFGyobLLGiwbBE/H4uqTunLXFkmwX2+Lqk7py1tdeLqcubsYNy9j9oQejN7+ZZsFpPL15Qg9Gb38qzgBYm9zoxdUGalmpNoSrQpNlBxEU4YkWNUhhsd5B6z2DRTboRMbPSFgdwJIFtyuFO/xfxUE6l0a82z6Zra7+ZS8Zu1c2SesFH2HqsXdHYMF+JvzJlBygzZsrWXtxSr422vIQxg+sScunSTuURWbTUDDlhIceJAdv6DZbhqSuJmSV7lgh2kfM6xaQTopClxLwRcehVXB8ZikcMp1O7rUvjUbmR5tbW3ndu6FjU7v2US2oNi207GDxiq3UbWxkX7BxKZ0ULKkF80ojjB36cOZPZaDCy2zZg550uXi/YtRhq3kJy07DCoxZkrXZTbTjvVVkcdetPsTpxHJdrrj8E2mlDhr9YWA6Rz3VMWNJ7GrFMLeS8dYVwaFSqIWcCSAARfqVmw7HI5nFrbi24nTMehdSIPkkWobIwajZVmh2J5UBalcqAhFBYmgslMqDKlQye2DH0+Lqk7py1i6yjYQfTouqTunLV10YupzZuxhHLyP2hD6M3v5lnLGrSOXg/tCH0ZvfzLOWKeTkvj6oVDUqwJNgTmMKJRikbU+oJcj2nmKaxhOGrD3RktpefBjSwsLW6OKnMNcMum+3CygWPJp223AG/rGifYTVGwXE9pFeVsL4hgLJnD4wXPYNzAcrQf5iBvKisQ2ZoIjmF81tGgns01VypZmyANI8bnSNTA2N1yGi3GwXQrUdnsS9le2fwZrPnBF4Nu8ZvrHTgDu6042vnPxcDnB0Uy6sbLq3Ubhp22UTtTARGARwuPWoy/hSPJCYFh8UlOwStJay5sDpcne4DeUhjOy1NI/M025wN3qHBdsnXZZsrgQ12gJ3FWypoYTq5ot0afctqckglG2ZVX4QWSZYyXjgOI6kefBXMaCQB0EhXmsmhiv4NrR07yqTjeKF+nT2LcJybSHQyrwLcLkjduHQEfZ9hdUMDdwuT1Ab02mfZmvAjTrVp2QoA2IycXmw6AOAXYuCTdE2GobJTKgsmTE7ILJWyKSgdiQCAhKlFKwxpk3sN9ui6pO6ctWWV7D/AG6Pqk7py1RdGLqQy9jCOXgftCH0ZvfyrOmhaPy7/b4fRh38qzpqlk7HRj6oVanEabs3J1Gos2xeMaJywJBicxhBhltwcZqfX+U+zcUTDn2HrTHB8U8EC0i7XAjq0Tiidqe1cWVVIpBk9T1ng9RvUHimKyVMzYWHVx16BxcfUlK+pLIiRqUOBUBhaXOsZpNXH+UHc0H+7prijdpbhazaV9M4MED8rQBmA3cN3FR2P7Yte25cb2tY7+qysXxRzzcjedSTYbhax9SisWwFrrktZbS7jbn1tzqlL/hLUyht2gJva4N7gq+YNjfhqcE77a+pVSvwsCQnJlboBa24D81J4VO1oytI6R9yMmmv9Ubi37GuO15DtFX5DdylcfbaRRbFXDFKN+zbewempPCvDSCR4xsN+jfF9tloeG0XgoWM/laL9fFVrZOhkbPnyHLlIzHQAc451c7LpRyy5EMi4sSwCHKgQ1LUUtTgtSZakxoRsilLWRSxYAmdh/t0fVJ3Tlqiy7YkfTo+qTunLUV04upHL2MJ5dvKEPoze/mWdsWicu/lCH0ZvfyrO2KWTsdGPqhaNO2JrGE7iCi0bY4jCdRhIRN0TtjUGGKsCe0k2VwvxTaNqWDfUeB6eZRzQbVoIyolZ2ZmH1ew3QyYbM8Z2SgOtpdt9OYpvDU6Do0Km6e+QbrLmUizIOnopR/8skrjxLGhwHP4t1GY1OTufMcujQYiL+tWmZzxfQX59QfYoHEZDY5mk20AvdW1xS4FX9KVUVcwNvGt0/3olqWV7yAAQ5xAS87HFx0sOAR8PqxC4vI4HL1lV1JrZDSa9htpJPnrD90W9iTwPDzLK1tuNz/hGp/JNJZvCPJPE3V92VwXwMedw+cksT/+RvDfxPqVILajM3RKNZYac3+y4tS+RA4KpAQQEpUhEISHQmUmlMqTKBAEItkYhFIWRk3sX9tj6pO6ctPWY7Fj6bH1Sd05acunF1IZOTCeXbyhD6M3v5Vnsa0Pl18oQ+jN7+VZ41SycnRj6oXYU6iKbMKcMlDdSQOs2UkmbbRIQt0Tpig37QRtGl3Ho3dqZzbSSO+rZg6NT2lWjjbOeWRFpnrGxNzPNhw5z1BR+y0xxDE4I3kiLM4hoNtA0nUjeTbVVSaodIbvcXHpN/8AZSey2JfFq2nlvoyRpd/hJyu9hKtHGktyMsjfBeschNJUPjO4HtHAp7heLgi2+ytfKBs82ZjKloJygCTLqSw/vDnIuqBiuATUwEsfjxOF2yN1aQfu6l5mT87jJ1wdsJJxTLQ/EGlvT0qHrZGuFyQq7/xkkWduTaqxIu4gDmF1HS3sUTQ5raln1Rv4lQFfUZ3aaNGgSsjgdbkk+pNmxX6hqegDiujDjUQk1RPbG4aJZwXatYM1ufm9v3LRw1UWakfhjaV9iHTMzSNPC7jkZ0aWPrKfnbjwZHhYzlO57NR2bwu9YnVnLLKmy15V3g1FUO1tNL9WRoPM7Q9hUrHUNdqCD1LGloepehMxJNzU6KSc1ZHYg9iSc1LuCTISYxBwRSEo4IpWWMmdjPtsfU/u3LS7rNtjvtkfU/u3LSV04upz5exhPLy+2IQ3/wDrDv5VmL8QA3C60L4Q3lGD0Uf5iZZaFrQm7ZnytKkOn4k88bdSbvkJ3knrQWQhq0opGHJvkO0I4CABHatGAEYILLgbIA9Gclm0YraBrX2dJF81IDxAHiu6i3T1FHnjGHylkgzUU50vqInnS2v7p/IrHeTXar4hWtLj81LZknRc+I71H2Er0BiJZUQuB1jcN4Ga+mmT81Kdclccq2fBT9peTCOYF9MQHb8t9PUVluJ4PJTPLJWkdNlruy0lRSzfF5g4xOF432Nh0aXy7uKk9tdnRVU7soHhGDM3QXNv3VGWPUtUdmXjk0Sp7o89zxnn0V52C2fbJaWRgyZm2B1zOHEjmBVeocEdPOIw05iddNwG8lak3CzRUgvZoYCQTw3n71r88LdsM+SlS9lV5UphO2Vw18A+KO/SQc3tJHqVB+N5mAHUEa9HSFdMdgcMILiDmqagPaLeNkbezj0nU+tUNlDIRYRvPU0rrxyo5p8jSZuU27EtT4nJH9R7h1E/ciPBtZwsW30O/qSCJGVZZKDbeojPjOzjmcB94Vsw3bSOUeN4p9iy9KxTFp0WUovlGlNo2WKoa8XaQQuKzKkxN7BnjcdPrNViw/bLM27gLD6w4gc9uKxP875RVZfpZ3IhRopA8Agggi4I6UJC5Wq5LJkxsb9sj6n925aUs32PH0yPqf3blpFlfF1I5OTz78IXyjB6KP8AMTLLg1an8IPyjB6KP8xMswVSD5ADUayBCmI4I4CKEYIGddcuK4IECFuPJDte6qD45n3fG1gjbYAZGgi/SedYaVYdhMS+L19O69mmRrXdT/F16NQss1E9DVVYGk62S2GVgeN4KgK7V/jXOugUqyZ8cRe+zGtF8oF3W69w9qV7/wAMLc6gwSGOpe8MGZx1KlsSwyOeN0cguxwsRu4qj4Lt8KuoEcbMrnne5w3N6uKuXgyTZwv03OqcWvRtpx5CspGNDWNa0NYAGi17AC2l04jpBzDsCLBRAOBHYnGKVoggklOgjY55/wCUXWrFV7nl3axgZXVAbuErx7VDuCcV1SZJHvdve5zj1uJP4pA7kIQRCSusgskwFYJyw3H9hDM6zrt3H7ikQFxK2nsBf9hsSzx+DJ1bu6laVl2y+JeCqG33HxT61qA3LnzLhnRidomtkPtkfU/u3LSFm+x/2yPqf3blpCMfAZOTz98IPyjB6KO/lWXgLUfhB+UIPRR38qy4KyIPkMFwK5CAgRyFcjBAALkKBAHIzHWII4buvgi3XXSBG+7I4wK2milJ8cDLJ0PZoT69/rUzjOIs8HlBu52lujnWQcme0bYJjDIT4OYt1v8AVcPzC1vFcNY20jeBBIGt+lKStbCXJUcf2aOHyMqYgcoGcW0yvDScp6CtNwfExLFG5xAc5jSQN1yLkDnURjzm1VDKwaEtFgRqDcHd1XTDDqdplELXHJEABbfcNA39anBVKjonNSj/AEvgNuCz/lp2gEFB4EHx6h2W3HI3xnntsPWm22u38mFVETA0SRvYXOBNnDxrDKd3Dism212sdiVSZSC1gGWNhN8rB+JJJKtRGyAcUVDdFSECUCFAmALURCFxCABY+xB4g37Ny2DCKnwkEbudoPsCxxaVsFV56bLxY4j1Xup5FsVxcl72RH0yPqf3blo6znZE/TI+p/duWjLOPg3k5MA+EEP2hB6KO/lWX2WofCC8oQeijv5lmF1ZEHydZCioQgQIRgigI4QBxQAIyAIEFsuARl1khho3EG40I3H8V6B5OccbXUjc+skXivHUND6xqvPoVl2F2pNBVNf/AA3WbIOg/vepaTBo9BYvh4dC7dcC9927em2C4W2NokBuXtafYDp61B7abZmnbF4MtLZmOvx0IADr8Lan/YKs4Bt66KUNkeXQ5eOtsutwfZ6lza0shr0VzlexDwuJPAOkbGM6iG3d7SVRyn+NYiaiollN/nHud2nRMVcyAAuCFcAgDgikI4CCyYgtkBR7ItkDCq5cndTZ0jDxAI9o/BU5S2zVb4KoYd1zlPUdFlq9hxdSNr2QP0yPqf3blpKzTY116yPqf3blpanjVItPkwD4QXlCD0Ud/MsvWofCC8oQeijv5ll6qRfJyELgEKYgUIQWRkACgQ2XFAAEoLoSgKQwQjAooQhAGm7EVUdZTGGoDi6IfNvt+7ewbfr07F20myz6eG0UbnmQEZhqbkXIA3gBu9F5PsebDTOzWszNfn35hZTmBcpPxicRPjDQ8kNIJJ6iuKfYrGLq0ZDWUb4XZZGlrtDlO/XikFeeVLBnNqjMbZZLW5723a6k21vu1CpGVdcd1uRCoQjBqMAthYTKjZEfKjZUhWJZUDmJYNXFiVisahqUicWkHm3JXInEEIcLceC3FWNM2Dk6qvCVEDudju6ctXWJ8kE30iNp3t8KLdHg3WW13U0qsvJ2YF8IHyhB6KO/lWYFaf8ACB8oQeijv5VmAWiL5OQhchCYAtdZTVLsvJIxrmub4wvbX8lC2V7wB5dBHz6D1XF10YIKbpmZtpbEH/6Pl52dp/JRWIUBhflcQTa+n/laGZLuba+mnrA17PvVR2yH0l1yCbN3cNNFbPhjCNoxGTb3K+hAR7I2VcJYKAjALgEayQEzstWBkuR31JAQb6C/93Wj4Hs9SU5FS59g0jKXGzWk6A9JWQWT2fFJHxtjc4ljToOfnvz7goyx27NKbSomdv8AFW1FY50cmeMNAabkgc7RpzqtBCuCtSRg4BCENkICDIIR2hFCNZIQFkay6yMEwC5UZrbIwahyoGaFyTS5q+Mji2TN1iJ2vtC3BYfyL018QceDYJD6y9jR97luKUnZVcGA/CB8oQeijv5VmAC0/wCEB5Qg9FHfyrMVoy0DZDZAEYIMnALS9i6eBtK0yyljnZjYjhfhpuKzYNV42F+M1bhBGyAtjAzSzR5yxt9Bv1O+wWoS0uwot8cdKN0zefduN9T+CzfbCna2qfkOZpsQ7n01stQxjZORrT4FlO8taMwdCAXZbXy2d4o6PvWS4zWSSykygBzbNytGVrQ3QNaOAFlueVyQkqI2yEhDZCVIYACNZc0IUABlQ2RlwRYAWRg1DZGDUkILlQhqOWWQBMTOARrLkYBAAWQgIbIyQHNalAFzGo4CBmm8iNN89Uv5o2N/qeXf6VrqzLkSh+aqX872N/pYT/qWmJFVwZlym8mVRilVHLDJCxrIRGRIXg38LI64ysOlnDjwKqH/ALf63z9L2ze7XLkDB+QCt8/S9s3u0ZvIDWeepu2b3a5cnYqB+QSs89Tds3u1c+T7k6qMO8KJXwuzkEFhkuLAjXMwc65ciwouH/CnXOrd2m/2rLMb5FqueoklbLTNa95cATLcAnS9o965ciw0oY/INWeepu2b3a75Bqzz1N2ze7QrkhaUcOQes89Tds3u0PyD1nnqbtl92uXIDSjvkIrPPU3bN7tD8hNZ56m7ZfdrlydhpQI5Cqzz1N2y+7RhyGVnnqbtl92uXIsNKDv5D6sgATU/9Uvu0T5DKzz1N2y+7XLkWGlBhyHVfnqbtl92h+RCr89Tdsvu1y5INKB+RGr89Tdsvu0PyI1fnqftl/QuXIDSg7eRSrH8an7Zf0JQci9V52n7Zf0LlyA0ovuwOyz8Pp3RyOY5zpC+7M1rZWgDxgDfQqzrlyBo/9k="/>
          <p:cNvSpPr>
            <a:spLocks noChangeAspect="1" noChangeArrowheads="1"/>
          </p:cNvSpPr>
          <p:nvPr/>
        </p:nvSpPr>
        <p:spPr bwMode="auto">
          <a:xfrm>
            <a:off x="155575" y="-1417638"/>
            <a:ext cx="24003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16229" y="2060848"/>
            <a:ext cx="3959225" cy="4699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400" b="1" dirty="0">
                <a:solidFill>
                  <a:schemeClr val="bg1"/>
                </a:solidFill>
              </a:rPr>
              <a:t>Management jakosti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9633" y="3285307"/>
            <a:ext cx="187325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dirty="0"/>
              <a:t>Plánování jakosti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43246" y="3285307"/>
            <a:ext cx="187325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altLang="cs-CZ" sz="2000" dirty="0"/>
              <a:t>Řízení </a:t>
            </a:r>
          </a:p>
          <a:p>
            <a:pPr algn="ctr"/>
            <a:r>
              <a:rPr lang="cs-CZ" altLang="cs-CZ" sz="2000" dirty="0"/>
              <a:t>jakosti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675271" y="3285307"/>
            <a:ext cx="187325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/>
              <a:t>Prokazování jakosti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6905708" y="3285307"/>
            <a:ext cx="187325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/>
              <a:t>Zlepšování jakosti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0825" y="4410423"/>
            <a:ext cx="1873250" cy="203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Část managementu jakosti zaměřená na stanovení cílů jakosti a na specifikování procesů nezbytných pro provoz a souvisejících zdrojů pro splnění cílů jakosti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84438" y="4399310"/>
            <a:ext cx="1873250" cy="95410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Část managementu jakosti zaměřená na plnění požadavků na jakost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716463" y="4426298"/>
            <a:ext cx="1873250" cy="116955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Část managementu jakosti zaměřená na poskytování důvěry, že požadavky na jakost budou splněny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948488" y="4413598"/>
            <a:ext cx="1873250" cy="116955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400">
                <a:latin typeface="Arial" panose="020B0604020202020204" pitchFamily="34" charset="0"/>
                <a:cs typeface="Arial" panose="020B0604020202020204" pitchFamily="34" charset="0"/>
              </a:rPr>
              <a:t>Část managementu jakosti zaměřená na zvyšování schopnosti plnit požadavky na jakost</a:t>
            </a: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1074821" y="2924944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1074821" y="29249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3378283" y="29249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5610308" y="29249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7843921" y="29249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1074821" y="40044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3378283" y="40044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5610308" y="40044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7843921" y="4004444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4495841" y="2530748"/>
            <a:ext cx="0" cy="39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57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Osm zásad managementu kvality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1. Zaměření na zákazníka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Organizace jsou závislé na svých zákaznících a proto mají rozumět současným a budoucím potřebám zákazníků, mají plnit jejich požadavky a snažit se předvídat jejich očekáváni.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2. Vedení a řízení zaměstnanců (vůdčí role)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Vedoucí osobnosti (lídři) prosazují soulad účelu a zaměření organizace. Mají vytvářet a udržovat interní prostředí, v němž se mohou zaměstnanci plně zapojit při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dosahování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cílů organizace.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3. Zapojení zaměstnanců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Zaměstnanci na všech úrovních jsou základem organizace a jejich plné zapojení umožňuje využít jejich schopnosti ve prospěch organizace.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4. Procesní přístup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Požadovaného výsledku se dosáhne mnohem účinněji, jsou-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činnosti a související zdroje řízeny jako proces.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data:image/jpeg;base64,/9j/4AAQSkZJRgABAQAAAQABAAD/2wCEAAkGBhQQEBQUEhQUFRIUFBQVFBQUFBQUFBQVFBAVFBQQFBQXHCYeFxkjGRQUHy8gJCcpLCwsFR4xNTAqNSYrLCkBCQoKDgwOGA8PFykYFBwpKSkpKSkpKSkpKSkpKSkpKSkpKSkpKSksKSkpKSkpKSkpKSkpKSkpKSkpKSkpKSkpKf/AABEIAPgAyQMBIgACEQEDEQH/xAAcAAAABwEBAAAAAAAAAAAAAAABAgMEBQYHAAj/xABMEAABAwIDAwYICwYEBQUAAAABAAIDBBEFEiEGMUEHUWFxkbMTIjVTdIGh0wgUFyMkMjSxwdHSJUJDUpLwcrTC8RWCo7LhFhgzVGL/xAAZAQADAQEBAAAAAAAAAAAAAAAAAQMCBAX/xAAkEQACAgEEAwEBAAMAAAAAAAAAAQIRAxIhMTITQVEEYRQigf/aAAwDAQACEQMRAD8AtPKRykT4ZUxxQxxOa+ESEyB5NzI9lhlcNLNHaqmOXes8zTdk3vEXl3P0+H0Yd/Ks3upSk0zrx44uO6NNHLpV+ZpuyX3iN8uNX5mm7JfeLM2JcKTnL6V8UPhpLOWyrP8ABp+yX3iVHLRVeap+yX3izmNKtCy8kvovFD4aGOWaq81T9kv60q3lhqvNQdkv61nkYUhRwgnM6+Uc28ngEKcm6TMyhBejQ6HlMqZN7Kdo6pLnqGdS0W3MtvGEI/q+7MsrlxsnxW2Fv5dbDotoetN/jmbeSXc+b8ArOelbkNGp7GuVG3E2mQQk8xzjXn+tuTP5RJwPGEHUBIT6vHVFo4HFpNzuAv0FJSQuBsL3PXxUP8pN7D8Je/lJnP7sH/UJ/wC5MKjlcnbf5uA26JB/rVTkbkbfQewhRlViYAOjXX59e1XWSzOii5wctc5NjHAD1SffnUrHypTuFxHD2SfqWPSlrzcDKeYbk8w7ETEQCCWn+7hJt+maUV7Rq/ynVHm4eyT9S75TqjzcPZJ+pU6N2YAjcUfKp+SX0poj8Li3lMn83D2P/Ulmcos5/hxdj/1KlBqcNWXkl9NLHH4XAcoc38kXY/8AUiy8osw/hxdj/wBSqQckpJLo8kvoeKPwtzeUmc/w4ux/6lw5R6jzcXY/9SqLXIocl5ZfR+KHw0PZzbWWpqWRPZGGuDrloffxWFw3uI4K52WU7C/bo+qTunLV104pNxtnNlilKkYRy8eUIfRm9/Ks3BWj8vXlCH0VvfyrNwsz5OnF1Qo1LtO5IBKtUWXHkZSzU2Yl2lTZljhie19RkiDQL9trnp4prSNzPaDzqabhnhXDTTnTi9KbI5N3RE4dReEvZubnJ3DoA/FTdLs6NN9+hWbDcAa0AbhzDiecn8FOU+GtG4LlnklNm1USv0WE5WW4oDhRF7DX7lYpKew3pF8ZAUd0asptbhDtxaSFXavC8pJLSOgX9q057dNVH1jQd6SyOO5tRTMtnpt5AH4oKR+bxXac1t3rHOrViuGsNyBY9GiiKPAy5x0O/eu78+fXsyOSFKyQwqNwbl1LRuPD1cyeBDG4xMs4b9L/AJpMPXTNUSg7Fo3WSnh02DkOdRospC5kSRRS5BmSo1YYI4CSCPdIaLFsMfp8XVJ3Tlq6ybYR306Pqk7py1ldmDqcefsYNy9H9oQ+jN7+VZu1aPy9+UIfRW9/Ks4YlPkvi6oUCWYUi0pVoUWVscsKXYkIwl2hYYiVwOl8JM1o6T2BaDT0DYyAB28/OqfslF473AE2ZYW5yQrfTOcXG/ALOR1jr6Re8iUpzqpekjDhuJ9iiaZTtI0gb/Yo/ljbCfA2q6XKRYAAb9UyDM25PMTlOuuqY0Tc+47hfrW5xWqkOPFiWIRZRZQNU/sU9Uwm2p4/2FA1bVx5InRB7EFXu10KDCJWh93GwuOGiLiDrXKr5xHK91j6uF0/yKslmcitFk2kxEDLlsWnm50iwaDqUS+vEhaLcQbqZavYm7OWCoKGrsqOGoSFEqJlFSpCLlRQCYCEFGyobLLGiwbBE/H4uqTunLXFkmwX2+Lqk7py1tdeLqcubsYNy9j9oQejN7+ZZsFpPL15Qg9Gb38qzgBYm9zoxdUGalmpNoSrQpNlBxEU4YkWNUhhsd5B6z2DRTboRMbPSFgdwJIFtyuFO/xfxUE6l0a82z6Zra7+ZS8Zu1c2SesFH2HqsXdHYMF+JvzJlBygzZsrWXtxSr422vIQxg+sScunSTuURWbTUDDlhIceJAdv6DZbhqSuJmSV7lgh2kfM6xaQTopClxLwRcehVXB8ZikcMp1O7rUvjUbmR5tbW3ndu6FjU7v2US2oNi207GDxiq3UbWxkX7BxKZ0ULKkF80ojjB36cOZPZaDCy2zZg550uXi/YtRhq3kJy07DCoxZkrXZTbTjvVVkcdetPsTpxHJdrrj8E2mlDhr9YWA6Rz3VMWNJ7GrFMLeS8dYVwaFSqIWcCSAARfqVmw7HI5nFrbi24nTMehdSIPkkWobIwajZVmh2J5UBalcqAhFBYmgslMqDKlQye2DH0+Lqk7py1i6yjYQfTouqTunLV10YupzZuxhHLyP2hD6M3v5lnLGrSOXg/tCH0ZvfzLOWKeTkvj6oVDUqwJNgTmMKJRikbU+oJcj2nmKaxhOGrD3RktpefBjSwsLW6OKnMNcMum+3CygWPJp223AG/rGifYTVGwXE9pFeVsL4hgLJnD4wXPYNzAcrQf5iBvKisQ2ZoIjmF81tGgns01VypZmyANI8bnSNTA2N1yGi3GwXQrUdnsS9le2fwZrPnBF4Nu8ZvrHTgDu6042vnPxcDnB0Uy6sbLq3Ubhp22UTtTARGARwuPWoy/hSPJCYFh8UlOwStJay5sDpcne4DeUhjOy1NI/M025wN3qHBdsnXZZsrgQ12gJ3FWypoYTq5ot0afctqckglG2ZVX4QWSZYyXjgOI6kefBXMaCQB0EhXmsmhiv4NrR07yqTjeKF+nT2LcJybSHQyrwLcLkjduHQEfZ9hdUMDdwuT1Ab02mfZmvAjTrVp2QoA2IycXmw6AOAXYuCTdE2GobJTKgsmTE7ILJWyKSgdiQCAhKlFKwxpk3sN9ui6pO6ctWWV7D/AG6Pqk7py1RdGLqQy9jCOXgftCH0ZvfyrOmhaPy7/b4fRh38qzpqlk7HRj6oVanEabs3J1Gos2xeMaJywJBicxhBhltwcZqfX+U+zcUTDn2HrTHB8U8EC0i7XAjq0Tiidqe1cWVVIpBk9T1ng9RvUHimKyVMzYWHVx16BxcfUlK+pLIiRqUOBUBhaXOsZpNXH+UHc0H+7prijdpbhazaV9M4MED8rQBmA3cN3FR2P7Yte25cb2tY7+qysXxRzzcjedSTYbhax9SisWwFrrktZbS7jbn1tzqlL/hLUyht2gJva4N7gq+YNjfhqcE77a+pVSvwsCQnJlboBa24D81J4VO1oytI6R9yMmmv9Ubi37GuO15DtFX5DdylcfbaRRbFXDFKN+zbewempPCvDSCR4xsN+jfF9tloeG0XgoWM/laL9fFVrZOhkbPnyHLlIzHQAc451c7LpRyy5EMi4sSwCHKgQ1LUUtTgtSZakxoRsilLWRSxYAmdh/t0fVJ3Tlqiy7YkfTo+qTunLUV04upHL2MJ5dvKEPoze/mWdsWicu/lCH0ZvfyrO2KWTsdGPqhaNO2JrGE7iCi0bY4jCdRhIRN0TtjUGGKsCe0k2VwvxTaNqWDfUeB6eZRzQbVoIyolZ2ZmH1ew3QyYbM8Z2SgOtpdt9OYpvDU6Do0Km6e+QbrLmUizIOnopR/8skrjxLGhwHP4t1GY1OTufMcujQYiL+tWmZzxfQX59QfYoHEZDY5mk20AvdW1xS4FX9KVUVcwNvGt0/3olqWV7yAAQ5xAS87HFx0sOAR8PqxC4vI4HL1lV1JrZDSa9htpJPnrD90W9iTwPDzLK1tuNz/hGp/JNJZvCPJPE3V92VwXwMedw+cksT/+RvDfxPqVILajM3RKNZYac3+y4tS+RA4KpAQQEpUhEISHQmUmlMqTKBAEItkYhFIWRk3sX9tj6pO6ctPWY7Fj6bH1Sd05acunF1IZOTCeXbyhD6M3v5Vnsa0Pl18oQ+jN7+VZ41SycnRj6oXYU6iKbMKcMlDdSQOs2UkmbbRIQt0Tpig37QRtGl3Ho3dqZzbSSO+rZg6NT2lWjjbOeWRFpnrGxNzPNhw5z1BR+y0xxDE4I3kiLM4hoNtA0nUjeTbVVSaodIbvcXHpN/8AZSey2JfFq2nlvoyRpd/hJyu9hKtHGktyMsjfBeschNJUPjO4HtHAp7heLgi2+ytfKBs82ZjKloJygCTLqSw/vDnIuqBiuATUwEsfjxOF2yN1aQfu6l5mT87jJ1wdsJJxTLQ/EGlvT0qHrZGuFyQq7/xkkWduTaqxIu4gDmF1HS3sUTQ5raln1Rv4lQFfUZ3aaNGgSsjgdbkk+pNmxX6hqegDiujDjUQk1RPbG4aJZwXatYM1ufm9v3LRw1UWakfhjaV9iHTMzSNPC7jkZ0aWPrKfnbjwZHhYzlO57NR2bwu9YnVnLLKmy15V3g1FUO1tNL9WRoPM7Q9hUrHUNdqCD1LGloepehMxJNzU6KSc1ZHYg9iSc1LuCTISYxBwRSEo4IpWWMmdjPtsfU/u3LS7rNtjvtkfU/u3LSV04upz5exhPLy+2IQ3/wDrDv5VmL8QA3C60L4Q3lGD0Uf5iZZaFrQm7ZnytKkOn4k88bdSbvkJ3knrQWQhq0opGHJvkO0I4CABHatGAEYILLgbIA9Gclm0YraBrX2dJF81IDxAHiu6i3T1FHnjGHylkgzUU50vqInnS2v7p/IrHeTXar4hWtLj81LZknRc+I71H2Er0BiJZUQuB1jcN4Ga+mmT81Kdclccq2fBT9peTCOYF9MQHb8t9PUVluJ4PJTPLJWkdNlruy0lRSzfF5g4xOF432Nh0aXy7uKk9tdnRVU7soHhGDM3QXNv3VGWPUtUdmXjk0Sp7o89zxnn0V52C2fbJaWRgyZm2B1zOHEjmBVeocEdPOIw05iddNwG8lak3CzRUgvZoYCQTw3n71r88LdsM+SlS9lV5UphO2Vw18A+KO/SQc3tJHqVB+N5mAHUEa9HSFdMdgcMILiDmqagPaLeNkbezj0nU+tUNlDIRYRvPU0rrxyo5p8jSZuU27EtT4nJH9R7h1E/ciPBtZwsW30O/qSCJGVZZKDbeojPjOzjmcB94Vsw3bSOUeN4p9iy9KxTFp0WUovlGlNo2WKoa8XaQQuKzKkxN7BnjcdPrNViw/bLM27gLD6w4gc9uKxP875RVZfpZ3IhRopA8Agggi4I6UJC5Wq5LJkxsb9sj6n925aUs32PH0yPqf3blpFlfF1I5OTz78IXyjB6KP8AMTLLg1an8IPyjB6KP8xMswVSD5ADUayBCmI4I4CKEYIGddcuK4IECFuPJDte6qD45n3fG1gjbYAZGgi/SedYaVYdhMS+L19O69mmRrXdT/F16NQss1E9DVVYGk62S2GVgeN4KgK7V/jXOugUqyZ8cRe+zGtF8oF3W69w9qV7/wAMLc6gwSGOpe8MGZx1KlsSwyOeN0cguxwsRu4qj4Lt8KuoEcbMrnne5w3N6uKuXgyTZwv03OqcWvRtpx5CspGNDWNa0NYAGi17AC2l04jpBzDsCLBRAOBHYnGKVoggklOgjY55/wCUXWrFV7nl3axgZXVAbuErx7VDuCcV1SZJHvdve5zj1uJP4pA7kIQRCSusgskwFYJyw3H9hDM6zrt3H7ikQFxK2nsBf9hsSzx+DJ1bu6laVl2y+JeCqG33HxT61qA3LnzLhnRidomtkPtkfU/u3LSFm+x/2yPqf3blpCMfAZOTz98IPyjB6KO/lWXgLUfhB+UIPRR38qy4KyIPkMFwK5CAgRyFcjBAALkKBAHIzHWII4buvgi3XXSBG+7I4wK2milJ8cDLJ0PZoT69/rUzjOIs8HlBu52lujnWQcme0bYJjDIT4OYt1v8AVcPzC1vFcNY20jeBBIGt+lKStbCXJUcf2aOHyMqYgcoGcW0yvDScp6CtNwfExLFG5xAc5jSQN1yLkDnURjzm1VDKwaEtFgRqDcHd1XTDDqdplELXHJEABbfcNA39anBVKjonNSj/AEvgNuCz/lp2gEFB4EHx6h2W3HI3xnntsPWm22u38mFVETA0SRvYXOBNnDxrDKd3Dism212sdiVSZSC1gGWNhN8rB+JJJKtRGyAcUVDdFSECUCFAmALURCFxCABY+xB4g37Ny2DCKnwkEbudoPsCxxaVsFV56bLxY4j1Xup5FsVxcl72RH0yPqf3blo6znZE/TI+p/duWjLOPg3k5MA+EEP2hB6KO/lWX2WofCC8oQeijv5lmF1ZEHydZCioQgQIRgigI4QBxQAIyAIEFsuARl1khho3EG40I3H8V6B5OccbXUjc+skXivHUND6xqvPoVl2F2pNBVNf/AA3WbIOg/vepaTBo9BYvh4dC7dcC9927em2C4W2NokBuXtafYDp61B7abZmnbF4MtLZmOvx0IADr8Lan/YKs4Bt66KUNkeXQ5eOtsutwfZ6lza0shr0VzlexDwuJPAOkbGM6iG3d7SVRyn+NYiaiollN/nHud2nRMVcyAAuCFcAgDgikI4CCyYgtkBR7ItkDCq5cndTZ0jDxAI9o/BU5S2zVb4KoYd1zlPUdFlq9hxdSNr2QP0yPqf3blpKzTY116yPqf3blpanjVItPkwD4QXlCD0Ud/MsvWofCC8oQeijv5ll6qRfJyELgEKYgUIQWRkACgQ2XFAAEoLoSgKQwQjAooQhAGm7EVUdZTGGoDi6IfNvt+7ewbfr07F20myz6eG0UbnmQEZhqbkXIA3gBu9F5PsebDTOzWszNfn35hZTmBcpPxicRPjDQ8kNIJJ6iuKfYrGLq0ZDWUb4XZZGlrtDlO/XikFeeVLBnNqjMbZZLW5723a6k21vu1CpGVdcd1uRCoQjBqMAthYTKjZEfKjZUhWJZUDmJYNXFiVisahqUicWkHm3JXInEEIcLceC3FWNM2Dk6qvCVEDudju6ctXWJ8kE30iNp3t8KLdHg3WW13U0qsvJ2YF8IHyhB6KO/lWYFaf8ACB8oQeijv5VmAWiL5OQhchCYAtdZTVLsvJIxrmub4wvbX8lC2V7wB5dBHz6D1XF10YIKbpmZtpbEH/6Pl52dp/JRWIUBhflcQTa+n/laGZLuba+mnrA17PvVR2yH0l1yCbN3cNNFbPhjCNoxGTb3K+hAR7I2VcJYKAjALgEayQEzstWBkuR31JAQb6C/93Wj4Hs9SU5FS59g0jKXGzWk6A9JWQWT2fFJHxtjc4ljToOfnvz7goyx27NKbSomdv8AFW1FY50cmeMNAabkgc7RpzqtBCuCtSRg4BCENkICDIIR2hFCNZIQFkay6yMEwC5UZrbIwahyoGaFyTS5q+Mji2TN1iJ2vtC3BYfyL018QceDYJD6y9jR97luKUnZVcGA/CB8oQeijv5VmAC0/wCEB5Qg9FHfyrMVoy0DZDZAEYIMnALS9i6eBtK0yyljnZjYjhfhpuKzYNV42F+M1bhBGyAtjAzSzR5yxt9Bv1O+wWoS0uwot8cdKN0zefduN9T+CzfbCna2qfkOZpsQ7n01stQxjZORrT4FlO8taMwdCAXZbXy2d4o6PvWS4zWSSykygBzbNytGVrQ3QNaOAFlueVyQkqI2yEhDZCVIYACNZc0IUABlQ2RlwRYAWRg1DZGDUkILlQhqOWWQBMTOARrLkYBAAWQgIbIyQHNalAFzGo4CBmm8iNN89Uv5o2N/qeXf6VrqzLkSh+aqX872N/pYT/qWmJFVwZlym8mVRilVHLDJCxrIRGRIXg38LI64ysOlnDjwKqH/ALf63z9L2ze7XLkDB+QCt8/S9s3u0ZvIDWeepu2b3a5cnYqB+QSs89Tds3u1c+T7k6qMO8KJXwuzkEFhkuLAjXMwc65ciwouH/CnXOrd2m/2rLMb5FqueoklbLTNa95cATLcAnS9o965ciw0oY/INWeepu2b3a75Bqzz1N2ze7QrkhaUcOQes89Tds3u0PyD1nnqbtl92uXIDSjvkIrPPU3bN7tD8hNZ56m7ZfdrlydhpQI5Cqzz1N2y+7RhyGVnnqbtl92uXIsNKDv5D6sgATU/9Uvu0T5DKzz1N2y+7XLkWGlBhyHVfnqbtl92h+RCr89Tdsvu1y5INKB+RGr89Tdsvu0PyI1fnqftl/QuXIDSg7eRSrH8an7Zf0JQci9V52n7Zf0LlyA0ovuwOyz8Pp3RyOY5zpC+7M1rZWgDxgDfQqzrlyBo/9k="/>
          <p:cNvSpPr>
            <a:spLocks noChangeAspect="1" noChangeArrowheads="1"/>
          </p:cNvSpPr>
          <p:nvPr/>
        </p:nvSpPr>
        <p:spPr bwMode="auto">
          <a:xfrm>
            <a:off x="155575" y="-1417638"/>
            <a:ext cx="24003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74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Osm zásad managementu kvality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5. Systémový přístup managementu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Identifikování, porozumění a řízení vzájemně souvisejících procesů jako systému přispívá k efektivnosti a účinnosti organizace při dosahování jejích cílů.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6. Neustálé zlepšování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Neustálé zlepšování celkové výkonnosti organizace má být trvalým cílem organizace. </a:t>
            </a:r>
          </a:p>
          <a:p>
            <a:pPr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7. Přístup k rozhodování zakládající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na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faktech</a:t>
            </a:r>
          </a:p>
          <a:p>
            <a:pPr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Efektivní rozhodnutí jsou založena na analýze údajů a informací.</a:t>
            </a:r>
          </a:p>
          <a:p>
            <a:pPr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8. Vzájemně prospěšné dodavatelské vztahy</a:t>
            </a:r>
          </a:p>
          <a:p>
            <a:pPr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Organizace a její dodavatelé jsou vzájemně závislí a vzájemně prospěšný vztah zvyšuje jejich schopnost vytvářet hodnotu. 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data:image/jpeg;base64,/9j/4AAQSkZJRgABAQAAAQABAAD/2wCEAAkGBhQQEBQUEhQUFRIUFBQVFBQUFBQUFBQVFBAVFBQQFBQXHCYeFxkjGRQUHy8gJCcpLCwsFR4xNTAqNSYrLCkBCQoKDgwOGA8PFykYFBwpKSkpKSkpKSkpKSkpKSkpKSkpKSkpKSksKSkpKSkpKSkpKSkpKSkpKSkpKSkpKSkpKf/AABEIAPgAyQMBIgACEQEDEQH/xAAcAAAABwEBAAAAAAAAAAAAAAABAgMEBQYHAAj/xABMEAABAwIDAwYICwYEBQUAAAABAAIDBBEFEiEGMUEHUWFxkbMTIjVTdIGh0wgUFyMkMjSxwdHSJUJDUpLwcrTC8RWCo7LhFhgzVGL/xAAZAQADAQEBAAAAAAAAAAAAAAAAAQMCBAX/xAAkEQACAgEEAwEBAAMAAAAAAAAAAQIRAxIhMTITQVEEYRQigf/aAAwDAQACEQMRAD8AtPKRykT4ZUxxQxxOa+ESEyB5NzI9lhlcNLNHaqmOXes8zTdk3vEXl3P0+H0Yd/Ks3upSk0zrx44uO6NNHLpV+ZpuyX3iN8uNX5mm7JfeLM2JcKTnL6V8UPhpLOWyrP8ABp+yX3iVHLRVeap+yX3izmNKtCy8kvovFD4aGOWaq81T9kv60q3lhqvNQdkv61nkYUhRwgnM6+Uc28ngEKcm6TMyhBejQ6HlMqZN7Kdo6pLnqGdS0W3MtvGEI/q+7MsrlxsnxW2Fv5dbDotoetN/jmbeSXc+b8ArOelbkNGp7GuVG3E2mQQk8xzjXn+tuTP5RJwPGEHUBIT6vHVFo4HFpNzuAv0FJSQuBsL3PXxUP8pN7D8Je/lJnP7sH/UJ/wC5MKjlcnbf5uA26JB/rVTkbkbfQewhRlViYAOjXX59e1XWSzOii5wctc5NjHAD1SffnUrHypTuFxHD2SfqWPSlrzcDKeYbk8w7ETEQCCWn+7hJt+maUV7Rq/ynVHm4eyT9S75TqjzcPZJ+pU6N2YAjcUfKp+SX0poj8Li3lMn83D2P/Ulmcos5/hxdj/1KlBqcNWXkl9NLHH4XAcoc38kXY/8AUiy8osw/hxdj/wBSqQckpJLo8kvoeKPwtzeUmc/w4ux/6lw5R6jzcXY/9SqLXIocl5ZfR+KHw0PZzbWWpqWRPZGGuDrloffxWFw3uI4K52WU7C/bo+qTunLV104pNxtnNlilKkYRy8eUIfRm9/Ks3BWj8vXlCH0VvfyrNwsz5OnF1Qo1LtO5IBKtUWXHkZSzU2Yl2lTZljhie19RkiDQL9trnp4prSNzPaDzqabhnhXDTTnTi9KbI5N3RE4dReEvZubnJ3DoA/FTdLs6NN9+hWbDcAa0AbhzDiecn8FOU+GtG4LlnklNm1USv0WE5WW4oDhRF7DX7lYpKew3pF8ZAUd0asptbhDtxaSFXavC8pJLSOgX9q057dNVH1jQd6SyOO5tRTMtnpt5AH4oKR+bxXac1t3rHOrViuGsNyBY9GiiKPAy5x0O/eu78+fXsyOSFKyQwqNwbl1LRuPD1cyeBDG4xMs4b9L/AJpMPXTNUSg7Fo3WSnh02DkOdRospC5kSRRS5BmSo1YYI4CSCPdIaLFsMfp8XVJ3Tlq6ybYR306Pqk7py1ldmDqcefsYNy9H9oQ+jN7+VZu1aPy9+UIfRW9/Ks4YlPkvi6oUCWYUi0pVoUWVscsKXYkIwl2hYYiVwOl8JM1o6T2BaDT0DYyAB28/OqfslF473AE2ZYW5yQrfTOcXG/ALOR1jr6Re8iUpzqpekjDhuJ9iiaZTtI0gb/Yo/ljbCfA2q6XKRYAAb9UyDM25PMTlOuuqY0Tc+47hfrW5xWqkOPFiWIRZRZQNU/sU9Uwm2p4/2FA1bVx5InRB7EFXu10KDCJWh93GwuOGiLiDrXKr5xHK91j6uF0/yKslmcitFk2kxEDLlsWnm50iwaDqUS+vEhaLcQbqZavYm7OWCoKGrsqOGoSFEqJlFSpCLlRQCYCEFGyobLLGiwbBE/H4uqTunLXFkmwX2+Lqk7py1tdeLqcubsYNy9j9oQejN7+ZZsFpPL15Qg9Gb38qzgBYm9zoxdUGalmpNoSrQpNlBxEU4YkWNUhhsd5B6z2DRTboRMbPSFgdwJIFtyuFO/xfxUE6l0a82z6Zra7+ZS8Zu1c2SesFH2HqsXdHYMF+JvzJlBygzZsrWXtxSr422vIQxg+sScunSTuURWbTUDDlhIceJAdv6DZbhqSuJmSV7lgh2kfM6xaQTopClxLwRcehVXB8ZikcMp1O7rUvjUbmR5tbW3ndu6FjU7v2US2oNi207GDxiq3UbWxkX7BxKZ0ULKkF80ojjB36cOZPZaDCy2zZg550uXi/YtRhq3kJy07DCoxZkrXZTbTjvVVkcdetPsTpxHJdrrj8E2mlDhr9YWA6Rz3VMWNJ7GrFMLeS8dYVwaFSqIWcCSAARfqVmw7HI5nFrbi24nTMehdSIPkkWobIwajZVmh2J5UBalcqAhFBYmgslMqDKlQye2DH0+Lqk7py1i6yjYQfTouqTunLV10YupzZuxhHLyP2hD6M3v5lnLGrSOXg/tCH0ZvfzLOWKeTkvj6oVDUqwJNgTmMKJRikbU+oJcj2nmKaxhOGrD3RktpefBjSwsLW6OKnMNcMum+3CygWPJp223AG/rGifYTVGwXE9pFeVsL4hgLJnD4wXPYNzAcrQf5iBvKisQ2ZoIjmF81tGgns01VypZmyANI8bnSNTA2N1yGi3GwXQrUdnsS9le2fwZrPnBF4Nu8ZvrHTgDu6042vnPxcDnB0Uy6sbLq3Ubhp22UTtTARGARwuPWoy/hSPJCYFh8UlOwStJay5sDpcne4DeUhjOy1NI/M025wN3qHBdsnXZZsrgQ12gJ3FWypoYTq5ot0afctqckglG2ZVX4QWSZYyXjgOI6kefBXMaCQB0EhXmsmhiv4NrR07yqTjeKF+nT2LcJybSHQyrwLcLkjduHQEfZ9hdUMDdwuT1Ab02mfZmvAjTrVp2QoA2IycXmw6AOAXYuCTdE2GobJTKgsmTE7ILJWyKSgdiQCAhKlFKwxpk3sN9ui6pO6ctWWV7D/AG6Pqk7py1RdGLqQy9jCOXgftCH0ZvfyrOmhaPy7/b4fRh38qzpqlk7HRj6oVanEabs3J1Gos2xeMaJywJBicxhBhltwcZqfX+U+zcUTDn2HrTHB8U8EC0i7XAjq0Tiidqe1cWVVIpBk9T1ng9RvUHimKyVMzYWHVx16BxcfUlK+pLIiRqUOBUBhaXOsZpNXH+UHc0H+7prijdpbhazaV9M4MED8rQBmA3cN3FR2P7Yte25cb2tY7+qysXxRzzcjedSTYbhax9SisWwFrrktZbS7jbn1tzqlL/hLUyht2gJva4N7gq+YNjfhqcE77a+pVSvwsCQnJlboBa24D81J4VO1oytI6R9yMmmv9Ubi37GuO15DtFX5DdylcfbaRRbFXDFKN+zbewempPCvDSCR4xsN+jfF9tloeG0XgoWM/laL9fFVrZOhkbPnyHLlIzHQAc451c7LpRyy5EMi4sSwCHKgQ1LUUtTgtSZakxoRsilLWRSxYAmdh/t0fVJ3Tlqiy7YkfTo+qTunLUV04upHL2MJ5dvKEPoze/mWdsWicu/lCH0ZvfyrO2KWTsdGPqhaNO2JrGE7iCi0bY4jCdRhIRN0TtjUGGKsCe0k2VwvxTaNqWDfUeB6eZRzQbVoIyolZ2ZmH1ew3QyYbM8Z2SgOtpdt9OYpvDU6Do0Km6e+QbrLmUizIOnopR/8skrjxLGhwHP4t1GY1OTufMcujQYiL+tWmZzxfQX59QfYoHEZDY5mk20AvdW1xS4FX9KVUVcwNvGt0/3olqWV7yAAQ5xAS87HFx0sOAR8PqxC4vI4HL1lV1JrZDSa9htpJPnrD90W9iTwPDzLK1tuNz/hGp/JNJZvCPJPE3V92VwXwMedw+cksT/+RvDfxPqVILajM3RKNZYac3+y4tS+RA4KpAQQEpUhEISHQmUmlMqTKBAEItkYhFIWRk3sX9tj6pO6ctPWY7Fj6bH1Sd05acunF1IZOTCeXbyhD6M3v5Vnsa0Pl18oQ+jN7+VZ41SycnRj6oXYU6iKbMKcMlDdSQOs2UkmbbRIQt0Tpig37QRtGl3Ho3dqZzbSSO+rZg6NT2lWjjbOeWRFpnrGxNzPNhw5z1BR+y0xxDE4I3kiLM4hoNtA0nUjeTbVVSaodIbvcXHpN/8AZSey2JfFq2nlvoyRpd/hJyu9hKtHGktyMsjfBeschNJUPjO4HtHAp7heLgi2+ytfKBs82ZjKloJygCTLqSw/vDnIuqBiuATUwEsfjxOF2yN1aQfu6l5mT87jJ1wdsJJxTLQ/EGlvT0qHrZGuFyQq7/xkkWduTaqxIu4gDmF1HS3sUTQ5raln1Rv4lQFfUZ3aaNGgSsjgdbkk+pNmxX6hqegDiujDjUQk1RPbG4aJZwXatYM1ufm9v3LRw1UWakfhjaV9iHTMzSNPC7jkZ0aWPrKfnbjwZHhYzlO57NR2bwu9YnVnLLKmy15V3g1FUO1tNL9WRoPM7Q9hUrHUNdqCD1LGloepehMxJNzU6KSc1ZHYg9iSc1LuCTISYxBwRSEo4IpWWMmdjPtsfU/u3LS7rNtjvtkfU/u3LSV04upz5exhPLy+2IQ3/wDrDv5VmL8QA3C60L4Q3lGD0Uf5iZZaFrQm7ZnytKkOn4k88bdSbvkJ3knrQWQhq0opGHJvkO0I4CABHatGAEYILLgbIA9Gclm0YraBrX2dJF81IDxAHiu6i3T1FHnjGHylkgzUU50vqInnS2v7p/IrHeTXar4hWtLj81LZknRc+I71H2Er0BiJZUQuB1jcN4Ga+mmT81Kdclccq2fBT9peTCOYF9MQHb8t9PUVluJ4PJTPLJWkdNlruy0lRSzfF5g4xOF432Nh0aXy7uKk9tdnRVU7soHhGDM3QXNv3VGWPUtUdmXjk0Sp7o89zxnn0V52C2fbJaWRgyZm2B1zOHEjmBVeocEdPOIw05iddNwG8lak3CzRUgvZoYCQTw3n71r88LdsM+SlS9lV5UphO2Vw18A+KO/SQc3tJHqVB+N5mAHUEa9HSFdMdgcMILiDmqagPaLeNkbezj0nU+tUNlDIRYRvPU0rrxyo5p8jSZuU27EtT4nJH9R7h1E/ciPBtZwsW30O/qSCJGVZZKDbeojPjOzjmcB94Vsw3bSOUeN4p9iy9KxTFp0WUovlGlNo2WKoa8XaQQuKzKkxN7BnjcdPrNViw/bLM27gLD6w4gc9uKxP875RVZfpZ3IhRopA8Agggi4I6UJC5Wq5LJkxsb9sj6n925aUs32PH0yPqf3blpFlfF1I5OTz78IXyjB6KP8AMTLLg1an8IPyjB6KP8xMswVSD5ADUayBCmI4I4CKEYIGddcuK4IECFuPJDte6qD45n3fG1gjbYAZGgi/SedYaVYdhMS+L19O69mmRrXdT/F16NQss1E9DVVYGk62S2GVgeN4KgK7V/jXOugUqyZ8cRe+zGtF8oF3W69w9qV7/wAMLc6gwSGOpe8MGZx1KlsSwyOeN0cguxwsRu4qj4Lt8KuoEcbMrnne5w3N6uKuXgyTZwv03OqcWvRtpx5CspGNDWNa0NYAGi17AC2l04jpBzDsCLBRAOBHYnGKVoggklOgjY55/wCUXWrFV7nl3axgZXVAbuErx7VDuCcV1SZJHvdve5zj1uJP4pA7kIQRCSusgskwFYJyw3H9hDM6zrt3H7ikQFxK2nsBf9hsSzx+DJ1bu6laVl2y+JeCqG33HxT61qA3LnzLhnRidomtkPtkfU/u3LSFm+x/2yPqf3blpCMfAZOTz98IPyjB6KO/lWXgLUfhB+UIPRR38qy4KyIPkMFwK5CAgRyFcjBAALkKBAHIzHWII4buvgi3XXSBG+7I4wK2milJ8cDLJ0PZoT69/rUzjOIs8HlBu52lujnWQcme0bYJjDIT4OYt1v8AVcPzC1vFcNY20jeBBIGt+lKStbCXJUcf2aOHyMqYgcoGcW0yvDScp6CtNwfExLFG5xAc5jSQN1yLkDnURjzm1VDKwaEtFgRqDcHd1XTDDqdplELXHJEABbfcNA39anBVKjonNSj/AEvgNuCz/lp2gEFB4EHx6h2W3HI3xnntsPWm22u38mFVETA0SRvYXOBNnDxrDKd3Dism212sdiVSZSC1gGWNhN8rB+JJJKtRGyAcUVDdFSECUCFAmALURCFxCABY+xB4g37Ny2DCKnwkEbudoPsCxxaVsFV56bLxY4j1Xup5FsVxcl72RH0yPqf3blo6znZE/TI+p/duWjLOPg3k5MA+EEP2hB6KO/lWX2WofCC8oQeijv5lmF1ZEHydZCioQgQIRgigI4QBxQAIyAIEFsuARl1khho3EG40I3H8V6B5OccbXUjc+skXivHUND6xqvPoVl2F2pNBVNf/AA3WbIOg/vepaTBo9BYvh4dC7dcC9927em2C4W2NokBuXtafYDp61B7abZmnbF4MtLZmOvx0IADr8Lan/YKs4Bt66KUNkeXQ5eOtsutwfZ6lza0shr0VzlexDwuJPAOkbGM6iG3d7SVRyn+NYiaiollN/nHud2nRMVcyAAuCFcAgDgikI4CCyYgtkBR7ItkDCq5cndTZ0jDxAI9o/BU5S2zVb4KoYd1zlPUdFlq9hxdSNr2QP0yPqf3blpKzTY116yPqf3blpanjVItPkwD4QXlCD0Ud/MsvWofCC8oQeijv5ll6qRfJyELgEKYgUIQWRkACgQ2XFAAEoLoSgKQwQjAooQhAGm7EVUdZTGGoDi6IfNvt+7ewbfr07F20myz6eG0UbnmQEZhqbkXIA3gBu9F5PsebDTOzWszNfn35hZTmBcpPxicRPjDQ8kNIJJ6iuKfYrGLq0ZDWUb4XZZGlrtDlO/XikFeeVLBnNqjMbZZLW5723a6k21vu1CpGVdcd1uRCoQjBqMAthYTKjZEfKjZUhWJZUDmJYNXFiVisahqUicWkHm3JXInEEIcLceC3FWNM2Dk6qvCVEDudju6ctXWJ8kE30iNp3t8KLdHg3WW13U0qsvJ2YF8IHyhB6KO/lWYFaf8ACB8oQeijv5VmAWiL5OQhchCYAtdZTVLsvJIxrmub4wvbX8lC2V7wB5dBHz6D1XF10YIKbpmZtpbEH/6Pl52dp/JRWIUBhflcQTa+n/laGZLuba+mnrA17PvVR2yH0l1yCbN3cNNFbPhjCNoxGTb3K+hAR7I2VcJYKAjALgEayQEzstWBkuR31JAQb6C/93Wj4Hs9SU5FS59g0jKXGzWk6A9JWQWT2fFJHxtjc4ljToOfnvz7goyx27NKbSomdv8AFW1FY50cmeMNAabkgc7RpzqtBCuCtSRg4BCENkICDIIR2hFCNZIQFkay6yMEwC5UZrbIwahyoGaFyTS5q+Mji2TN1iJ2vtC3BYfyL018QceDYJD6y9jR97luKUnZVcGA/CB8oQeijv5VmAC0/wCEB5Qg9FHfyrMVoy0DZDZAEYIMnALS9i6eBtK0yyljnZjYjhfhpuKzYNV42F+M1bhBGyAtjAzSzR5yxt9Bv1O+wWoS0uwot8cdKN0zefduN9T+CzfbCna2qfkOZpsQ7n01stQxjZORrT4FlO8taMwdCAXZbXy2d4o6PvWS4zWSSykygBzbNytGVrQ3QNaOAFlueVyQkqI2yEhDZCVIYACNZc0IUABlQ2RlwRYAWRg1DZGDUkILlQhqOWWQBMTOARrLkYBAAWQgIbIyQHNalAFzGo4CBmm8iNN89Uv5o2N/qeXf6VrqzLkSh+aqX872N/pYT/qWmJFVwZlym8mVRilVHLDJCxrIRGRIXg38LI64ysOlnDjwKqH/ALf63z9L2ze7XLkDB+QCt8/S9s3u0ZvIDWeepu2b3a5cnYqB+QSs89Tds3u1c+T7k6qMO8KJXwuzkEFhkuLAjXMwc65ciwouH/CnXOrd2m/2rLMb5FqueoklbLTNa95cATLcAnS9o965ciw0oY/INWeepu2b3a75Bqzz1N2ze7QrkhaUcOQes89Tds3u0PyD1nnqbtl92uXIDSjvkIrPPU3bN7tD8hNZ56m7ZfdrlydhpQI5Cqzz1N2y+7RhyGVnnqbtl92uXIsNKDv5D6sgATU/9Uvu0T5DKzz1N2y+7XLkWGlBhyHVfnqbtl92h+RCr89Tdsvu1y5INKB+RGr89Tdsvu0PyI1fnqftl/QuXIDSg7eRSrH8an7Zf0JQci9V52n7Zf0LlyA0ovuwOyz8Pp3RyOY5zpC+7M1rZWgDxgDfQqzrlyBo/9k="/>
          <p:cNvSpPr>
            <a:spLocks noChangeAspect="1" noChangeArrowheads="1"/>
          </p:cNvSpPr>
          <p:nvPr/>
        </p:nvSpPr>
        <p:spPr bwMode="auto">
          <a:xfrm>
            <a:off x="155575" y="-1417638"/>
            <a:ext cx="240030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29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Řízení jakosti, ochrana spotřebitele </a:t>
            </a:r>
            <a:b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dozorové orgány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Význam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jakosti a její řízení, značky jakosti, </a:t>
            </a: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právní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úprava ochrany spotřebitele.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60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Ochrana spotřebitele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č. 634/1992 </a:t>
            </a:r>
            <a:r>
              <a:rPr lang="cs-CZ" altLang="cs-CZ" sz="1800" dirty="0" err="1">
                <a:latin typeface="Trebuchet MS" panose="020B0603020202020204" pitchFamily="34" charset="0"/>
              </a:rPr>
              <a:t>Sb.,o</a:t>
            </a:r>
            <a:r>
              <a:rPr lang="cs-CZ" altLang="cs-CZ" sz="1800" dirty="0">
                <a:latin typeface="Trebuchet MS" panose="020B0603020202020204" pitchFamily="34" charset="0"/>
              </a:rPr>
              <a:t> ochraně spotřebitele, 			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č. 102/2001 Sb., o obecné bezpečnosti výrobku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č. 258/2000 Sb., o ochraně veřejného zdraví	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č. 110/1997 Sb., o potravinách a tabákových výrobcích a o  změně a doplnění některých souvisejících zákonů,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zákon. 22/1997 Sb., o technických požadavcích na výrobky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č. 64/1986 Sb., o České obchodní inspekci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č. 146/2002 Sb., o Státní zemědělské a potravinářské inspekci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č. 147/2002 Sb., o Ústředním kontrolním a zkušebním ústavu zemědělském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166/1999 Sb., o veterinární péči…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 78/2004 Sb., o nakládání s GMO a produkty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zákon. 242/2000 Sb., o ekologickém zemědělství…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Ochrana spotřebitele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Spotřebitel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FO</a:t>
            </a:r>
            <a:r>
              <a:rPr lang="cs-CZ" altLang="cs-CZ" sz="2000" dirty="0">
                <a:latin typeface="Trebuchet MS" panose="020B0603020202020204" pitchFamily="34" charset="0"/>
              </a:rPr>
              <a:t>, která nejedná v rámci své podnikatelské činnosti nebo v rámci samostatného výkonu svého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povolání ( </a:t>
            </a:r>
            <a:r>
              <a:rPr lang="cs-CZ" altLang="cs-CZ" sz="2000" dirty="0">
                <a:latin typeface="Trebuchet MS" panose="020B0603020202020204" pitchFamily="34" charset="0"/>
              </a:rPr>
              <a:t>viz </a:t>
            </a:r>
            <a:r>
              <a:rPr lang="cs-CZ" altLang="cs-CZ" sz="2000" dirty="0" err="1">
                <a:latin typeface="Trebuchet MS" panose="020B0603020202020204" pitchFamily="34" charset="0"/>
              </a:rPr>
              <a:t>ust</a:t>
            </a:r>
            <a:r>
              <a:rPr lang="cs-CZ" altLang="cs-CZ" sz="2000" dirty="0">
                <a:latin typeface="Trebuchet MS" panose="020B0603020202020204" pitchFamily="34" charset="0"/>
              </a:rPr>
              <a:t>. § 2 odst. 1 </a:t>
            </a:r>
            <a:r>
              <a:rPr lang="cs-CZ" altLang="cs-CZ" sz="2000" dirty="0" err="1">
                <a:latin typeface="Trebuchet MS" panose="020B0603020202020204" pitchFamily="34" charset="0"/>
              </a:rPr>
              <a:t>písm.a</a:t>
            </a:r>
            <a:r>
              <a:rPr lang="cs-CZ" altLang="cs-CZ" sz="2000" dirty="0">
                <a:latin typeface="Trebuchet MS" panose="020B0603020202020204" pitchFamily="34" charset="0"/>
              </a:rPr>
              <a:t>)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ZOS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fakticky </a:t>
            </a:r>
            <a:r>
              <a:rPr lang="cs-CZ" altLang="cs-CZ" sz="2000" dirty="0">
                <a:latin typeface="Trebuchet MS" panose="020B0603020202020204" pitchFamily="34" charset="0"/>
              </a:rPr>
              <a:t>slabší subjekt v právním vztahu. Musí mít proto oporu ve veřejnoprávní úpravě</a:t>
            </a: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Obecným </a:t>
            </a:r>
            <a:r>
              <a:rPr lang="cs-CZ" altLang="cs-CZ" sz="2000" dirty="0">
                <a:latin typeface="Trebuchet MS" panose="020B0603020202020204" pitchFamily="34" charset="0"/>
              </a:rPr>
              <a:t>objektem právní ochrany spotřebitelů je nerušené a soustavné uspokojování jejich potřeb. Jedná se především o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poctivost prodeje,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zákaz nekalých obchodních praktik,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informační povinnosti (stanovení podmínek vyřizování  reklamací, výkup vratných obalů, regulaci reklamy, technické požadavky na výrobky a cenovou  regulaci…)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8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Ochrana spotřebitele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Nejdůležitější </a:t>
            </a:r>
            <a:r>
              <a:rPr lang="cs-CZ" altLang="cs-CZ" sz="2000" dirty="0">
                <a:latin typeface="Trebuchet MS" panose="020B0603020202020204" pitchFamily="34" charset="0"/>
              </a:rPr>
              <a:t>zásady ochrany spotřebitele formulovala již rezoluce Valného shromáždění  OSN č. 39/248 v roce 1995 nazvaná Směrnice na ochranu spotřebitele: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Zákaz nepoctivých jednání a diskriminace spotřebitele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Zákaz klamání spotřebitele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Zajištění přístupu k podstatným informacím – povinnost informační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Zákaz ovlivňování spotřebitele nezákonnými postupy.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98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Ochrana spotřebitele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ZOS ukládá </a:t>
            </a:r>
            <a:r>
              <a:rPr lang="cs-CZ" altLang="cs-CZ" sz="2000" b="1" dirty="0">
                <a:latin typeface="Trebuchet MS" panose="020B0603020202020204" pitchFamily="34" charset="0"/>
              </a:rPr>
              <a:t>prodávajícímu</a:t>
            </a:r>
            <a:r>
              <a:rPr lang="cs-CZ" altLang="cs-CZ" sz="2000" dirty="0">
                <a:latin typeface="Trebuchet MS" panose="020B0603020202020204" pitchFamily="34" charset="0"/>
              </a:rPr>
              <a:t>, jakým způsobem má řádně informovat spotřebitele o </a:t>
            </a:r>
            <a:r>
              <a:rPr lang="cs-CZ" altLang="cs-CZ" sz="2000" b="1" dirty="0">
                <a:latin typeface="Trebuchet MS" panose="020B0603020202020204" pitchFamily="34" charset="0"/>
              </a:rPr>
              <a:t>vlastnostech</a:t>
            </a:r>
            <a:r>
              <a:rPr lang="cs-CZ" altLang="cs-CZ" sz="2000" dirty="0">
                <a:latin typeface="Trebuchet MS" panose="020B0603020202020204" pitchFamily="34" charset="0"/>
              </a:rPr>
              <a:t> prodávaných </a:t>
            </a:r>
            <a:r>
              <a:rPr lang="cs-CZ" altLang="cs-CZ" sz="2000" b="1" dirty="0">
                <a:latin typeface="Trebuchet MS" panose="020B0603020202020204" pitchFamily="34" charset="0"/>
              </a:rPr>
              <a:t>výrobků</a:t>
            </a:r>
            <a:r>
              <a:rPr lang="cs-CZ" altLang="cs-CZ" sz="2000" dirty="0">
                <a:latin typeface="Trebuchet MS" panose="020B0603020202020204" pitchFamily="34" charset="0"/>
              </a:rPr>
              <a:t> nebo charakteru poskytovaných </a:t>
            </a:r>
            <a:r>
              <a:rPr lang="cs-CZ" altLang="cs-CZ" sz="2000" b="1" dirty="0">
                <a:latin typeface="Trebuchet MS" panose="020B0603020202020204" pitchFamily="34" charset="0"/>
              </a:rPr>
              <a:t>služeb</a:t>
            </a:r>
            <a:r>
              <a:rPr lang="cs-CZ" altLang="cs-CZ" sz="2000" dirty="0">
                <a:latin typeface="Trebuchet MS" panose="020B0603020202020204" pitchFamily="34" charset="0"/>
              </a:rPr>
              <a:t>. Spotřebitel má být informován i </a:t>
            </a:r>
            <a:r>
              <a:rPr lang="cs-CZ" altLang="cs-CZ" sz="2000" b="1" dirty="0">
                <a:latin typeface="Trebuchet MS" panose="020B0603020202020204" pitchFamily="34" charset="0"/>
              </a:rPr>
              <a:t>o způsobu použití a údržby</a:t>
            </a:r>
            <a:r>
              <a:rPr lang="cs-CZ" altLang="cs-CZ" sz="2000" dirty="0">
                <a:latin typeface="Trebuchet MS" panose="020B0603020202020204" pitchFamily="34" charset="0"/>
              </a:rPr>
              <a:t> výrobku, </a:t>
            </a:r>
            <a:r>
              <a:rPr lang="cs-CZ" altLang="cs-CZ" sz="2000" b="1" dirty="0">
                <a:latin typeface="Trebuchet MS" panose="020B0603020202020204" pitchFamily="34" charset="0"/>
              </a:rPr>
              <a:t>o nebezpečí</a:t>
            </a:r>
            <a:r>
              <a:rPr lang="cs-CZ" altLang="cs-CZ" sz="2000" dirty="0">
                <a:latin typeface="Trebuchet MS" panose="020B0603020202020204" pitchFamily="34" charset="0"/>
              </a:rPr>
              <a:t>, které vyplývá z jeho nesprávného použití nebo údržby i</a:t>
            </a:r>
            <a:r>
              <a:rPr lang="cs-CZ" altLang="cs-CZ" sz="2000" b="1" dirty="0">
                <a:latin typeface="Trebuchet MS" panose="020B0603020202020204" pitchFamily="34" charset="0"/>
              </a:rPr>
              <a:t> o riziku</a:t>
            </a:r>
            <a:r>
              <a:rPr lang="cs-CZ" altLang="cs-CZ" sz="2000" dirty="0">
                <a:latin typeface="Trebuchet MS" panose="020B0603020202020204" pitchFamily="34" charset="0"/>
              </a:rPr>
              <a:t> souvisejícím s poskytovanou službou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Zákaz nekalých obchodních praktik: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Klamavé obchodní praktiky - § 4 ZOS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Agresivní obchodní praktiky - § 5a ZOS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Diskriminace spotřebitele - § 7a</a:t>
            </a:r>
          </a:p>
          <a:p>
            <a:pPr marL="0" indent="0"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30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Ochrana spotřebitele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Klamavé obchodní praktiky:</a:t>
            </a:r>
          </a:p>
          <a:p>
            <a:pPr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Podnikatel 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prohlašuje, že se zavázal  dodržovat určitá pravidla chování, ačkoliv tomu tak není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uvádí jako přednost nabídky práva, která vyplývají přímo ze zákona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propaguje výrobky či služby způsobem, ze kterého není patrné, že se jedná o placenou reklamu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uvádí slova „gratis“, „zdarma“, „bezplatně“ apod. a spotřebitel musí vynaložit náklady…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přiloží k propagačnímu materiálu výzvu k provedení platby a vytváří tak pro spotřebitele dojem, že si výrobek nebo službu objednal…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vyvolává dojem nebo nepravdivě uvádí, že nejedná v rámci své podnikatelské činnosti nebo se prezentuje jako spotřebitel</a:t>
            </a:r>
          </a:p>
          <a:p>
            <a:pPr marL="0" indent="0"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5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Ochrana spotřebitele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Agresivní obchodní praktiky:</a:t>
            </a:r>
          </a:p>
          <a:p>
            <a:pPr>
              <a:spcBef>
                <a:spcPts val="600"/>
              </a:spcBef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Podnikatel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vytváří dojem, že spotřebitel nemůže opustit provozovnu nebo místo, kde jsou nabízeny výrobky či služby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, bez </a:t>
            </a:r>
            <a:r>
              <a:rPr lang="cs-CZ" altLang="cs-CZ" sz="1800" dirty="0">
                <a:latin typeface="Trebuchet MS" panose="020B0603020202020204" pitchFamily="34" charset="0"/>
              </a:rPr>
              <a:t>uzavření smlouvy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osobně navštíví spotřebitele v jeho bydlišti, ačkoliv ho spotřebitel vyzval, aby jeho bydliště opustil a nevracel se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opakovaně činí spotřebiteli nevyžádané nabídky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požaduje na spotřebiteli, aby při uplatňování práva z pojistné smlouvy předložil doklady, které nelze pokládat za důvodné…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prostřednictvím reklamy nabádá děti, aby si výrobky či služby koupily, resp. přesvědčily dospělou osobu…</a:t>
            </a:r>
          </a:p>
          <a:p>
            <a:pPr>
              <a:buClr>
                <a:schemeClr val="accent6"/>
              </a:buClr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5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Ochrana spotřebitele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Agresivní obchodní praktiky:</a:t>
            </a:r>
          </a:p>
          <a:p>
            <a:pPr>
              <a:spcBef>
                <a:spcPts val="600"/>
              </a:spcBef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Podnikatel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rebuchet MS" panose="020B0603020202020204" pitchFamily="34" charset="0"/>
              </a:rPr>
              <a:t>požaduje </a:t>
            </a:r>
            <a:r>
              <a:rPr lang="cs-CZ" altLang="cs-CZ" sz="1800" dirty="0">
                <a:latin typeface="Trebuchet MS" panose="020B0603020202020204" pitchFamily="34" charset="0"/>
              </a:rPr>
              <a:t>po spotřebiteli okamžitou nebo odloženou platbu za výrobky či služby, které si spotřebitel neobjednal…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prohlašuje, že pokud si spotřebitel výrobek nebo službu nekoupí, ohrozí tím jeho podnikání, pracovní místo nebo existenci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vytváří dojem, že spotřebitel vyhrál nebo vyhraje, pokud bude jednat určitým způsobem, ačkoli taková výhoda bez vynaložení finančních prostředků ze strany spotřebitele neexistuje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…</a:t>
            </a:r>
            <a:endParaRPr lang="cs-CZ" altLang="cs-CZ" sz="1800" dirty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2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Dozorové orgány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Česká obchodní inspekce</a:t>
            </a:r>
            <a:r>
              <a:rPr lang="cs-CZ" altLang="cs-CZ" sz="1800" dirty="0">
                <a:latin typeface="Trebuchet MS" panose="020B0603020202020204" pitchFamily="34" charset="0"/>
              </a:rPr>
              <a:t> provádí </a:t>
            </a:r>
            <a:r>
              <a:rPr lang="cs-CZ" altLang="cs-CZ" sz="1800" b="1" dirty="0">
                <a:latin typeface="Trebuchet MS" panose="020B0603020202020204" pitchFamily="34" charset="0"/>
              </a:rPr>
              <a:t>komplexně</a:t>
            </a:r>
            <a:r>
              <a:rPr lang="cs-CZ" altLang="cs-CZ" sz="1800" dirty="0">
                <a:latin typeface="Trebuchet MS" panose="020B0603020202020204" pitchFamily="34" charset="0"/>
              </a:rPr>
              <a:t> dozor nad ochranou spotřebitele s výjimkou dozoru na úseku nezávadnosti krmiv, veterinárních léčiv a prodeje živých zvířat</a:t>
            </a:r>
            <a:r>
              <a:rPr lang="cs-CZ" altLang="cs-CZ" sz="1800" i="1" dirty="0">
                <a:latin typeface="Trebuchet MS" panose="020B0603020202020204" pitchFamily="34" charset="0"/>
              </a:rPr>
              <a:t>.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endParaRPr lang="cs-CZ" altLang="cs-CZ" sz="18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Státní zemědělská a potravinářská inspekce</a:t>
            </a:r>
            <a:r>
              <a:rPr lang="cs-CZ" altLang="cs-CZ" sz="1800" dirty="0">
                <a:latin typeface="Trebuchet MS" panose="020B0603020202020204" pitchFamily="34" charset="0"/>
              </a:rPr>
              <a:t> provádí též dozor nad dodržováním povinností, stanovených zákonem na úseku zemědělských, potravinářských, kosmetických, mydlářských, saponátových a tabákových výrobků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Orgány ochrany veřejného zdraví</a:t>
            </a:r>
            <a:r>
              <a:rPr lang="cs-CZ" altLang="cs-CZ" sz="1800" dirty="0">
                <a:latin typeface="Trebuchet MS" panose="020B0603020202020204" pitchFamily="34" charset="0"/>
              </a:rPr>
              <a:t> (dříve orgány hygienické služby)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provádějí dozor </a:t>
            </a:r>
            <a:r>
              <a:rPr lang="cs-CZ" altLang="cs-CZ" sz="1800" dirty="0">
                <a:latin typeface="Trebuchet MS" panose="020B0603020202020204" pitchFamily="34" charset="0"/>
              </a:rPr>
              <a:t>nad dodržování povinností, stanovených zákonem na úseku ochrany zdraví lidí, zejména z hlediska zdravotní nezávadnosti výrobků a poskytovaných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služeb </a:t>
            </a:r>
            <a:endParaRPr lang="cs-CZ" altLang="cs-CZ" sz="18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Orgány veterinární správy</a:t>
            </a:r>
            <a:r>
              <a:rPr lang="cs-CZ" altLang="cs-CZ" sz="1800" dirty="0">
                <a:latin typeface="Trebuchet MS" panose="020B0603020202020204" pitchFamily="34" charset="0"/>
              </a:rPr>
              <a:t> provádějí dozor na úseku veterinární péče nad dodržování zákonem stanovených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povinností</a:t>
            </a:r>
            <a:endParaRPr lang="cs-CZ" altLang="cs-CZ" sz="18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Dozorové orgány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Živnostenské úřady</a:t>
            </a:r>
            <a:r>
              <a:rPr lang="cs-CZ" altLang="cs-CZ" sz="1800" dirty="0">
                <a:latin typeface="Trebuchet MS" panose="020B0603020202020204" pitchFamily="34" charset="0"/>
              </a:rPr>
              <a:t> provádějí dozor nad dodržováním povinností, stanovených zákonem v oblasti obchodu a služeb podle umístění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podnikání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latin typeface="Trebuchet MS" panose="020B0603020202020204" pitchFamily="34" charset="0"/>
              </a:rPr>
              <a:t>Celní </a:t>
            </a:r>
            <a:r>
              <a:rPr lang="cs-CZ" altLang="cs-CZ" sz="1800" b="1" dirty="0">
                <a:latin typeface="Trebuchet MS" panose="020B0603020202020204" pitchFamily="34" charset="0"/>
              </a:rPr>
              <a:t>úřady</a:t>
            </a:r>
            <a:r>
              <a:rPr lang="cs-CZ" altLang="cs-CZ" sz="1800" dirty="0">
                <a:latin typeface="Trebuchet MS" panose="020B0603020202020204" pitchFamily="34" charset="0"/>
              </a:rPr>
              <a:t> provádějí také dozor nad dodržováním povinností vč. ukládání ochranných opatření (klamavé obchodní praktiky, zákaz nabízení výrobků pro humanitární účely, povinnosti provozovatele tržnice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Český úřad pro zkoušení zbraní a střeliva</a:t>
            </a:r>
            <a:r>
              <a:rPr lang="cs-CZ" altLang="cs-CZ" sz="1800" dirty="0">
                <a:latin typeface="Trebuchet MS" panose="020B0603020202020204" pitchFamily="34" charset="0"/>
              </a:rPr>
              <a:t> provádí dozor nad dodržováním povinností na úseku střelných zbraní, střeliva a pyrotechnických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výrobků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Státní zemědělská a potravinářská inspekce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Ústřední kontrolní a zkušební ústav </a:t>
            </a:r>
            <a:r>
              <a:rPr lang="cs-CZ" altLang="cs-CZ" sz="1800" b="1" dirty="0" smtClean="0">
                <a:latin typeface="Trebuchet MS" panose="020B0603020202020204" pitchFamily="34" charset="0"/>
              </a:rPr>
              <a:t>zemědělský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Úřad pro technickou normalizaci, metrologii a státní zkušebnictví</a:t>
            </a:r>
            <a:endParaRPr lang="cs-CZ" altLang="cs-CZ" sz="1800" dirty="0">
              <a:latin typeface="Trebuchet MS" panose="020B0603020202020204" pitchFamily="34" charset="0"/>
            </a:endParaRPr>
          </a:p>
          <a:p>
            <a:endParaRPr lang="cs-CZ" altLang="cs-CZ" sz="18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2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Kvalita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Kvalita 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všechny provozní rozhodnutí</a:t>
            </a:r>
          </a:p>
          <a:p>
            <a:pPr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Úroveň kvality – strategické rozhodnutí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95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navrhování produktu</a:t>
            </a:r>
          </a:p>
          <a:p>
            <a:pPr marL="10795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navrhování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plánování produkčních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procesů</a:t>
            </a:r>
          </a:p>
          <a:p>
            <a:pPr marL="10795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lokalizace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vybudování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provozu</a:t>
            </a:r>
          </a:p>
          <a:p>
            <a:pPr marL="10795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navrhování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obsahu pracovních míst 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činností</a:t>
            </a:r>
          </a:p>
          <a:p>
            <a:pPr marL="10795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dodavatelských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řetězců</a:t>
            </a:r>
          </a:p>
          <a:p>
            <a:pPr marL="10795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plánování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rozvrhování toků produktů</a:t>
            </a:r>
          </a:p>
          <a:p>
            <a:pPr>
              <a:lnSpc>
                <a:spcPct val="120000"/>
              </a:lnSpc>
            </a:pPr>
            <a:endParaRPr lang="cs-CZ" altLang="cs-CZ" sz="2000" b="1" dirty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AutoNum type="arabicPeriod" startAt="6"/>
              <a:tabLst>
                <a:tab pos="361950" algn="l"/>
              </a:tabLst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516229" y="3249611"/>
            <a:ext cx="503238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42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Podnik a kvalita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lum bright="-42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13" b="31558"/>
          <a:stretch>
            <a:fillRect/>
          </a:stretch>
        </p:blipFill>
        <p:spPr bwMode="auto">
          <a:xfrm>
            <a:off x="1835696" y="2276872"/>
            <a:ext cx="6119812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63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Definice kvality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Kvalita vs. Jakost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Kvalita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mající“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(vysokou) hodnotu,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Jakost =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určitá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úroveň kvality –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kategorie, třída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Platón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„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poiotes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– stupeň znamenitosti, dokonalosti, výtečnosti, excelence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Cicero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qualis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– „jakého druhu“ –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qualitas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qualitat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lat.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98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TAYLOR Frederick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26642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Principy vědeckého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managementu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kniha „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Shop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management“</a:t>
            </a: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základy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TQM,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trvalé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zlepšování kvality,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benchmarking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reengineering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procesní management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89980" y="4797152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SHAWHART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70384" y="5589240"/>
            <a:ext cx="8712968" cy="992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statistická regulace procesů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kvantifikovatelné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parametry kvality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regulační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diagram (1926 – 1931)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603" y="1259999"/>
            <a:ext cx="1377808" cy="20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992" y="4797152"/>
            <a:ext cx="1341420" cy="178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81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JURAN Joseph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Kvalita je vhodnost pro použití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„FITNESS FOR USE“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Juranova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trilogie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proces: 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2300" indent="-266700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plánování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kvality </a:t>
            </a:r>
            <a:endParaRPr lang="cs-CZ" altLang="cs-CZ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23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cíle Q, zákazník – potřeby, atributy produktu, proces a kontrola) ANEBO kdo jsou zákazníci, jaké jsou jejich potřeby, převedení potřeb do „jazyka“ možností a schopností podniku“, vytvoření produktu, optimalizace charakteristik/vlastností produktu v souladu s potřebami)</a:t>
            </a:r>
          </a:p>
          <a:p>
            <a:pPr marL="622300" indent="-26670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řízení kvality </a:t>
            </a:r>
            <a:endParaRPr lang="cs-CZ" altLang="cs-CZ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2300" indent="-26670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hodnocení aktuálního stavu, opatření)</a:t>
            </a:r>
          </a:p>
          <a:p>
            <a:pPr marL="622300" indent="-26670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zlepšování kvality </a:t>
            </a:r>
            <a:endParaRPr lang="cs-CZ" altLang="cs-CZ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2300" indent="-266700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infrastruktura, týmy, zdroje, motivace a opatření pro kontinuální zlepšování kvality)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mapa plánování kvality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koncepce tří rolí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Zákazník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Dodavatel, Zpracovatel) – při plánování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kvality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>
            <a:lum bright="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260000"/>
            <a:ext cx="1258888" cy="148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12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CROSBY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Phil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Kvalita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je shoda s požadavky. 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defects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(1961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cs-CZ" altLang="cs-C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(definuj, vymez, charakterizuj, poznej situaci)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cs-CZ" altLang="cs-C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fix (zaznamenej)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altLang="cs-C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(identifikuj hlavní příčiny)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cs-CZ" altLang="cs-C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corrective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 (přijmi nápravní opatření)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cs-CZ" altLang="cs-C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up (zhodnoť a sleduj)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cs-CZ" altLang="cs-CZ" sz="2000" b="1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alt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kvality = shoda s požadavky</a:t>
            </a: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alt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 kvality je v prevencích</a:t>
            </a: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alt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Výrobním standardem je nulová tolerance k chybám </a:t>
            </a: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alt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Měření kvality je prostřednictvím nákladů na neshody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259999"/>
            <a:ext cx="114300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54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DEMING W.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Edwards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4644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Demingova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cena (cena za kvalitu) – Japonsko 1950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léta 20.st. – orientace na zákazníka!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85% problémů s nekvalitou má kořeny v činnosti managementu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„kultura kvality“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1986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- 14 bodů – manažerských pravidel 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Demingův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řetězec reakcí (kruh, PDCA cyklus)</a:t>
            </a:r>
          </a:p>
        </p:txBody>
      </p:sp>
      <p:pic>
        <p:nvPicPr>
          <p:cNvPr id="1026" name="Picture 2" descr="http://www.aacc.org/SiteCollectionDocuments/hall_of_fame/Deming_W_Edwards_20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280" y="1259999"/>
            <a:ext cx="1270983" cy="144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814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6927</TotalTime>
  <Words>1349</Words>
  <Application>Microsoft Office PowerPoint</Application>
  <PresentationFormat>Předvádění na obrazovce (4:3)</PresentationFormat>
  <Paragraphs>241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Calibri</vt:lpstr>
      <vt:lpstr>Courier New</vt:lpstr>
      <vt:lpstr>Tahoma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Kvalita</vt:lpstr>
      <vt:lpstr>Podnik a kvalita</vt:lpstr>
      <vt:lpstr>Definice kvality</vt:lpstr>
      <vt:lpstr>TAYLOR Frederick</vt:lpstr>
      <vt:lpstr>JURAN Joseph</vt:lpstr>
      <vt:lpstr>CROSBY Phil</vt:lpstr>
      <vt:lpstr>DEMING W. Edwards</vt:lpstr>
      <vt:lpstr>DEMING W. Edwards</vt:lpstr>
      <vt:lpstr>DEMING W. Edwards</vt:lpstr>
      <vt:lpstr>FEIGENBAUM Armand</vt:lpstr>
      <vt:lpstr>OHNO Taiichi</vt:lpstr>
      <vt:lpstr>SHIGEO Shingo</vt:lpstr>
      <vt:lpstr>ISHIKAWA Kaoru</vt:lpstr>
      <vt:lpstr>Management kvality (ISO normy)</vt:lpstr>
      <vt:lpstr>Management kvality (ISO normy)</vt:lpstr>
      <vt:lpstr>Osm zásad managementu kvality</vt:lpstr>
      <vt:lpstr>Osm zásad managementu kvality</vt:lpstr>
      <vt:lpstr>Ochrana spotřebitele</vt:lpstr>
      <vt:lpstr>Ochrana spotřebitele</vt:lpstr>
      <vt:lpstr>Ochrana spotřebitele</vt:lpstr>
      <vt:lpstr>Ochrana spotřebitele</vt:lpstr>
      <vt:lpstr>Ochrana spotřebitele</vt:lpstr>
      <vt:lpstr>Ochrana spotřebitele</vt:lpstr>
      <vt:lpstr>Ochrana spotřebitele</vt:lpstr>
      <vt:lpstr>Dozorové orgány</vt:lpstr>
      <vt:lpstr>Dozorové orgány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Jakost a ochrana spotrebitele</dc:title>
  <dc:creator>Marinič Peter</dc:creator>
  <cp:lastModifiedBy>Peter Marinič</cp:lastModifiedBy>
  <cp:revision>164</cp:revision>
  <dcterms:created xsi:type="dcterms:W3CDTF">2012-10-12T20:28:37Z</dcterms:created>
  <dcterms:modified xsi:type="dcterms:W3CDTF">2019-02-21T09:17:09Z</dcterms:modified>
</cp:coreProperties>
</file>