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56" r:id="rId3"/>
    <p:sldId id="543" r:id="rId4"/>
    <p:sldId id="549" r:id="rId5"/>
    <p:sldId id="558" r:id="rId6"/>
    <p:sldId id="559" r:id="rId7"/>
    <p:sldId id="560" r:id="rId8"/>
    <p:sldId id="561" r:id="rId9"/>
    <p:sldId id="562" r:id="rId10"/>
    <p:sldId id="563" r:id="rId11"/>
    <p:sldId id="564" r:id="rId12"/>
    <p:sldId id="565" r:id="rId13"/>
    <p:sldId id="566" r:id="rId14"/>
    <p:sldId id="55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99" autoAdjust="0"/>
    <p:restoredTop sz="94660"/>
  </p:normalViewPr>
  <p:slideViewPr>
    <p:cSldViewPr>
      <p:cViewPr varScale="1">
        <p:scale>
          <a:sx n="50" d="100"/>
          <a:sy n="50" d="100"/>
        </p:scale>
        <p:origin x="54" y="12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Obchodní nauka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jaro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499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Nákladově orientovaná cena: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Stanovení ceny na bázi nákladů, kdy se zákazníkovi či klientovi účtují náklady služby plus určený procentní poplatek, je běžné pro odborné služby, jako jsou právní, poradenské a lékařské služby.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Podniky služeb se spoléhají spíše na náklady než na tržní aspekty také v případech, kdy je služba vysoce materiálově náročná a kdy vyžaduje spíše vybavenost investicemi než pracovními silami. Stanovení ceny vycházející z nákladů práce a materiálových nákladů je obvyklé u opravárenských, instalatérských a údržbářských služeb.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Tam, kde existují bariéry vstupu do odvětví, které mohou být dány např. objemem kapitálu nutného k pořízení potřebného vybavení, hrají náklady při tvorbě cen mnohem důležitější roli než tržní podmínky. </a:t>
            </a:r>
            <a:r>
              <a:rPr lang="cs-CZ" sz="1800" dirty="0" smtClean="0">
                <a:latin typeface="Trebuchet MS" panose="020B0603020202020204" pitchFamily="34" charset="0"/>
              </a:rPr>
              <a:t>Další </a:t>
            </a:r>
            <a:r>
              <a:rPr lang="cs-CZ" sz="1800" dirty="0">
                <a:latin typeface="Trebuchet MS" panose="020B0603020202020204" pitchFamily="34" charset="0"/>
              </a:rPr>
              <a:t>bariérou vstupu a zároveň dalším faktorem, který v cenových rozhodovacích procesech zdůrazňuje úlohu nákladů oproti tržním podmínkám, je úroveň technologie.</a:t>
            </a:r>
            <a:endParaRPr lang="cs-CZ" sz="1800" b="1" dirty="0" smtClean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304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Cenotvorba u fluktuující poptávky: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Jednou z charakteristik služeb jsou z velké části nekontrolovatelné výchylky poptávky nahoru a dolů. Systém rozdílných cen, kdy jsou účtovány nižší ceny mimo období špičkové poptávky, bude stimulovat přesun poptávky z období špičkové poptávky mimo toto období a možná zvýší i celkovou úroveň poptávky po službě. Existuje mnoho příkladů: ceny za odpolední představení kin nebo divadel, víkendové a večerní tarify pro dálkové hovory, víkendové ceny hotelů a motelů a ceny elektrické energie mimo špičky.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Při určování cen zvláštních verzí služeb pro období s útlumem poptávky je užíváno systémů tvorby cen, které lze označit jako rozvojové. Zvláštní nabídky rekreačních pobytů mohou být např. připraveny výletními hotely pro mimo-sezónní období. Rozvojové ceny jsou orientovány spíše na trh než na náklady, neboť jejich prvotním smyslem je podpořit růst poptávky.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Základním účelem rozvojových cen je zvýšit poptávku posílením atraktivnosti služby mimo období špičkové poptávky.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sz="2000" b="1" dirty="0" smtClean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518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Paketování cen: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Paketování služeb představuje spojení dvou nebo více služeb do jednoho kompletu nabízeného za speciální cenu, která je nižší než souhrnná cena služeb, pokud by byly nakupovány jednotlivě. Jde např. o následující případy:</a:t>
            </a:r>
          </a:p>
          <a:p>
            <a:pPr marL="723900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Pakety cestovních kanceláří, které zahrnují leteckou přepravu, ubytování v místě určení, stravování, speciální zájezdy a činnosti, nájem aut apod.</a:t>
            </a:r>
          </a:p>
          <a:p>
            <a:pPr marL="723900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Pakety bankovních služeb, které zahrnují vedení šekového účtu, bezplatné služby, jako je proplacení hotovostních a cestovních šeků, pojistné krytí, programy půjček a kreditní karty.</a:t>
            </a:r>
          </a:p>
          <a:p>
            <a:pPr marL="723900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Softwarové pakety, které obsahují různé programy, návody, instalace a poradenské služby.</a:t>
            </a:r>
          </a:p>
          <a:p>
            <a:pPr marL="723900" lvl="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800" dirty="0">
                <a:latin typeface="Trebuchet MS" panose="020B0603020202020204" pitchFamily="34" charset="0"/>
              </a:rPr>
              <a:t>Konferenční pakety, které zahrnují leteckou dopravu, registraci, ubytování, stravu a speciální programy.</a:t>
            </a:r>
          </a:p>
          <a:p>
            <a:pPr marL="0" indent="0">
              <a:buClr>
                <a:schemeClr val="accent6"/>
              </a:buClr>
              <a:buNone/>
            </a:pPr>
            <a:endParaRPr lang="cs-CZ" sz="2000" b="1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59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20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78016"/>
            <a:ext cx="8640960" cy="5179984"/>
          </a:xfrm>
        </p:spPr>
        <p:txBody>
          <a:bodyPr anchor="ctr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30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pl-PL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Význam služeb v obchodní činnosti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None/>
            </a:pP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Služby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jako součást obchodní strategie, </a:t>
            </a: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/>
            </a:r>
            <a:b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</a:br>
            <a:r>
              <a:rPr lang="cs-CZ" sz="2500" i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jejich </a:t>
            </a:r>
            <a:r>
              <a:rPr lang="cs-CZ" sz="2500" i="1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členění, oceňování služeb.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10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Služby - charakteristika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Třebaže služby stejně jako zboží považujeme za produkty, služby jako nehmotné produkty lze od zboží odlišit. Dochází-li ke kombinaci služeb a zboží do jednoho produktového kompletu, zboží dodává službám hmatatelnosti </a:t>
            </a:r>
            <a:r>
              <a:rPr lang="cs-CZ" sz="2000" dirty="0" smtClean="0">
                <a:latin typeface="Trebuchet MS" panose="020B0603020202020204" pitchFamily="34" charset="0"/>
              </a:rPr>
              <a:t>(</a:t>
            </a:r>
            <a:r>
              <a:rPr lang="cs-CZ" sz="2000" i="1" dirty="0" smtClean="0">
                <a:latin typeface="Trebuchet MS" panose="020B0603020202020204" pitchFamily="34" charset="0"/>
              </a:rPr>
              <a:t>např</a:t>
            </a:r>
            <a:r>
              <a:rPr lang="cs-CZ" sz="2000" i="1" dirty="0">
                <a:latin typeface="Trebuchet MS" panose="020B0603020202020204" pitchFamily="34" charset="0"/>
              </a:rPr>
              <a:t>. suvenýry v zábavním průmyslu</a:t>
            </a:r>
            <a:r>
              <a:rPr lang="cs-CZ" sz="2000" dirty="0">
                <a:latin typeface="Trebuchet MS" panose="020B0603020202020204" pitchFamily="34" charset="0"/>
              </a:rPr>
              <a:t>), zatímco služby rozšiřují hodnotu zboží </a:t>
            </a:r>
            <a:r>
              <a:rPr lang="cs-CZ" sz="2000" dirty="0" smtClean="0">
                <a:latin typeface="Trebuchet MS" panose="020B0603020202020204" pitchFamily="34" charset="0"/>
              </a:rPr>
              <a:t>(</a:t>
            </a:r>
            <a:r>
              <a:rPr lang="cs-CZ" sz="2000" i="1" dirty="0" smtClean="0">
                <a:latin typeface="Trebuchet MS" panose="020B0603020202020204" pitchFamily="34" charset="0"/>
              </a:rPr>
              <a:t>např</a:t>
            </a:r>
            <a:r>
              <a:rPr lang="cs-CZ" sz="2000" i="1" dirty="0">
                <a:latin typeface="Trebuchet MS" panose="020B0603020202020204" pitchFamily="34" charset="0"/>
              </a:rPr>
              <a:t>. služby zákazníkům v případě aut</a:t>
            </a:r>
            <a:r>
              <a:rPr lang="cs-CZ" sz="2000" dirty="0" smtClean="0">
                <a:latin typeface="Trebuchet MS" panose="020B0603020202020204" pitchFamily="34" charset="0"/>
              </a:rPr>
              <a:t>).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Charakteristiky služeb:</a:t>
            </a:r>
            <a:endParaRPr lang="cs-CZ" sz="2000" b="1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723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n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ehmotnost</a:t>
            </a:r>
          </a:p>
          <a:p>
            <a:pPr marL="723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s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imultánnost poskytování a spotřeby</a:t>
            </a:r>
          </a:p>
          <a:p>
            <a:pPr marL="723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omíjivost</a:t>
            </a:r>
          </a:p>
          <a:p>
            <a:pPr marL="723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r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ůznorodost</a:t>
            </a:r>
          </a:p>
          <a:p>
            <a:pPr marL="723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k</a:t>
            </a: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omplexnost a divergentnost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1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Služby - charakteristika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Se sílícím konkurenčním tlakem hledají obchodní firmy konkurenční výhodu, kterou by mohli zákazníkům nabídnout a trvale je tak získat. Současnou tendencí je poskytování služeb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Rozhodnutí o poskytování služeb patří k základním strategickým </a:t>
            </a:r>
            <a:r>
              <a:rPr lang="cs-CZ" sz="2000" dirty="0" smtClean="0">
                <a:latin typeface="Trebuchet MS" panose="020B0603020202020204" pitchFamily="34" charset="0"/>
              </a:rPr>
              <a:t>rozhodnutím. </a:t>
            </a:r>
            <a:r>
              <a:rPr lang="cs-CZ" sz="2000" dirty="0">
                <a:latin typeface="Trebuchet MS" panose="020B0603020202020204" pitchFamily="34" charset="0"/>
              </a:rPr>
              <a:t>Firma musí zvážit, jaké služby bude poskytovat, jaký bude jejich rozsah a jaká bude jejich úroveň, tj. </a:t>
            </a:r>
            <a:r>
              <a:rPr lang="cs-CZ" sz="2000" i="1" dirty="0">
                <a:latin typeface="Trebuchet MS" panose="020B0603020202020204" pitchFamily="34" charset="0"/>
              </a:rPr>
              <a:t>strategický mix služeb</a:t>
            </a:r>
            <a:r>
              <a:rPr lang="cs-CZ" sz="2000" dirty="0">
                <a:latin typeface="Trebuchet MS" panose="020B0603020202020204" pitchFamily="34" charset="0"/>
              </a:rPr>
              <a:t>. Ten je určen jednak strategií firmy a možnostmi firmy, jednak očekáváním zákazníků. Možnosti obchodní firmy (</a:t>
            </a:r>
            <a:r>
              <a:rPr lang="cs-CZ" sz="2000" i="1" dirty="0">
                <a:latin typeface="Trebuchet MS" panose="020B0603020202020204" pitchFamily="34" charset="0"/>
              </a:rPr>
              <a:t>finanční, personální, prostorové</a:t>
            </a:r>
            <a:r>
              <a:rPr lang="cs-CZ" sz="2000" dirty="0">
                <a:latin typeface="Trebuchet MS" panose="020B0603020202020204" pitchFamily="34" charset="0"/>
              </a:rPr>
              <a:t>) jsou omezujícím a limitujícím faktorem.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Zákaznické </a:t>
            </a:r>
            <a:r>
              <a:rPr lang="cs-CZ" sz="2000" dirty="0">
                <a:latin typeface="Trebuchet MS" panose="020B0603020202020204" pitchFamily="34" charset="0"/>
              </a:rPr>
              <a:t>očekávání vychází především z typu maloobchodní jednotky, druhu sortimentu, který je nabízen a z jeho ceny. Pokud služby s tímto očekáváním nekorespondují, může to </a:t>
            </a:r>
            <a:r>
              <a:rPr lang="cs-CZ" sz="2000" dirty="0" smtClean="0">
                <a:latin typeface="Trebuchet MS" panose="020B0603020202020204" pitchFamily="34" charset="0"/>
              </a:rPr>
              <a:t>znamenat </a:t>
            </a:r>
            <a:r>
              <a:rPr lang="cs-CZ" sz="2000" dirty="0">
                <a:latin typeface="Trebuchet MS" panose="020B0603020202020204" pitchFamily="34" charset="0"/>
              </a:rPr>
              <a:t>zbytečně vysoké provozní náklady anebo </a:t>
            </a:r>
            <a:r>
              <a:rPr lang="cs-CZ" sz="2000" dirty="0" smtClean="0">
                <a:latin typeface="Trebuchet MS" panose="020B0603020202020204" pitchFamily="34" charset="0"/>
              </a:rPr>
              <a:t>neuspokojeného </a:t>
            </a:r>
            <a:r>
              <a:rPr lang="cs-CZ" sz="2000" dirty="0">
                <a:latin typeface="Trebuchet MS" panose="020B0603020202020204" pitchFamily="34" charset="0"/>
              </a:rPr>
              <a:t>zákazníka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  <a:endParaRPr lang="cs-CZ" sz="20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5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Členění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Podle důležitosti a významu můžeme služby rozdělit na </a:t>
            </a:r>
            <a:r>
              <a:rPr lang="cs-CZ" sz="2000" i="1" dirty="0">
                <a:latin typeface="Trebuchet MS" panose="020B0603020202020204" pitchFamily="34" charset="0"/>
              </a:rPr>
              <a:t>základní </a:t>
            </a:r>
            <a:r>
              <a:rPr lang="cs-CZ" sz="2000" dirty="0">
                <a:latin typeface="Trebuchet MS" panose="020B0603020202020204" pitchFamily="34" charset="0"/>
              </a:rPr>
              <a:t>(primární) a </a:t>
            </a:r>
            <a:r>
              <a:rPr lang="cs-CZ" sz="2000" i="1" dirty="0">
                <a:latin typeface="Trebuchet MS" panose="020B0603020202020204" pitchFamily="34" charset="0"/>
              </a:rPr>
              <a:t>doplňkové</a:t>
            </a:r>
            <a:r>
              <a:rPr lang="cs-CZ" sz="2000" dirty="0">
                <a:latin typeface="Trebuchet MS" panose="020B0603020202020204" pitchFamily="34" charset="0"/>
              </a:rPr>
              <a:t>.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</a:rPr>
              <a:t>Základní služby</a:t>
            </a:r>
            <a:r>
              <a:rPr lang="cs-CZ" sz="2000" dirty="0">
                <a:latin typeface="Trebuchet MS" panose="020B0603020202020204" pitchFamily="34" charset="0"/>
              </a:rPr>
              <a:t> </a:t>
            </a:r>
            <a:r>
              <a:rPr lang="cs-CZ" sz="2000" dirty="0" smtClean="0">
                <a:latin typeface="Trebuchet MS" panose="020B0603020202020204" pitchFamily="34" charset="0"/>
              </a:rPr>
              <a:t/>
            </a:r>
            <a:br>
              <a:rPr lang="cs-CZ" sz="2000" dirty="0" smtClean="0">
                <a:latin typeface="Trebuchet MS" panose="020B0603020202020204" pitchFamily="34" charset="0"/>
              </a:rPr>
            </a:br>
            <a:r>
              <a:rPr lang="cs-CZ" sz="2000" dirty="0" smtClean="0">
                <a:latin typeface="Trebuchet MS" panose="020B0603020202020204" pitchFamily="34" charset="0"/>
              </a:rPr>
              <a:t>jsou </a:t>
            </a:r>
            <a:r>
              <a:rPr lang="cs-CZ" sz="2000" dirty="0">
                <a:latin typeface="Trebuchet MS" panose="020B0603020202020204" pitchFamily="34" charset="0"/>
              </a:rPr>
              <a:t>takové, které svou podstatou patří do obrazu prodejny a zákazník je u konkrétního typu maloobchodní jednotky očekává. Těžko si představíme např. hypermarket bez možnosti parkování.</a:t>
            </a:r>
          </a:p>
          <a:p>
            <a:pPr marL="723900"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b="1" dirty="0">
                <a:latin typeface="Trebuchet MS" panose="020B0603020202020204" pitchFamily="34" charset="0"/>
              </a:rPr>
              <a:t>Doplňkové služby </a:t>
            </a:r>
            <a:r>
              <a:rPr lang="cs-CZ" sz="2000" b="1" dirty="0" smtClean="0">
                <a:latin typeface="Trebuchet MS" panose="020B0603020202020204" pitchFamily="34" charset="0"/>
              </a:rPr>
              <a:t/>
            </a:r>
            <a:br>
              <a:rPr lang="cs-CZ" sz="2000" b="1" dirty="0" smtClean="0">
                <a:latin typeface="Trebuchet MS" panose="020B0603020202020204" pitchFamily="34" charset="0"/>
              </a:rPr>
            </a:br>
            <a:r>
              <a:rPr lang="cs-CZ" sz="2000" dirty="0" smtClean="0">
                <a:latin typeface="Trebuchet MS" panose="020B0603020202020204" pitchFamily="34" charset="0"/>
              </a:rPr>
              <a:t>pak </a:t>
            </a:r>
            <a:r>
              <a:rPr lang="cs-CZ" sz="2000" dirty="0">
                <a:latin typeface="Trebuchet MS" panose="020B0603020202020204" pitchFamily="34" charset="0"/>
              </a:rPr>
              <a:t>pomáhají odlišovat jednotlivé maloobchodní firmy mezi sebou, spoluvytvářejí image firmy a jsou významným nástrojem zvyšování konkurenceschopnosti. Jsou důležité pro získání a udržení zákazníka. Sem bychom mohli zařadit např. dětské koutky v obchodních domech.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455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Členění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Další z významných rozhodnutí je </a:t>
            </a:r>
            <a:r>
              <a:rPr lang="cs-CZ" sz="2000" i="1" dirty="0">
                <a:latin typeface="Trebuchet MS" panose="020B0603020202020204" pitchFamily="34" charset="0"/>
              </a:rPr>
              <a:t>cenová strategie služeb</a:t>
            </a:r>
            <a:r>
              <a:rPr lang="cs-CZ" sz="2000" dirty="0">
                <a:latin typeface="Trebuchet MS" panose="020B0603020202020204" pitchFamily="34" charset="0"/>
              </a:rPr>
              <a:t>, tj. zda budeme služby poskytovat zdarma nebo za určitý poplatek. Volba je opět ovlivňována očekáváním zákazníků na straně jedné a nárůstem provozních nákladů na straně druhé.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Maloobchodník </a:t>
            </a:r>
            <a:r>
              <a:rPr lang="cs-CZ" sz="2000" dirty="0">
                <a:latin typeface="Trebuchet MS" panose="020B0603020202020204" pitchFamily="34" charset="0"/>
              </a:rPr>
              <a:t>musí určit, které služby patří mezi základní a pro ně se doporučuje poskytovat je zdarma.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Doplňkové </a:t>
            </a:r>
            <a:r>
              <a:rPr lang="cs-CZ" sz="2000" dirty="0">
                <a:latin typeface="Trebuchet MS" panose="020B0603020202020204" pitchFamily="34" charset="0"/>
              </a:rPr>
              <a:t>služby mohou být poskytovány za úhradu, přičemž jejich kvalitativní úroveň a tedy i cenová úroveň je determinována nejen jejich vlastními náklady, ale s komplementárním efektem. </a:t>
            </a: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Počítáme </a:t>
            </a:r>
            <a:r>
              <a:rPr lang="cs-CZ" sz="2000" dirty="0">
                <a:latin typeface="Trebuchet MS" panose="020B0603020202020204" pitchFamily="34" charset="0"/>
              </a:rPr>
              <a:t>zde opět s ambivalentním působením: </a:t>
            </a:r>
            <a:r>
              <a:rPr lang="cs-CZ" sz="2000" i="1" dirty="0">
                <a:latin typeface="Trebuchet MS" panose="020B0603020202020204" pitchFamily="34" charset="0"/>
              </a:rPr>
              <a:t>vyšší cena může zvyšovat image firmy, ale zároveň odrazovat zákazníka</a:t>
            </a:r>
            <a:r>
              <a:rPr lang="cs-CZ" sz="2000" dirty="0"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021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Členění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Mezi nejčastěji poskytované služby v maloobchodě patří</a:t>
            </a:r>
            <a:r>
              <a:rPr lang="cs-CZ" sz="2000" dirty="0" smtClean="0">
                <a:latin typeface="Trebuchet MS" panose="020B0603020202020204" pitchFamily="34" charset="0"/>
              </a:rPr>
              <a:t>:</a:t>
            </a:r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Služby souvisící s placením zboží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Zvláštní ceny pro pravidelné zákazníky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Dárkové poukázky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Poskytování informací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 smtClean="0"/>
              <a:t>Garance</a:t>
            </a:r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Předvedení zboží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Možnost si zboží vyzkoušet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Úprava zboží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Balení zboží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Doprava zboží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Dodávková služba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Instalace zboží, záruční servis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Parkování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Přístup s vozíkem na parkovací plochu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Občerstvení, odpočinkové kouty, toalety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Dětský koutek </a:t>
            </a:r>
            <a:endParaRPr lang="cs-CZ" sz="1600" dirty="0" smtClean="0"/>
          </a:p>
          <a:p>
            <a:pPr marL="723900">
              <a:spcBef>
                <a:spcPts val="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1600" dirty="0"/>
              <a:t>Bezpečnostní schránky </a:t>
            </a:r>
            <a:endParaRPr lang="cs-CZ" sz="1600" dirty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1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Faktory ovlivňující cenu služeb:</a:t>
            </a:r>
          </a:p>
          <a:p>
            <a:pPr marL="723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Tržní aspekty</a:t>
            </a:r>
          </a:p>
          <a:p>
            <a:pPr marL="723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Nákladově orientovaná cena</a:t>
            </a:r>
          </a:p>
          <a:p>
            <a:pPr marL="723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Cenotvorba u fluktuující poptávky</a:t>
            </a:r>
          </a:p>
          <a:p>
            <a:pPr marL="723900"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Trebuchet MS" panose="020B0603020202020204" pitchFamily="34" charset="0"/>
              </a:rPr>
              <a:t>Paketování cen</a:t>
            </a: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endParaRPr lang="cs-CZ" sz="20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</a:rPr>
              <a:t>Oceňování </a:t>
            </a:r>
            <a:r>
              <a:rPr lang="cs-CZ" sz="2000" dirty="0">
                <a:latin typeface="Trebuchet MS" panose="020B0603020202020204" pitchFamily="34" charset="0"/>
              </a:rPr>
              <a:t>služeb bývá </a:t>
            </a:r>
            <a:r>
              <a:rPr lang="cs-CZ" sz="2000" dirty="0" smtClean="0">
                <a:latin typeface="Trebuchet MS" panose="020B0603020202020204" pitchFamily="34" charset="0"/>
              </a:rPr>
              <a:t>orientováno </a:t>
            </a:r>
            <a:r>
              <a:rPr lang="cs-CZ" sz="2000" dirty="0">
                <a:latin typeface="Trebuchet MS" panose="020B0603020202020204" pitchFamily="34" charset="0"/>
              </a:rPr>
              <a:t>spíše nákladově než tržně</a:t>
            </a:r>
            <a:r>
              <a:rPr lang="cs-CZ" sz="2000" dirty="0" smtClean="0"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769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58911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Oceňování služeb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725144"/>
          </a:xfrm>
        </p:spPr>
        <p:txBody>
          <a:bodyPr>
            <a:noAutofit/>
          </a:bodyPr>
          <a:lstStyle/>
          <a:p>
            <a:pPr marL="19050" indent="0">
              <a:spcBef>
                <a:spcPts val="600"/>
              </a:spcBef>
              <a:buClr>
                <a:schemeClr val="accent6"/>
              </a:buClr>
              <a:buNone/>
            </a:pPr>
            <a:r>
              <a:rPr lang="cs-CZ" sz="2000" b="1" dirty="0" smtClean="0">
                <a:latin typeface="Trebuchet MS" panose="020B0603020202020204" pitchFamily="34" charset="0"/>
              </a:rPr>
              <a:t>Tržní aspekty: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Protože podniky poskytující služby považují za obtížné alokovat náklady na jednotlivé výkony služeb</a:t>
            </a:r>
            <a:r>
              <a:rPr lang="cs-CZ" sz="1800" dirty="0" smtClean="0">
                <a:latin typeface="Trebuchet MS" panose="020B0603020202020204" pitchFamily="34" charset="0"/>
              </a:rPr>
              <a:t>, </a:t>
            </a:r>
            <a:r>
              <a:rPr lang="cs-CZ" sz="1800" dirty="0">
                <a:latin typeface="Trebuchet MS" panose="020B0603020202020204" pitchFamily="34" charset="0"/>
              </a:rPr>
              <a:t>bývá cena služeb mnohem častěji založena na tržním vnímání hodnoty než na nákladech. </a:t>
            </a:r>
            <a:endParaRPr lang="cs-CZ" sz="1800" dirty="0" smtClean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Trebuchet MS" panose="020B0603020202020204" pitchFamily="34" charset="0"/>
              </a:rPr>
              <a:t>Hodnotově </a:t>
            </a:r>
            <a:r>
              <a:rPr lang="cs-CZ" sz="1800" dirty="0">
                <a:latin typeface="Trebuchet MS" panose="020B0603020202020204" pitchFamily="34" charset="0"/>
              </a:rPr>
              <a:t>orientovaná cenová tvorba vychází z odhadů hodnoty, kterou službě přisuzuje trh. To znamená, že jednotlivé inovace musí být v souladu s požadavky cílového trhu.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Trebuchet MS" panose="020B0603020202020204" pitchFamily="34" charset="0"/>
              </a:rPr>
              <a:t>Otázka </a:t>
            </a:r>
            <a:r>
              <a:rPr lang="cs-CZ" sz="1800" dirty="0">
                <a:latin typeface="Trebuchet MS" panose="020B0603020202020204" pitchFamily="34" charset="0"/>
              </a:rPr>
              <a:t>ceny je nepochybně tím nejproblémovějším aspektem marketingu služeb. Firmy poskytující služby se často uchylují k tomu, že kopírují ceny svých hlavních konkurentů. Obvykle to potom vypadá tak, že mají v podstatě stejné nebo o něco nižší ceny, než má konkurence. V mnohých odvětvích služeb, jako např. veřejné stravování, to vede ke konstituování dvou cenových kategorií - v tomto případě drahých a laciných restaurací.</a:t>
            </a:r>
          </a:p>
          <a:p>
            <a:pPr marL="19050" indent="0">
              <a:buClr>
                <a:schemeClr val="accent6"/>
              </a:buClr>
              <a:buNone/>
            </a:pPr>
            <a:endParaRPr lang="cs-CZ" sz="2000" b="1" dirty="0" smtClean="0">
              <a:latin typeface="Trebuchet MS" panose="020B06030202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Obchodní nauka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24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7072</TotalTime>
  <Words>501</Words>
  <Application>Microsoft Office PowerPoint</Application>
  <PresentationFormat>Předvádění na obrazovce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Obchodní nauka 2</vt:lpstr>
      <vt:lpstr>Prezentace aplikace PowerPoint</vt:lpstr>
      <vt:lpstr>Služby - charakteristika</vt:lpstr>
      <vt:lpstr>Služby - charakteristika</vt:lpstr>
      <vt:lpstr>Členění služeb</vt:lpstr>
      <vt:lpstr>Členění služeb</vt:lpstr>
      <vt:lpstr>Členění služeb</vt:lpstr>
      <vt:lpstr>Oceňování služeb</vt:lpstr>
      <vt:lpstr>Oceňování služeb</vt:lpstr>
      <vt:lpstr>Oceňování služeb</vt:lpstr>
      <vt:lpstr>Oceňování služeb</vt:lpstr>
      <vt:lpstr>Oceňování služeb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ON2 - Služby v obchodni cinnosti</dc:title>
  <dc:creator>Marinič Peter</dc:creator>
  <cp:lastModifiedBy>Peter Marinič</cp:lastModifiedBy>
  <cp:revision>166</cp:revision>
  <dcterms:created xsi:type="dcterms:W3CDTF">2012-10-12T20:28:37Z</dcterms:created>
  <dcterms:modified xsi:type="dcterms:W3CDTF">2019-02-21T09:18:47Z</dcterms:modified>
</cp:coreProperties>
</file>