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56" r:id="rId3"/>
    <p:sldId id="546" r:id="rId4"/>
    <p:sldId id="503" r:id="rId5"/>
    <p:sldId id="558" r:id="rId6"/>
    <p:sldId id="559" r:id="rId7"/>
    <p:sldId id="560" r:id="rId8"/>
    <p:sldId id="561" r:id="rId9"/>
    <p:sldId id="562" r:id="rId10"/>
    <p:sldId id="563" r:id="rId11"/>
    <p:sldId id="564" r:id="rId12"/>
    <p:sldId id="565" r:id="rId13"/>
    <p:sldId id="55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9" autoAdjust="0"/>
    <p:restoredTop sz="94660"/>
  </p:normalViewPr>
  <p:slideViewPr>
    <p:cSldViewPr>
      <p:cViewPr varScale="1">
        <p:scale>
          <a:sx n="50" d="100"/>
          <a:sy n="50" d="100"/>
        </p:scale>
        <p:origin x="54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9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Překážky obchodu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Země sledují ochranářské zájmy:                  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chrání svá vlastní odvětví. </a:t>
            </a:r>
            <a:br>
              <a:rPr lang="cs-CZ" sz="2000" dirty="0"/>
            </a:br>
            <a:r>
              <a:rPr lang="cs-CZ" sz="2000" i="1" dirty="0"/>
              <a:t>Odvětví se rozvíjí dlouho a zahrnuje značné investice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omezují dovoz, aby chránily firmy a zaměstnanost. </a:t>
            </a:r>
            <a:br>
              <a:rPr lang="cs-CZ" sz="2000" dirty="0"/>
            </a:br>
            <a:r>
              <a:rPr lang="cs-CZ" sz="2000" dirty="0"/>
              <a:t>Také chrání odvětví, aby zachovaly způsob života. 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obchodní omezení se používají na ochranu nových nebo ’nerozvinutých‘ odvětví.</a:t>
            </a:r>
          </a:p>
          <a:p>
            <a:pPr marL="7112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omezují  vývoz strategického zboží, např. základních zdrojů energie, paliva, materiálu a obranného zboží.</a:t>
            </a: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Zahraniční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941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Typy bariér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latin typeface="Trebuchet MS" panose="020B0603020202020204" pitchFamily="34" charset="0"/>
              </a:rPr>
              <a:t>Dovozní cla (tarify)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cs-CZ" sz="1800" i="1" dirty="0">
                <a:latin typeface="Trebuchet MS" panose="020B0603020202020204" pitchFamily="34" charset="0"/>
              </a:rPr>
              <a:t>Dovozní clo je daň. Cena zdaněné komodity bude vyšší uvnitř zdaňované země - plnou částkou cla plus dopravní náklady - než na světovém trhu.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latin typeface="Trebuchet MS" panose="020B0603020202020204" pitchFamily="34" charset="0"/>
              </a:rPr>
              <a:t>Dotace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cs-CZ" sz="1800" i="1" dirty="0">
                <a:latin typeface="Trebuchet MS" panose="020B0603020202020204" pitchFamily="34" charset="0"/>
              </a:rPr>
              <a:t>Dotace je opakem dovozní daně. Stát může dotovat domácí výrobce tím, že jim poskytuje sumu peněz podle toho jak mnoho vyrábí. To dává domácím výrobkům výhodu v konkurenci s dovozem.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latin typeface="Trebuchet MS" panose="020B0603020202020204" pitchFamily="34" charset="0"/>
              </a:rPr>
              <a:t>Kvóty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cs-CZ" sz="1800" i="1" dirty="0">
                <a:latin typeface="Trebuchet MS" panose="020B0603020202020204" pitchFamily="34" charset="0"/>
              </a:rPr>
              <a:t>Dovozní kvóta ustanovuje max. množství - ne cenu - komodity, která může být dovážena během daného období. Např. EU uvalila kvóty na dovoz japonských automobilů.</a:t>
            </a: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Zahraniční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20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78016"/>
            <a:ext cx="8640960" cy="517998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Význam mezinárodního obchodu </a:t>
            </a:r>
            <a:b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 národní hospodářství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Postavení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mezinárodního obchodu v ekonomice země, nástroje ovlivňující jeho výši.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04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 a národní hospodářství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u="sng" dirty="0">
                <a:latin typeface="Trebuchet MS" panose="020B0603020202020204" pitchFamily="34" charset="0"/>
              </a:rPr>
              <a:t>Národohospodářský pohled</a:t>
            </a:r>
            <a:r>
              <a:rPr lang="cs-CZ" sz="2000" dirty="0">
                <a:latin typeface="Trebuchet MS" panose="020B0603020202020204" pitchFamily="34" charset="0"/>
              </a:rPr>
              <a:t> zajímá centrální orgány, které usměrňují, příp. stimulují jeho činnost (zahraniční obchod), jako jedno z národohospodářských odvětví.</a:t>
            </a:r>
          </a:p>
          <a:p>
            <a:pPr marL="0" indent="0">
              <a:buNone/>
            </a:pPr>
            <a:endParaRPr lang="cs-CZ" sz="2000" i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i="1" dirty="0" smtClean="0">
                <a:latin typeface="Trebuchet MS" panose="020B0603020202020204" pitchFamily="34" charset="0"/>
              </a:rPr>
              <a:t>Agregátní </a:t>
            </a:r>
            <a:r>
              <a:rPr lang="cs-CZ" sz="2000" i="1" dirty="0">
                <a:latin typeface="Trebuchet MS" panose="020B0603020202020204" pitchFamily="34" charset="0"/>
              </a:rPr>
              <a:t>veličiny</a:t>
            </a:r>
            <a:r>
              <a:rPr lang="cs-CZ" sz="2000" dirty="0">
                <a:latin typeface="Trebuchet MS" panose="020B0603020202020204" pitchFamily="34" charset="0"/>
              </a:rPr>
              <a:t> zjišťované z národohospodářského pohledu</a:t>
            </a:r>
            <a:r>
              <a:rPr lang="cs-CZ" sz="2000" i="1" dirty="0">
                <a:latin typeface="Trebuchet MS" panose="020B0603020202020204" pitchFamily="34" charset="0"/>
              </a:rPr>
              <a:t>:</a:t>
            </a:r>
            <a:endParaRPr lang="cs-CZ" sz="2000" dirty="0">
              <a:latin typeface="Trebuchet MS" panose="020B0603020202020204" pitchFamily="34" charset="0"/>
            </a:endParaRP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HDP vytvořený v odvětví obchodu,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podíl HDP (v %)  vytvořený v obchodu na celkovém HDP,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zaměstnanost a růst zaměstnanosti v obchodu,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podíl zaměstnanosti (v %) v obchodu na celkovém počtu zaměstnaných osob v národním hospodářství,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struktura podnikatelských subjektů,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ekonomické efekty dosažené v zahraničním obchodu.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05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 a národní hospodářství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Z historického hlediska roste význam obchodu: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Mění se struktura národního hospodářství (změna ze struktury: zemědělství – průmysl – služba na služby – průmysl – zemědělství)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Změna z trhů výrobce na trhy spotřebitelů </a:t>
            </a:r>
            <a:r>
              <a:rPr lang="cs-CZ" sz="2000" dirty="0">
                <a:latin typeface="Trebuchet MS" panose="020B0603020202020204" pitchFamily="34" charset="0"/>
              </a:rPr>
              <a:t>– již není problém vyrobit zboží ale vyrobené zboží prodat na trhu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Roste význam spotřebitelů – je potřeba neustále zjišťování požadavků spotřebitelů a jejich naplňování</a:t>
            </a: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3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 a národní hospodářství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Vztah obchodu a národního hospodářství: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Vnitrostátní obchod</a:t>
            </a:r>
          </a:p>
          <a:p>
            <a:pPr marL="361950" indent="0">
              <a:buClr>
                <a:schemeClr val="accent6"/>
              </a:buClr>
              <a:buNone/>
            </a:pP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Postavení vnitrostátního obchodu identifikovat prostřednictvím statistiky jednotlivých ukazatelů, za využití členění dle ekonomických činností (NACE) – viz. tabulka na dalším </a:t>
            </a:r>
            <a:r>
              <a:rPr lang="cs-CZ" sz="2000" i="1" dirty="0" err="1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slide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-u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Zahraniční obchod</a:t>
            </a:r>
          </a:p>
          <a:p>
            <a:pPr marL="361950" indent="0">
              <a:buClr>
                <a:schemeClr val="accent6"/>
              </a:buClr>
              <a:buNone/>
            </a:pP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Zahraniční obchod ovlivňuje ekonomiku formou exportu a importu. Vláda a jiné státní instituce ovlivňují výši exportu a importu prostřednictvím hospodářské politiky státu (proexportní politika =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podpora podnikatelských subjektů zaměřených na export…) a cílenými opatřeními v oblasti zahraničního obchodu (nastavování cel, celních sazeb, dovozních a vývozních kvót…)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0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900000"/>
            <a:ext cx="8649201" cy="580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972" y="900000"/>
            <a:ext cx="8363468" cy="266429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972" y="3564296"/>
            <a:ext cx="8363468" cy="297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0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Zahraniční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Hrubý domácí produkt </a:t>
            </a:r>
            <a:r>
              <a:rPr lang="cs-CZ" sz="2000" dirty="0" smtClean="0">
                <a:latin typeface="Trebuchet MS" panose="020B0603020202020204" pitchFamily="34" charset="0"/>
              </a:rPr>
              <a:t>= </a:t>
            </a:r>
            <a:r>
              <a:rPr lang="cs-CZ" sz="2000" dirty="0">
                <a:latin typeface="Trebuchet MS" panose="020B0603020202020204" pitchFamily="34" charset="0"/>
              </a:rPr>
              <a:t>celková tržní hodnota finální produkce vyprodukované v zemi za určité časové období</a:t>
            </a:r>
          </a:p>
          <a:p>
            <a:pPr marL="0" indent="0">
              <a:buNone/>
            </a:pPr>
            <a:endParaRPr lang="cs-CZ" sz="2000" b="1" dirty="0" smtClean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19053"/>
            <a:ext cx="77914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35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Důvody vedoucí k obchodu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Země spolu navzájem obchodují:                  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získaly produkty, které nemůžou vyrobit ve své vlastní zemi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získaly produkty, které jsou velmi drahé při výrobě v jejich vlastní zemi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zvýšily rozmanitost zboží dostupné v jejich zemi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sestavily dobré vztahy s ostatními zeměmi na způsobu dávat a brát, tzn. dovoz a vývoz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vytvořily pracovní místa výrobou zboží, které se vyváží.</a:t>
            </a: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Zahraniční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1276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7079</TotalTime>
  <Words>392</Words>
  <Application>Microsoft Office PowerPoint</Application>
  <PresentationFormat>Předvádění na obrazovce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Obchodní nauka 2</vt:lpstr>
      <vt:lpstr>Prezentace aplikace PowerPoint</vt:lpstr>
      <vt:lpstr>Obchod a národní hospodářství</vt:lpstr>
      <vt:lpstr>Obchod a národní hospodářství</vt:lpstr>
      <vt:lpstr>Obchod a národní hospodářství</vt:lpstr>
      <vt:lpstr>Prezentace aplikace PowerPoint</vt:lpstr>
      <vt:lpstr>Prezentace aplikace PowerPoint</vt:lpstr>
      <vt:lpstr>Zahraniční obchod</vt:lpstr>
      <vt:lpstr>Zahraniční obchod</vt:lpstr>
      <vt:lpstr>Zahraniční obchod</vt:lpstr>
      <vt:lpstr>Zahraniční obchod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Vyznam mezinarodniho obchodu pro NH</dc:title>
  <dc:creator>Marinič Peter</dc:creator>
  <cp:lastModifiedBy>Peter Marinič</cp:lastModifiedBy>
  <cp:revision>167</cp:revision>
  <dcterms:created xsi:type="dcterms:W3CDTF">2012-10-12T20:28:37Z</dcterms:created>
  <dcterms:modified xsi:type="dcterms:W3CDTF">2019-02-21T09:21:25Z</dcterms:modified>
</cp:coreProperties>
</file>