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556" r:id="rId3"/>
    <p:sldId id="546" r:id="rId4"/>
    <p:sldId id="503" r:id="rId5"/>
    <p:sldId id="558" r:id="rId6"/>
    <p:sldId id="559" r:id="rId7"/>
    <p:sldId id="560" r:id="rId8"/>
    <p:sldId id="561" r:id="rId9"/>
    <p:sldId id="562" r:id="rId10"/>
    <p:sldId id="563" r:id="rId11"/>
    <p:sldId id="564" r:id="rId12"/>
    <p:sldId id="565" r:id="rId13"/>
    <p:sldId id="557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99" autoAdjust="0"/>
    <p:restoredTop sz="94660"/>
  </p:normalViewPr>
  <p:slideViewPr>
    <p:cSldViewPr>
      <p:cViewPr varScale="1">
        <p:scale>
          <a:sx n="50" d="100"/>
          <a:sy n="50" d="100"/>
        </p:scale>
        <p:origin x="54" y="12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5259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21.02.2019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21.02.2019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21.02.2019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emf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A02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4288" y="6442075"/>
            <a:ext cx="3602037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rgbClr val="777777"/>
                </a:solidFill>
                <a:latin typeface="Verdana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Zápatí prezentace</a:t>
            </a:r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554288" y="3141663"/>
            <a:ext cx="5041900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pic>
        <p:nvPicPr>
          <p:cNvPr id="227344" name="Picture 16" descr="PdF_kresba_abc_bila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156325" y="4292600"/>
            <a:ext cx="3419475" cy="2576513"/>
          </a:xfrm>
          <a:prstGeom prst="rect">
            <a:avLst/>
          </a:prstGeom>
          <a:noFill/>
        </p:spPr>
      </p:pic>
      <p:pic>
        <p:nvPicPr>
          <p:cNvPr id="227347" name="Picture 19" descr="pruh+znak_PdF_13_bily_silna_RGB"/>
          <p:cNvPicPr>
            <a:picLocks noChangeAspect="1" noChangeArrowheads="1"/>
          </p:cNvPicPr>
          <p:nvPr/>
        </p:nvPicPr>
        <p:blipFill>
          <a:blip r:embed="rId14" cstate="print"/>
          <a:srcRect t="15929" b="33270"/>
          <a:stretch>
            <a:fillRect/>
          </a:stretch>
        </p:blipFill>
        <p:spPr bwMode="auto">
          <a:xfrm>
            <a:off x="239713" y="-9525"/>
            <a:ext cx="2317750" cy="684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7348" name="Picture 20" descr="PdF_PPT_zahlavi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2590800" y="855663"/>
            <a:ext cx="4516438" cy="70961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 advClick="0" advTm="30000">
    <p:fade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450703"/>
          </a:xfrm>
        </p:spPr>
        <p:txBody>
          <a:bodyPr>
            <a:normAutofit/>
          </a:bodyPr>
          <a:lstStyle/>
          <a:p>
            <a:pPr algn="l"/>
            <a:r>
              <a:rPr lang="cs-CZ" sz="4000" b="1" dirty="0" smtClean="0">
                <a:latin typeface="Trebuchet MS" panose="020B0603020202020204" pitchFamily="34" charset="0"/>
              </a:rPr>
              <a:t>Obchodní nauka 2</a:t>
            </a:r>
            <a:endParaRPr lang="cs-CZ" sz="4000" b="1" dirty="0">
              <a:latin typeface="Trebuchet MS" panose="020B0603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4149080"/>
            <a:ext cx="6400800" cy="1752600"/>
          </a:xfrm>
        </p:spPr>
        <p:txBody>
          <a:bodyPr/>
          <a:lstStyle/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r>
              <a:rPr lang="cs-CZ">
                <a:latin typeface="Trebuchet MS" panose="020B0603020202020204" pitchFamily="34" charset="0"/>
              </a:rPr>
              <a:t>jaro </a:t>
            </a:r>
            <a:r>
              <a:rPr lang="cs-CZ" smtClean="0">
                <a:latin typeface="Trebuchet MS" panose="020B0603020202020204" pitchFamily="34" charset="0"/>
              </a:rPr>
              <a:t>2019</a:t>
            </a:r>
            <a:endParaRPr lang="cs-CZ" dirty="0">
              <a:latin typeface="Trebuchet MS" panose="020B0603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320000" cy="1678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874999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725144"/>
          </a:xfrm>
        </p:spPr>
        <p:txBody>
          <a:bodyPr>
            <a:noAutofit/>
          </a:bodyPr>
          <a:lstStyle/>
          <a:p>
            <a:pPr marL="360000" indent="-360000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400" b="1" u="sng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Překážky obchodu</a:t>
            </a:r>
          </a:p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latin typeface="Trebuchet MS" panose="020B0603020202020204" pitchFamily="34" charset="0"/>
              </a:rPr>
              <a:t>Země sledují ochranářské zájmy:                  </a:t>
            </a:r>
          </a:p>
          <a:p>
            <a:pPr marL="711200" lvl="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/>
              <a:t>chrání svá vlastní odvětví. </a:t>
            </a:r>
            <a:br>
              <a:rPr lang="cs-CZ" sz="2000" dirty="0"/>
            </a:br>
            <a:r>
              <a:rPr lang="cs-CZ" sz="2000" i="1" dirty="0"/>
              <a:t>Odvětví se rozvíjí dlouho a zahrnuje značné investice</a:t>
            </a:r>
          </a:p>
          <a:p>
            <a:pPr marL="711200" lvl="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/>
              <a:t>omezují dovoz, aby chránily firmy a zaměstnanost. </a:t>
            </a:r>
            <a:br>
              <a:rPr lang="cs-CZ" sz="2000" dirty="0"/>
            </a:br>
            <a:r>
              <a:rPr lang="cs-CZ" sz="2000" dirty="0"/>
              <a:t>Také chrání odvětví, aby zachovaly způsob života. </a:t>
            </a:r>
          </a:p>
          <a:p>
            <a:pPr marL="711200" lvl="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/>
              <a:t>obchodní omezení se používají na ochranu nových nebo ’nerozvinutých‘ odvětví.</a:t>
            </a:r>
          </a:p>
          <a:p>
            <a:pPr marL="71120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/>
              <a:t>omezují  vývoz strategického zboží, např. základních zdrojů energie, paliva, materiálu a obranného zboží.</a:t>
            </a:r>
          </a:p>
          <a:p>
            <a:pPr marL="760050" lvl="1" indent="-360000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2000" dirty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1111250" lvl="1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1600" dirty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2000" b="1" dirty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sp>
        <p:nvSpPr>
          <p:cNvPr id="9" name="Nadpis 1"/>
          <p:cNvSpPr>
            <a:spLocks noGrp="1"/>
          </p:cNvSpPr>
          <p:nvPr>
            <p:ph type="title"/>
          </p:nvPr>
        </p:nvSpPr>
        <p:spPr>
          <a:xfrm>
            <a:off x="251520" y="1158911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Zahraniční obchod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429417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725144"/>
          </a:xfrm>
        </p:spPr>
        <p:txBody>
          <a:bodyPr>
            <a:noAutofit/>
          </a:bodyPr>
          <a:lstStyle/>
          <a:p>
            <a:pPr marL="360000" indent="-360000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400" b="1" u="sng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Typy bariér</a:t>
            </a:r>
          </a:p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u="sng" dirty="0">
                <a:latin typeface="Trebuchet MS" panose="020B0603020202020204" pitchFamily="34" charset="0"/>
              </a:rPr>
              <a:t>Dovozní cla (tarify)</a:t>
            </a:r>
            <a:endParaRPr lang="cs-CZ" sz="2000" dirty="0">
              <a:latin typeface="Trebuchet MS" panose="020B0603020202020204" pitchFamily="34" charset="0"/>
            </a:endParaRPr>
          </a:p>
          <a:p>
            <a:pPr marL="457200" lvl="1" indent="0">
              <a:spcBef>
                <a:spcPts val="600"/>
              </a:spcBef>
              <a:buNone/>
            </a:pPr>
            <a:r>
              <a:rPr lang="cs-CZ" sz="1800" i="1" dirty="0">
                <a:latin typeface="Trebuchet MS" panose="020B0603020202020204" pitchFamily="34" charset="0"/>
              </a:rPr>
              <a:t>Dovozní clo je daň. Cena zdaněné komodity bude vyšší uvnitř zdaňované země - plnou částkou cla plus dopravní náklady - než na světovém trhu. </a:t>
            </a:r>
          </a:p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u="sng" dirty="0">
                <a:latin typeface="Trebuchet MS" panose="020B0603020202020204" pitchFamily="34" charset="0"/>
              </a:rPr>
              <a:t>Dotace</a:t>
            </a:r>
          </a:p>
          <a:p>
            <a:pPr marL="457200" lvl="1" indent="0">
              <a:spcBef>
                <a:spcPts val="600"/>
              </a:spcBef>
              <a:buNone/>
            </a:pPr>
            <a:r>
              <a:rPr lang="cs-CZ" sz="1800" i="1" dirty="0">
                <a:latin typeface="Trebuchet MS" panose="020B0603020202020204" pitchFamily="34" charset="0"/>
              </a:rPr>
              <a:t>Dotace je opakem dovozní daně. Stát může dotovat domácí výrobce tím, že jim poskytuje sumu peněz podle toho jak mnoho vyrábí. To dává domácím výrobkům výhodu v konkurenci s dovozem.</a:t>
            </a:r>
          </a:p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u="sng" dirty="0">
                <a:latin typeface="Trebuchet MS" panose="020B0603020202020204" pitchFamily="34" charset="0"/>
              </a:rPr>
              <a:t>Kvóty</a:t>
            </a:r>
          </a:p>
          <a:p>
            <a:pPr marL="457200" lvl="1" indent="0">
              <a:spcBef>
                <a:spcPts val="600"/>
              </a:spcBef>
              <a:buNone/>
            </a:pPr>
            <a:r>
              <a:rPr lang="cs-CZ" sz="1800" i="1" dirty="0">
                <a:latin typeface="Trebuchet MS" panose="020B0603020202020204" pitchFamily="34" charset="0"/>
              </a:rPr>
              <a:t>Dovozní kvóta ustanovuje max. množství - ne cenu - komodity, která může být dovážena během daného období. Např. EU uvalila kvóty na dovoz japonských automobilů.</a:t>
            </a:r>
          </a:p>
          <a:p>
            <a:pPr marL="760050" lvl="1" indent="-360000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2000" dirty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1111250" lvl="1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1600" dirty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2000" b="1" dirty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sp>
        <p:nvSpPr>
          <p:cNvPr id="9" name="Nadpis 1"/>
          <p:cNvSpPr>
            <a:spLocks noGrp="1"/>
          </p:cNvSpPr>
          <p:nvPr>
            <p:ph type="title"/>
          </p:nvPr>
        </p:nvSpPr>
        <p:spPr>
          <a:xfrm>
            <a:off x="251520" y="1158911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Zahraniční obchod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562058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2"/>
          <p:cNvSpPr txBox="1">
            <a:spLocks/>
          </p:cNvSpPr>
          <p:nvPr/>
        </p:nvSpPr>
        <p:spPr>
          <a:xfrm>
            <a:off x="827584" y="3861048"/>
            <a:ext cx="8064896" cy="1584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8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Děkuji za pozornost!</a:t>
            </a:r>
          </a:p>
          <a:p>
            <a:pPr marL="0" indent="0">
              <a:spcBef>
                <a:spcPts val="18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3000" b="1" i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Příjemný zbytek dne!</a:t>
            </a:r>
            <a:endParaRPr lang="cs-CZ" sz="3000" b="1" i="1" dirty="0"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320000" cy="1678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3520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678016"/>
            <a:ext cx="8640960" cy="5179984"/>
          </a:xfrm>
        </p:spPr>
        <p:txBody>
          <a:bodyPr anchor="ctr">
            <a:noAutofit/>
          </a:bodyPr>
          <a:lstStyle/>
          <a:p>
            <a:pPr marL="0" indent="0" algn="ctr">
              <a:spcBef>
                <a:spcPts val="0"/>
              </a:spcBef>
              <a:spcAft>
                <a:spcPts val="3000"/>
              </a:spcAft>
              <a:buClr>
                <a:schemeClr val="accent6">
                  <a:lumMod val="75000"/>
                </a:schemeClr>
              </a:buClr>
              <a:buNone/>
            </a:pPr>
            <a:r>
              <a:rPr lang="pl-PL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Význam mezinárodního obchodu </a:t>
            </a:r>
            <a:br>
              <a:rPr lang="pl-PL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</a:br>
            <a:r>
              <a:rPr lang="pl-PL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pro národní hospodářství</a:t>
            </a:r>
          </a:p>
          <a:p>
            <a:pPr marL="0" indent="0" algn="ctr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None/>
            </a:pPr>
            <a:r>
              <a:rPr lang="cs-CZ" sz="2500" i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Postavení </a:t>
            </a:r>
            <a:r>
              <a:rPr lang="cs-CZ" sz="2500" i="1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mezinárodního obchodu v ekonomice země, nástroje ovlivňující jeho výši. 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320000" cy="1678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4042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58911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Obchod a národní hospodářství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7251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u="sng" dirty="0">
                <a:latin typeface="Trebuchet MS" panose="020B0603020202020204" pitchFamily="34" charset="0"/>
              </a:rPr>
              <a:t>Národohospodářský pohled</a:t>
            </a:r>
            <a:r>
              <a:rPr lang="cs-CZ" sz="2000" dirty="0">
                <a:latin typeface="Trebuchet MS" panose="020B0603020202020204" pitchFamily="34" charset="0"/>
              </a:rPr>
              <a:t> zajímá centrální orgány, které usměrňují, příp. stimulují jeho činnost (zahraniční obchod), jako jedno z národohospodářských odvětví.</a:t>
            </a:r>
          </a:p>
          <a:p>
            <a:pPr marL="0" indent="0">
              <a:buNone/>
            </a:pPr>
            <a:endParaRPr lang="cs-CZ" sz="2000" i="1" dirty="0" smtClean="0">
              <a:latin typeface="Trebuchet MS" panose="020B0603020202020204" pitchFamily="34" charset="0"/>
            </a:endParaRPr>
          </a:p>
          <a:p>
            <a:pPr marL="0" indent="0">
              <a:buNone/>
            </a:pPr>
            <a:r>
              <a:rPr lang="cs-CZ" sz="2000" i="1" dirty="0" smtClean="0">
                <a:latin typeface="Trebuchet MS" panose="020B0603020202020204" pitchFamily="34" charset="0"/>
              </a:rPr>
              <a:t>Agregátní </a:t>
            </a:r>
            <a:r>
              <a:rPr lang="cs-CZ" sz="2000" i="1" dirty="0">
                <a:latin typeface="Trebuchet MS" panose="020B0603020202020204" pitchFamily="34" charset="0"/>
              </a:rPr>
              <a:t>veličiny</a:t>
            </a:r>
            <a:r>
              <a:rPr lang="cs-CZ" sz="2000" dirty="0">
                <a:latin typeface="Trebuchet MS" panose="020B0603020202020204" pitchFamily="34" charset="0"/>
              </a:rPr>
              <a:t> zjišťované z národohospodářského pohledu</a:t>
            </a:r>
            <a:r>
              <a:rPr lang="cs-CZ" sz="2000" i="1" dirty="0">
                <a:latin typeface="Trebuchet MS" panose="020B0603020202020204" pitchFamily="34" charset="0"/>
              </a:rPr>
              <a:t>:</a:t>
            </a:r>
            <a:endParaRPr lang="cs-CZ" sz="2000" dirty="0">
              <a:latin typeface="Trebuchet MS" panose="020B0603020202020204" pitchFamily="34" charset="0"/>
            </a:endParaRPr>
          </a:p>
          <a:p>
            <a:pPr lvl="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</a:rPr>
              <a:t>HDP vytvořený v odvětví obchodu,</a:t>
            </a:r>
          </a:p>
          <a:p>
            <a:pPr lvl="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</a:rPr>
              <a:t>podíl HDP (v %)  vytvořený v obchodu na celkovém HDP,</a:t>
            </a:r>
          </a:p>
          <a:p>
            <a:pPr lvl="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</a:rPr>
              <a:t>zaměstnanost a růst zaměstnanosti v obchodu,</a:t>
            </a:r>
          </a:p>
          <a:p>
            <a:pPr lvl="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</a:rPr>
              <a:t>podíl zaměstnanosti (v %) v obchodu na celkovém počtu zaměstnaných osob v národním hospodářství,</a:t>
            </a:r>
          </a:p>
          <a:p>
            <a:pPr lvl="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</a:rPr>
              <a:t>struktura podnikatelských subjektů,</a:t>
            </a:r>
          </a:p>
          <a:p>
            <a:pPr lvl="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</a:rPr>
              <a:t>ekonomické efekty dosažené v zahraničním obchodu.</a:t>
            </a:r>
          </a:p>
          <a:p>
            <a:pPr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2000" b="1" dirty="0" smtClean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6057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58911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Obchod a národní hospodářství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7251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b="1" dirty="0" smtClean="0">
                <a:latin typeface="Trebuchet MS" panose="020B0603020202020204" pitchFamily="34" charset="0"/>
              </a:rPr>
              <a:t>Z historického hlediska roste význam obchodu:</a:t>
            </a:r>
          </a:p>
          <a:p>
            <a:pPr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Mění se struktura národního hospodářství (změna ze struktury: zemědělství – průmysl – služba na služby – průmysl – zemědělství)</a:t>
            </a:r>
          </a:p>
          <a:p>
            <a:pPr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Změna z trhů výrobce na trhy spotřebitelů </a:t>
            </a:r>
            <a:r>
              <a:rPr lang="cs-CZ" sz="2000" dirty="0">
                <a:latin typeface="Trebuchet MS" panose="020B0603020202020204" pitchFamily="34" charset="0"/>
              </a:rPr>
              <a:t>– již není problém vyrobit zboží ale vyrobené zboží prodat na trhu</a:t>
            </a:r>
          </a:p>
          <a:p>
            <a:pPr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Roste význam spotřebitelů – je potřeba neustále zjišťování požadavků spotřebitelů a jejich naplňování</a:t>
            </a:r>
            <a:endParaRPr lang="cs-CZ" sz="2000" b="1" dirty="0" smtClean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48389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58911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Obchod a národní hospodářství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7251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b="1" dirty="0" smtClean="0">
                <a:latin typeface="Trebuchet MS" panose="020B0603020202020204" pitchFamily="34" charset="0"/>
              </a:rPr>
              <a:t>Vztah obchodu a národního hospodářství:</a:t>
            </a:r>
          </a:p>
          <a:p>
            <a:pPr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2000" u="sng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Vnitrostátní obchod</a:t>
            </a:r>
          </a:p>
          <a:p>
            <a:pPr marL="361950" indent="0">
              <a:buClr>
                <a:schemeClr val="accent6"/>
              </a:buClr>
              <a:buNone/>
            </a:pPr>
            <a:r>
              <a:rPr lang="cs-CZ" sz="2000" i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Postavení vnitrostátního obchodu identifikovat prostřednictvím statistiky jednotlivých ukazatelů, za využití členění dle ekonomických činností (NACE) – viz. tabulka na dalším </a:t>
            </a:r>
            <a:r>
              <a:rPr lang="cs-CZ" sz="2000" i="1" dirty="0" err="1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slide</a:t>
            </a:r>
            <a:r>
              <a:rPr lang="cs-CZ" sz="2000" i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-u</a:t>
            </a:r>
          </a:p>
          <a:p>
            <a:pPr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2000" u="sng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Zahraniční obchod</a:t>
            </a:r>
          </a:p>
          <a:p>
            <a:pPr marL="361950" indent="0">
              <a:buClr>
                <a:schemeClr val="accent6"/>
              </a:buClr>
              <a:buNone/>
            </a:pPr>
            <a:r>
              <a:rPr lang="cs-CZ" sz="2000" i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Zahraniční obchod ovlivňuje ekonomiku formou exportu a importu. Vláda a jiné státní instituce ovlivňují výši exportu a importu prostřednictvím hospodářské politiky státu (proexportní politika =</a:t>
            </a:r>
            <a:r>
              <a:rPr lang="cs-CZ" sz="2000" i="1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cs-CZ" sz="2000" i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podpora podnikatelských subjektů zaměřených na export…) a cílenými opatřeními v oblasti zahraničního obchodu (nastavování cel, celních sazeb, dovozních a vývozních kvót…)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71001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900000"/>
            <a:ext cx="8649201" cy="5804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2866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0972" y="900000"/>
            <a:ext cx="8363468" cy="2664296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0972" y="3564296"/>
            <a:ext cx="8363468" cy="2972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3064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58911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Zahraniční obchod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7251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b="1" dirty="0" smtClean="0">
                <a:latin typeface="Trebuchet MS" panose="020B0603020202020204" pitchFamily="34" charset="0"/>
              </a:rPr>
              <a:t>Hrubý domácí produkt </a:t>
            </a:r>
            <a:r>
              <a:rPr lang="cs-CZ" sz="2000" dirty="0" smtClean="0">
                <a:latin typeface="Trebuchet MS" panose="020B0603020202020204" pitchFamily="34" charset="0"/>
              </a:rPr>
              <a:t>= </a:t>
            </a:r>
            <a:r>
              <a:rPr lang="cs-CZ" sz="2000" dirty="0">
                <a:latin typeface="Trebuchet MS" panose="020B0603020202020204" pitchFamily="34" charset="0"/>
              </a:rPr>
              <a:t>celková tržní hodnota finální produkce vyprodukované v zemi za určité časové období</a:t>
            </a:r>
          </a:p>
          <a:p>
            <a:pPr marL="0" indent="0">
              <a:buNone/>
            </a:pPr>
            <a:endParaRPr lang="cs-CZ" sz="2000" b="1" dirty="0" smtClean="0">
              <a:latin typeface="Trebuchet MS" panose="020B0603020202020204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3019053"/>
            <a:ext cx="7791450" cy="295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53500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725144"/>
          </a:xfrm>
        </p:spPr>
        <p:txBody>
          <a:bodyPr>
            <a:noAutofit/>
          </a:bodyPr>
          <a:lstStyle/>
          <a:p>
            <a:pPr marL="360000" indent="-360000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400" b="1" u="sng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Důvody vedoucí k obchodu</a:t>
            </a:r>
          </a:p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latin typeface="Trebuchet MS" panose="020B0603020202020204" pitchFamily="34" charset="0"/>
              </a:rPr>
              <a:t>Země spolu navzájem obchodují:                  </a:t>
            </a:r>
          </a:p>
          <a:p>
            <a:pPr marL="711200" lvl="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</a:rPr>
              <a:t>aby získaly produkty, které nemůžou vyrobit ve své vlastní zemi</a:t>
            </a:r>
          </a:p>
          <a:p>
            <a:pPr marL="711200" lvl="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</a:rPr>
              <a:t>aby získaly produkty, které jsou velmi drahé při výrobě v jejich vlastní zemi</a:t>
            </a:r>
          </a:p>
          <a:p>
            <a:pPr marL="711200" lvl="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</a:rPr>
              <a:t>aby zvýšily rozmanitost zboží dostupné v jejich zemi</a:t>
            </a:r>
          </a:p>
          <a:p>
            <a:pPr marL="711200" lvl="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</a:rPr>
              <a:t>aby sestavily dobré vztahy s ostatními zeměmi na způsobu dávat a brát, tzn. dovoz a vývoz</a:t>
            </a:r>
          </a:p>
          <a:p>
            <a:pPr marL="711200" lvl="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</a:rPr>
              <a:t>aby vytvořily pracovní místa výrobou zboží, které se vyváží.</a:t>
            </a:r>
          </a:p>
          <a:p>
            <a:pPr marL="760050" lvl="1" indent="-360000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2000" dirty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1111250" lvl="1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1600" dirty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2000" b="1" dirty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sp>
        <p:nvSpPr>
          <p:cNvPr id="10" name="Nadpis 1"/>
          <p:cNvSpPr>
            <a:spLocks noGrp="1"/>
          </p:cNvSpPr>
          <p:nvPr>
            <p:ph type="title"/>
          </p:nvPr>
        </p:nvSpPr>
        <p:spPr>
          <a:xfrm>
            <a:off x="251520" y="1158911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Zahraniční obchod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012763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7079</TotalTime>
  <Words>392</Words>
  <Application>Microsoft Office PowerPoint</Application>
  <PresentationFormat>Předvádění na obrazovce (4:3)</PresentationFormat>
  <Paragraphs>66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12</vt:i4>
      </vt:variant>
    </vt:vector>
  </HeadingPairs>
  <TitlesOfParts>
    <vt:vector size="19" baseType="lpstr">
      <vt:lpstr>Arial</vt:lpstr>
      <vt:lpstr>Calibri</vt:lpstr>
      <vt:lpstr>Trebuchet MS</vt:lpstr>
      <vt:lpstr>Verdana</vt:lpstr>
      <vt:lpstr>Wingdings</vt:lpstr>
      <vt:lpstr>Motiv sady Office</vt:lpstr>
      <vt:lpstr>BÉŽOVÁ TITL</vt:lpstr>
      <vt:lpstr>Obchodní nauka 2</vt:lpstr>
      <vt:lpstr>Prezentace aplikace PowerPoint</vt:lpstr>
      <vt:lpstr>Obchod a národní hospodářství</vt:lpstr>
      <vt:lpstr>Obchod a národní hospodářství</vt:lpstr>
      <vt:lpstr>Obchod a národní hospodářství</vt:lpstr>
      <vt:lpstr>Prezentace aplikace PowerPoint</vt:lpstr>
      <vt:lpstr>Prezentace aplikace PowerPoint</vt:lpstr>
      <vt:lpstr>Zahraniční obchod</vt:lpstr>
      <vt:lpstr>Zahraniční obchod</vt:lpstr>
      <vt:lpstr>Zahraniční obchod</vt:lpstr>
      <vt:lpstr>Zahraniční obchod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ON2 - Vyznam mezinarodniho obchodu pro NH</dc:title>
  <dc:creator>Marinič Peter</dc:creator>
  <cp:lastModifiedBy>Peter Marinič</cp:lastModifiedBy>
  <cp:revision>167</cp:revision>
  <dcterms:created xsi:type="dcterms:W3CDTF">2012-10-12T20:28:37Z</dcterms:created>
  <dcterms:modified xsi:type="dcterms:W3CDTF">2019-02-21T09:21:25Z</dcterms:modified>
</cp:coreProperties>
</file>