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7" r:id="rId4"/>
    <p:sldId id="503" r:id="rId5"/>
    <p:sldId id="559" r:id="rId6"/>
    <p:sldId id="560" r:id="rId7"/>
    <p:sldId id="558" r:id="rId8"/>
    <p:sldId id="561" r:id="rId9"/>
    <p:sldId id="562" r:id="rId10"/>
    <p:sldId id="564" r:id="rId11"/>
    <p:sldId id="563" r:id="rId12"/>
    <p:sldId id="55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INCOTERMS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2124692"/>
            <a:ext cx="8578021" cy="432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5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Platební styk v obchodní činnosti podniků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za hotové, na úvěr,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přednosti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nedostatky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bezhotovostního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platebního styku.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01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plateb v rámci platebního styku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Podle vztahu k zboží: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před dodáním zboží | při převzetí zboží | po dodání zboží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Podle </a:t>
            </a:r>
            <a:r>
              <a:rPr lang="cs-CZ" sz="2000" b="1" dirty="0" smtClean="0">
                <a:latin typeface="Trebuchet MS" panose="020B0603020202020204" pitchFamily="34" charset="0"/>
              </a:rPr>
              <a:t>doby: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romptní (okamžité) </a:t>
            </a:r>
            <a:r>
              <a:rPr lang="cs-CZ" sz="2000" dirty="0">
                <a:latin typeface="Trebuchet MS" panose="020B0603020202020204" pitchFamily="34" charset="0"/>
              </a:rPr>
              <a:t>| </a:t>
            </a:r>
            <a:r>
              <a:rPr lang="cs-CZ" sz="2000" dirty="0" smtClean="0">
                <a:latin typeface="Trebuchet MS" panose="020B0603020202020204" pitchFamily="34" charset="0"/>
              </a:rPr>
              <a:t>termínované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Podle </a:t>
            </a:r>
            <a:r>
              <a:rPr lang="cs-CZ" sz="2000" b="1" dirty="0" smtClean="0">
                <a:latin typeface="Trebuchet MS" panose="020B0603020202020204" pitchFamily="34" charset="0"/>
              </a:rPr>
              <a:t>jištění: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jištěné| nejištěné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Podle </a:t>
            </a:r>
            <a:r>
              <a:rPr lang="cs-CZ" sz="2000" b="1" dirty="0" smtClean="0">
                <a:latin typeface="Trebuchet MS" panose="020B0603020202020204" pitchFamily="34" charset="0"/>
              </a:rPr>
              <a:t>formy: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hotovostní| bezhotovostní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Podle </a:t>
            </a:r>
            <a:r>
              <a:rPr lang="cs-CZ" sz="2000" b="1" dirty="0" smtClean="0">
                <a:latin typeface="Trebuchet MS" panose="020B0603020202020204" pitchFamily="34" charset="0"/>
              </a:rPr>
              <a:t>teritoria: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tuzemské| zahraniční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05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Platby ve vazbě ke zboží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Platby před dodáním zboží: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zajištění platby (eliminace rizika vzniku nedobytné pohledávky)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řenos rizika obchodní transakce na odběratele (nedodání zboží)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d</a:t>
            </a:r>
            <a:r>
              <a:rPr lang="cs-CZ" sz="2000" dirty="0" smtClean="0">
                <a:latin typeface="Trebuchet MS" panose="020B0603020202020204" pitchFamily="34" charset="0"/>
              </a:rPr>
              <a:t>aňové dopady (vznik povinnosti k DPH přijetím platby)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Platby při dodání zboží: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latba a dodání zboží probíhá v ten samý okamžik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nevznikají rizika u dodavatele ani odběratele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Platby po dodání zboží: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možnost čerpání dodavatelského úvěru (možnost odložení platby)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řesun rizika obchodní transakce na dodavatele (neuskutečnění platby)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7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Jištěné a nejištěné platby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Nejištěné platby: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nevznikají náklady na zajištění platby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vzniká riziko obchodní transakce při porušení platebních podmínek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Jištěné platby: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eliminace rizika obchodní transakce z porušení platebních podmínek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</a:rPr>
              <a:t>utno akceptovat náklady na zajištění platby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75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Hotovostní a bezhotovostní platby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Hotovostní platby: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rychlost a jednoduchost platby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potřeba hotovosti a bezpečnostní riziko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Bezhotovostní platby: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nižší bezpečnostní riziko, evidence plateb bankou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doba trvání převodu peněz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3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Tuzemské a zahraniční platby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Tuzemské platby: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bezhotovostní v rámci jedné banky (rychlý převod platby)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bezhotovostní v rámci různých bank (obvykle do 3 dnů)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možnost využití služeb třetích osob (obchodní banka, notářské úložky…)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Zahraniční platby:</a:t>
            </a:r>
            <a:endParaRPr lang="cs-CZ" sz="2000" b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komplikace ohledně vzdálenosti obchodních partnerů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r</a:t>
            </a:r>
            <a:r>
              <a:rPr lang="cs-CZ" sz="2000" dirty="0" smtClean="0">
                <a:latin typeface="Trebuchet MS" panose="020B0603020202020204" pitchFamily="34" charset="0"/>
              </a:rPr>
              <a:t>ůzné banky pro zabezpečení platebních transakcí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</a:rPr>
              <a:t>utnost využití třetích osob pro zabezpečení obchodní transakce (dokumentární akreditiv…)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využívají se obchodní doložky INCOTERMS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0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INCOTERMS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Soubor mezinárodních pravidel pro nejběžněji využívané obchodní doložky v zahraničním obchodě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Zabývají se vztahy vyplývajícími z kupní smlouvy, povinnostmi při celním odbavení, balení zboží čí přebírání dodávky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https://cs.wikipedia.org/wiki/Incoterms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INCOTERMS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500" b="1" dirty="0">
                <a:latin typeface="Trebuchet MS" panose="020B0603020202020204" pitchFamily="34" charset="0"/>
              </a:rPr>
              <a:t>Zboží je odvezeno kupujícím přímo ze závodu prodávajícího, kupující za něj dále zodpovídá</a:t>
            </a:r>
            <a:r>
              <a:rPr lang="cs-CZ" sz="1500" b="1" i="1" dirty="0">
                <a:latin typeface="Trebuchet MS" panose="020B0603020202020204" pitchFamily="34" charset="0"/>
              </a:rPr>
              <a:t>.</a:t>
            </a:r>
            <a:endParaRPr lang="cs-CZ" sz="1500" b="1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EXW (Ex Works) – ze závodu (ujednané místo)</a:t>
            </a:r>
          </a:p>
          <a:p>
            <a:pPr marL="0" indent="0">
              <a:buNone/>
            </a:pPr>
            <a:r>
              <a:rPr lang="cs-CZ" sz="1500" b="1" dirty="0">
                <a:latin typeface="Trebuchet MS" panose="020B0603020202020204" pitchFamily="34" charset="0"/>
              </a:rPr>
              <a:t>Prodávající je zde vyzván k dodání zboží dopravci, kterého určí kupující.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FCA (Free </a:t>
            </a:r>
            <a:r>
              <a:rPr lang="cs-CZ" sz="1500" dirty="0" err="1">
                <a:latin typeface="Trebuchet MS" panose="020B0603020202020204" pitchFamily="34" charset="0"/>
              </a:rPr>
              <a:t>Carrier</a:t>
            </a:r>
            <a:r>
              <a:rPr lang="cs-CZ" sz="1500" dirty="0">
                <a:latin typeface="Trebuchet MS" panose="020B0603020202020204" pitchFamily="34" charset="0"/>
              </a:rPr>
              <a:t>) – vyplaceně dopravci (ujednané místo)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FAS (Free </a:t>
            </a:r>
            <a:r>
              <a:rPr lang="cs-CZ" sz="1500" dirty="0" err="1">
                <a:latin typeface="Trebuchet MS" panose="020B0603020202020204" pitchFamily="34" charset="0"/>
              </a:rPr>
              <a:t>Alongside</a:t>
            </a:r>
            <a:r>
              <a:rPr lang="cs-CZ" sz="1500" dirty="0">
                <a:latin typeface="Trebuchet MS" panose="020B0603020202020204" pitchFamily="34" charset="0"/>
              </a:rPr>
              <a:t> </a:t>
            </a:r>
            <a:r>
              <a:rPr lang="cs-CZ" sz="1500" dirty="0" err="1">
                <a:latin typeface="Trebuchet MS" panose="020B0603020202020204" pitchFamily="34" charset="0"/>
              </a:rPr>
              <a:t>Ship</a:t>
            </a:r>
            <a:r>
              <a:rPr lang="cs-CZ" sz="1500" dirty="0">
                <a:latin typeface="Trebuchet MS" panose="020B0603020202020204" pitchFamily="34" charset="0"/>
              </a:rPr>
              <a:t>) – vyplaceně k boku lodi (ujednaný přístav nalodění)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FOB (Free On </a:t>
            </a:r>
            <a:r>
              <a:rPr lang="cs-CZ" sz="1500" dirty="0" err="1">
                <a:latin typeface="Trebuchet MS" panose="020B0603020202020204" pitchFamily="34" charset="0"/>
              </a:rPr>
              <a:t>Board</a:t>
            </a:r>
            <a:r>
              <a:rPr lang="cs-CZ" sz="1500" dirty="0">
                <a:latin typeface="Trebuchet MS" panose="020B0603020202020204" pitchFamily="34" charset="0"/>
              </a:rPr>
              <a:t>) – vyplaceně na loď (ujednaný přístav nalodění)</a:t>
            </a:r>
          </a:p>
          <a:p>
            <a:pPr marL="0" indent="0">
              <a:buNone/>
            </a:pPr>
            <a:r>
              <a:rPr lang="cs-CZ" sz="1500" b="1" dirty="0">
                <a:latin typeface="Trebuchet MS" panose="020B0603020202020204" pitchFamily="34" charset="0"/>
              </a:rPr>
              <a:t>Prodávající musí zajistit přepravní smlouvu, bez toho aby na sebe přijal nebezpečí ztráty či poškození zboží.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CFR (</a:t>
            </a:r>
            <a:r>
              <a:rPr lang="cs-CZ" sz="1500" dirty="0" err="1">
                <a:latin typeface="Trebuchet MS" panose="020B0603020202020204" pitchFamily="34" charset="0"/>
              </a:rPr>
              <a:t>Cost</a:t>
            </a:r>
            <a:r>
              <a:rPr lang="cs-CZ" sz="1500" dirty="0">
                <a:latin typeface="Trebuchet MS" panose="020B0603020202020204" pitchFamily="34" charset="0"/>
              </a:rPr>
              <a:t> and </a:t>
            </a:r>
            <a:r>
              <a:rPr lang="cs-CZ" sz="1500" dirty="0" err="1">
                <a:latin typeface="Trebuchet MS" panose="020B0603020202020204" pitchFamily="34" charset="0"/>
              </a:rPr>
              <a:t>Freight</a:t>
            </a:r>
            <a:r>
              <a:rPr lang="cs-CZ" sz="1500" dirty="0">
                <a:latin typeface="Trebuchet MS" panose="020B0603020202020204" pitchFamily="34" charset="0"/>
              </a:rPr>
              <a:t>) – náklady a přepravné (ujednaný přístav určení)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CIF (</a:t>
            </a:r>
            <a:r>
              <a:rPr lang="cs-CZ" sz="1500" dirty="0" err="1">
                <a:latin typeface="Trebuchet MS" panose="020B0603020202020204" pitchFamily="34" charset="0"/>
              </a:rPr>
              <a:t>Cost</a:t>
            </a:r>
            <a:r>
              <a:rPr lang="cs-CZ" sz="1500" dirty="0">
                <a:latin typeface="Trebuchet MS" panose="020B0603020202020204" pitchFamily="34" charset="0"/>
              </a:rPr>
              <a:t>, </a:t>
            </a:r>
            <a:r>
              <a:rPr lang="cs-CZ" sz="1500" dirty="0" err="1">
                <a:latin typeface="Trebuchet MS" panose="020B0603020202020204" pitchFamily="34" charset="0"/>
              </a:rPr>
              <a:t>Insurance</a:t>
            </a:r>
            <a:r>
              <a:rPr lang="cs-CZ" sz="1500" dirty="0">
                <a:latin typeface="Trebuchet MS" panose="020B0603020202020204" pitchFamily="34" charset="0"/>
              </a:rPr>
              <a:t> and </a:t>
            </a:r>
            <a:r>
              <a:rPr lang="cs-CZ" sz="1500" dirty="0" err="1">
                <a:latin typeface="Trebuchet MS" panose="020B0603020202020204" pitchFamily="34" charset="0"/>
              </a:rPr>
              <a:t>Freight</a:t>
            </a:r>
            <a:r>
              <a:rPr lang="cs-CZ" sz="1500" dirty="0">
                <a:latin typeface="Trebuchet MS" panose="020B0603020202020204" pitchFamily="34" charset="0"/>
              </a:rPr>
              <a:t>) – náklady, pojištění a přepravné (ujednaný přístav určení)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CPT (</a:t>
            </a:r>
            <a:r>
              <a:rPr lang="cs-CZ" sz="1500" dirty="0" err="1">
                <a:latin typeface="Trebuchet MS" panose="020B0603020202020204" pitchFamily="34" charset="0"/>
              </a:rPr>
              <a:t>Carriage</a:t>
            </a:r>
            <a:r>
              <a:rPr lang="cs-CZ" sz="1500" dirty="0">
                <a:latin typeface="Trebuchet MS" panose="020B0603020202020204" pitchFamily="34" charset="0"/>
              </a:rPr>
              <a:t> </a:t>
            </a:r>
            <a:r>
              <a:rPr lang="cs-CZ" sz="1500" dirty="0" err="1">
                <a:latin typeface="Trebuchet MS" panose="020B0603020202020204" pitchFamily="34" charset="0"/>
              </a:rPr>
              <a:t>Paid</a:t>
            </a:r>
            <a:r>
              <a:rPr lang="cs-CZ" sz="1500" dirty="0">
                <a:latin typeface="Trebuchet MS" panose="020B0603020202020204" pitchFamily="34" charset="0"/>
              </a:rPr>
              <a:t> To) – přeprava placena do (ujednané místo určení)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CIP (</a:t>
            </a:r>
            <a:r>
              <a:rPr lang="cs-CZ" sz="1500" dirty="0" err="1">
                <a:latin typeface="Trebuchet MS" panose="020B0603020202020204" pitchFamily="34" charset="0"/>
              </a:rPr>
              <a:t>Carriage</a:t>
            </a:r>
            <a:r>
              <a:rPr lang="cs-CZ" sz="1500" dirty="0">
                <a:latin typeface="Trebuchet MS" panose="020B0603020202020204" pitchFamily="34" charset="0"/>
              </a:rPr>
              <a:t> and </a:t>
            </a:r>
            <a:r>
              <a:rPr lang="cs-CZ" sz="1500" dirty="0" err="1">
                <a:latin typeface="Trebuchet MS" panose="020B0603020202020204" pitchFamily="34" charset="0"/>
              </a:rPr>
              <a:t>Insurance</a:t>
            </a:r>
            <a:r>
              <a:rPr lang="cs-CZ" sz="1500" dirty="0">
                <a:latin typeface="Trebuchet MS" panose="020B0603020202020204" pitchFamily="34" charset="0"/>
              </a:rPr>
              <a:t> </a:t>
            </a:r>
            <a:r>
              <a:rPr lang="cs-CZ" sz="1500" dirty="0" err="1">
                <a:latin typeface="Trebuchet MS" panose="020B0603020202020204" pitchFamily="34" charset="0"/>
              </a:rPr>
              <a:t>Paid</a:t>
            </a:r>
            <a:r>
              <a:rPr lang="cs-CZ" sz="1500" dirty="0">
                <a:latin typeface="Trebuchet MS" panose="020B0603020202020204" pitchFamily="34" charset="0"/>
              </a:rPr>
              <a:t> to) – přeprava a pojištění placeno do (ujednané místo určení)</a:t>
            </a:r>
          </a:p>
          <a:p>
            <a:pPr marL="0" indent="0">
              <a:buNone/>
            </a:pPr>
            <a:r>
              <a:rPr lang="cs-CZ" sz="1500" b="1" dirty="0">
                <a:latin typeface="Trebuchet MS" panose="020B0603020202020204" pitchFamily="34" charset="0"/>
              </a:rPr>
              <a:t>Prodávající musí nést veškeré náklady a rizika spojená s celou trasou přepravy zboží.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 smtClean="0">
                <a:latin typeface="Trebuchet MS" panose="020B0603020202020204" pitchFamily="34" charset="0"/>
              </a:rPr>
              <a:t>DDP </a:t>
            </a:r>
            <a:r>
              <a:rPr lang="cs-CZ" sz="1500" dirty="0">
                <a:latin typeface="Trebuchet MS" panose="020B0603020202020204" pitchFamily="34" charset="0"/>
              </a:rPr>
              <a:t>(</a:t>
            </a:r>
            <a:r>
              <a:rPr lang="cs-CZ" sz="1500" dirty="0" err="1">
                <a:latin typeface="Trebuchet MS" panose="020B0603020202020204" pitchFamily="34" charset="0"/>
              </a:rPr>
              <a:t>Delivered</a:t>
            </a:r>
            <a:r>
              <a:rPr lang="cs-CZ" sz="1500" dirty="0">
                <a:latin typeface="Trebuchet MS" panose="020B0603020202020204" pitchFamily="34" charset="0"/>
              </a:rPr>
              <a:t> Duty </a:t>
            </a:r>
            <a:r>
              <a:rPr lang="cs-CZ" sz="1500" dirty="0" err="1">
                <a:latin typeface="Trebuchet MS" panose="020B0603020202020204" pitchFamily="34" charset="0"/>
              </a:rPr>
              <a:t>Paid</a:t>
            </a:r>
            <a:r>
              <a:rPr lang="cs-CZ" sz="1500" dirty="0">
                <a:latin typeface="Trebuchet MS" panose="020B0603020202020204" pitchFamily="34" charset="0"/>
              </a:rPr>
              <a:t>) – s dodáním clo placeno (ujednané místo určení)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>
                <a:latin typeface="Trebuchet MS" panose="020B0603020202020204" pitchFamily="34" charset="0"/>
              </a:rPr>
              <a:t>DAT (</a:t>
            </a:r>
            <a:r>
              <a:rPr lang="cs-CZ" sz="1500" dirty="0" err="1">
                <a:latin typeface="Trebuchet MS" panose="020B0603020202020204" pitchFamily="34" charset="0"/>
              </a:rPr>
              <a:t>Delivered</a:t>
            </a:r>
            <a:r>
              <a:rPr lang="cs-CZ" sz="1500" dirty="0">
                <a:latin typeface="Trebuchet MS" panose="020B0603020202020204" pitchFamily="34" charset="0"/>
              </a:rPr>
              <a:t> At Terminal) – s dodáním na terminál. </a:t>
            </a:r>
            <a:endParaRPr lang="cs-CZ" sz="15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500" dirty="0" smtClean="0">
                <a:latin typeface="Trebuchet MS" panose="020B0603020202020204" pitchFamily="34" charset="0"/>
              </a:rPr>
              <a:t>DAP </a:t>
            </a:r>
            <a:r>
              <a:rPr lang="cs-CZ" sz="1500" dirty="0">
                <a:latin typeface="Trebuchet MS" panose="020B0603020202020204" pitchFamily="34" charset="0"/>
              </a:rPr>
              <a:t>(</a:t>
            </a:r>
            <a:r>
              <a:rPr lang="cs-CZ" sz="1500" dirty="0" err="1">
                <a:latin typeface="Trebuchet MS" panose="020B0603020202020204" pitchFamily="34" charset="0"/>
              </a:rPr>
              <a:t>Delivered</a:t>
            </a:r>
            <a:r>
              <a:rPr lang="cs-CZ" sz="1500" dirty="0">
                <a:latin typeface="Trebuchet MS" panose="020B0603020202020204" pitchFamily="34" charset="0"/>
              </a:rPr>
              <a:t> At Place) – s dodáním na místo. </a:t>
            </a:r>
          </a:p>
          <a:p>
            <a:pPr marL="0" indent="0">
              <a:buNone/>
            </a:pPr>
            <a:endParaRPr lang="cs-CZ" sz="1500" dirty="0" smtClean="0">
              <a:latin typeface="Trebuchet MS" panose="020B0603020202020204" pitchFamily="34" charset="0"/>
            </a:endParaRPr>
          </a:p>
          <a:p>
            <a:endParaRPr lang="cs-CZ" sz="15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5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5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2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7177</TotalTime>
  <Words>555</Words>
  <Application>Microsoft Office PowerPoint</Application>
  <PresentationFormat>Předvádění na obrazovce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Členění plateb v rámci platebního styku</vt:lpstr>
      <vt:lpstr>Platby ve vazbě ke zboží</vt:lpstr>
      <vt:lpstr>Jištěné a nejištěné platby</vt:lpstr>
      <vt:lpstr>Hotovostní a bezhotovostní platby</vt:lpstr>
      <vt:lpstr>Tuzemské a zahraniční platby</vt:lpstr>
      <vt:lpstr>INCOTERMS</vt:lpstr>
      <vt:lpstr>INCOTERMS</vt:lpstr>
      <vt:lpstr>INCOTERMS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Platebni styk</dc:title>
  <dc:creator>Marinič Peter</dc:creator>
  <cp:lastModifiedBy>Peter Marinič</cp:lastModifiedBy>
  <cp:revision>173</cp:revision>
  <dcterms:created xsi:type="dcterms:W3CDTF">2012-10-12T20:28:37Z</dcterms:created>
  <dcterms:modified xsi:type="dcterms:W3CDTF">2019-02-21T09:22:15Z</dcterms:modified>
</cp:coreProperties>
</file>