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8" r:id="rId4"/>
    <p:sldId id="568" r:id="rId5"/>
    <p:sldId id="569" r:id="rId6"/>
    <p:sldId id="570" r:id="rId7"/>
    <p:sldId id="571" r:id="rId8"/>
    <p:sldId id="572" r:id="rId9"/>
    <p:sldId id="582" r:id="rId10"/>
    <p:sldId id="583" r:id="rId11"/>
    <p:sldId id="584" r:id="rId12"/>
    <p:sldId id="585" r:id="rId13"/>
    <p:sldId id="573" r:id="rId14"/>
    <p:sldId id="574" r:id="rId15"/>
    <p:sldId id="575" r:id="rId16"/>
    <p:sldId id="576" r:id="rId17"/>
    <p:sldId id="577" r:id="rId18"/>
    <p:sldId id="578" r:id="rId19"/>
    <p:sldId id="579" r:id="rId20"/>
    <p:sldId id="580" r:id="rId21"/>
    <p:sldId id="581" r:id="rId22"/>
    <p:sldId id="586" r:id="rId23"/>
    <p:sldId id="587" r:id="rId24"/>
    <p:sldId id="55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Kapitálová struktura podniku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Kapitálovou strukturou se rozumí složení zdrojů, které slouží ke krytí majetku podniku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latin typeface="Trebuchet MS" panose="020B0603020202020204" pitchFamily="34" charset="0"/>
              </a:rPr>
              <a:t>Vlastní kapitál</a:t>
            </a:r>
            <a:r>
              <a:rPr lang="cs-CZ" altLang="cs-CZ" sz="1800" dirty="0">
                <a:latin typeface="Trebuchet MS" panose="020B0603020202020204" pitchFamily="34" charset="0"/>
              </a:rPr>
              <a:t> (ručitelský kapitál) zahrnuje finanční prostředky vložené do podniku vlastníkem, či spoluvlastníky formou peněžitých i nepeněžitých vkladů (základním kapitálem podniku tak nemusí být v případě např. společnosti s ručením omezením 200 000 Kč, ale např. osobní auto v ceně 200 000 Kč).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Do</a:t>
            </a:r>
            <a:r>
              <a:rPr lang="cs-CZ" altLang="cs-CZ" sz="1800" b="1" dirty="0">
                <a:latin typeface="Trebuchet MS" panose="020B0603020202020204" pitchFamily="34" charset="0"/>
              </a:rPr>
              <a:t> vlastního kapitálu </a:t>
            </a:r>
            <a:r>
              <a:rPr lang="cs-CZ" altLang="cs-CZ" sz="1800" dirty="0">
                <a:latin typeface="Trebuchet MS" panose="020B0603020202020204" pitchFamily="34" charset="0"/>
              </a:rPr>
              <a:t>patří i zdroje, které si podnik vytvořil sám ze zisku, tzn. kromě zisku také různé fondy ze zisku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latin typeface="Trebuchet MS" panose="020B0603020202020204" pitchFamily="34" charset="0"/>
              </a:rPr>
              <a:t>Cizí kapitál</a:t>
            </a:r>
            <a:r>
              <a:rPr lang="cs-CZ" altLang="cs-CZ" sz="1800" dirty="0">
                <a:latin typeface="Trebuchet MS" panose="020B0603020202020204" pitchFamily="34" charset="0"/>
              </a:rPr>
              <a:t> (věřitelský kapitál) zahrnuje finanční prostředky, které získal podnik od cizích osob a které pro něj představují dluh, který musí v určené době splatit. Celková velikost kapitálu podniku je ovlivňována řadou činitelů, mezi něž patří např. </a:t>
            </a:r>
            <a:r>
              <a:rPr lang="vi-VN" sz="1800" dirty="0"/>
              <a:t>obor podnik</a:t>
            </a:r>
            <a:r>
              <a:rPr lang="cs-CZ" sz="1800" dirty="0">
                <a:latin typeface="Trebuchet MS" panose="020B0603020202020204" pitchFamily="34" charset="0"/>
              </a:rPr>
              <a:t>á</a:t>
            </a:r>
            <a:r>
              <a:rPr lang="vi-VN" sz="1800" dirty="0"/>
              <a:t>n</a:t>
            </a:r>
            <a:r>
              <a:rPr lang="cs-CZ" sz="1800" dirty="0">
                <a:latin typeface="Trebuchet MS" panose="020B0603020202020204" pitchFamily="34" charset="0"/>
              </a:rPr>
              <a:t>í</a:t>
            </a:r>
            <a:r>
              <a:rPr lang="vi-VN" sz="1800" dirty="0"/>
              <a:t>, velikost podniku, stupe</a:t>
            </a:r>
            <a:r>
              <a:rPr lang="cs-CZ" sz="1800" dirty="0">
                <a:latin typeface="Trebuchet MS" panose="020B0603020202020204" pitchFamily="34" charset="0"/>
              </a:rPr>
              <a:t>ň</a:t>
            </a:r>
            <a:r>
              <a:rPr lang="vi-VN" sz="1800" dirty="0"/>
              <a:t> vyu</a:t>
            </a:r>
            <a:r>
              <a:rPr lang="cs-CZ" sz="1800" dirty="0">
                <a:latin typeface="Trebuchet MS" panose="020B0603020202020204" pitchFamily="34" charset="0"/>
              </a:rPr>
              <a:t>ž</a:t>
            </a:r>
            <a:r>
              <a:rPr lang="vi-VN" sz="1800" dirty="0"/>
              <a:t>it</a:t>
            </a:r>
            <a:r>
              <a:rPr lang="cs-CZ" sz="1800" dirty="0">
                <a:latin typeface="Trebuchet MS" panose="020B0603020202020204" pitchFamily="34" charset="0"/>
              </a:rPr>
              <a:t>í </a:t>
            </a:r>
            <a:r>
              <a:rPr lang="vi-VN" sz="1800" dirty="0"/>
              <a:t>techniky, rychlost podnikov</a:t>
            </a:r>
            <a:r>
              <a:rPr lang="cs-CZ" sz="1800" dirty="0">
                <a:latin typeface="Trebuchet MS" panose="020B0603020202020204" pitchFamily="34" charset="0"/>
              </a:rPr>
              <a:t>é</a:t>
            </a:r>
            <a:r>
              <a:rPr lang="vi-VN" sz="1800" dirty="0"/>
              <a:t>ho</a:t>
            </a:r>
            <a:r>
              <a:rPr lang="cs-CZ" sz="1800" dirty="0">
                <a:latin typeface="Trebuchet MS" panose="020B0603020202020204" pitchFamily="34" charset="0"/>
              </a:rPr>
              <a:t> </a:t>
            </a:r>
            <a:r>
              <a:rPr lang="vi-VN" sz="1800" dirty="0"/>
              <a:t>obratu apod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  <a:endParaRPr lang="vi-VN" sz="1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0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Podnikový obrat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133600"/>
            <a:ext cx="4918075" cy="4246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2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Výkaz zisků a ztrát (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VZaZ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Výkaz zisků a ztrát, neboli výsledovka srovnává veškeré výnosy a veškeré náklady určitého účetního období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Zjišťuje nejen hospodářský výsledek jako rozdíl (saldo) mezi součtem výnosů a součtem nákladů, ale ukazuje také zdroje a vysvětluje vznik hospodářského výsledku.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Zjišťování hospodářského výsledku je založeno na zúčtování nákladů a výnosů a ne na zúčtování příjmů a výdajů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Údaje o toku peněžních prostředků v podniku poskytuje výpočet (a výkaz) cash </a:t>
            </a:r>
            <a:r>
              <a:rPr lang="cs-CZ" altLang="cs-CZ" sz="2000" dirty="0" err="1">
                <a:latin typeface="Trebuchet MS" panose="020B0603020202020204" pitchFamily="34" charset="0"/>
              </a:rPr>
              <a:t>flow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Výnosy, náklady a hospodářský výsledek patří k nejdůležitějším charakteristikám hospodaření, neboť se dle něj posuzuje úspěšnost podniku.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0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95536" y="1133475"/>
            <a:ext cx="8527802" cy="5486400"/>
            <a:chOff x="1787" y="1418"/>
            <a:chExt cx="8100" cy="9900"/>
          </a:xfrm>
        </p:grpSpPr>
        <p:sp>
          <p:nvSpPr>
            <p:cNvPr id="8" name="Rectangle 49"/>
            <p:cNvSpPr>
              <a:spLocks noChangeArrowheads="1"/>
            </p:cNvSpPr>
            <p:nvPr/>
          </p:nvSpPr>
          <p:spPr bwMode="auto">
            <a:xfrm>
              <a:off x="1787" y="1418"/>
              <a:ext cx="8100" cy="9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250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výnosy</a:t>
              </a:r>
              <a:endParaRPr lang="cs-CZ" altLang="cs-CZ"/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250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výnosy</a:t>
              </a:r>
              <a:endParaRPr lang="cs-CZ" altLang="cs-CZ"/>
            </a:p>
          </p:txBody>
        </p:sp>
        <p:sp>
          <p:nvSpPr>
            <p:cNvPr id="12" name="Text Box 52"/>
            <p:cNvSpPr txBox="1">
              <a:spLocks noChangeArrowheads="1"/>
            </p:cNvSpPr>
            <p:nvPr/>
          </p:nvSpPr>
          <p:spPr bwMode="auto">
            <a:xfrm>
              <a:off x="250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výnosy</a:t>
              </a:r>
              <a:endParaRPr lang="cs-CZ" altLang="cs-CZ"/>
            </a:p>
          </p:txBody>
        </p:sp>
        <p:sp>
          <p:nvSpPr>
            <p:cNvPr id="13" name="Text Box 53"/>
            <p:cNvSpPr txBox="1">
              <a:spLocks noChangeArrowheads="1"/>
            </p:cNvSpPr>
            <p:nvPr/>
          </p:nvSpPr>
          <p:spPr bwMode="auto">
            <a:xfrm>
              <a:off x="484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náklady</a:t>
              </a:r>
              <a:endParaRPr lang="cs-CZ" altLang="cs-CZ"/>
            </a:p>
          </p:txBody>
        </p:sp>
        <p:sp>
          <p:nvSpPr>
            <p:cNvPr id="14" name="Text Box 54"/>
            <p:cNvSpPr txBox="1">
              <a:spLocks noChangeArrowheads="1"/>
            </p:cNvSpPr>
            <p:nvPr/>
          </p:nvSpPr>
          <p:spPr bwMode="auto">
            <a:xfrm>
              <a:off x="484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náklady</a:t>
              </a:r>
              <a:endParaRPr lang="cs-CZ" altLang="cs-CZ"/>
            </a:p>
          </p:txBody>
        </p:sp>
        <p:sp>
          <p:nvSpPr>
            <p:cNvPr id="15" name="Text Box 55"/>
            <p:cNvSpPr txBox="1">
              <a:spLocks noChangeArrowheads="1"/>
            </p:cNvSpPr>
            <p:nvPr/>
          </p:nvSpPr>
          <p:spPr bwMode="auto">
            <a:xfrm>
              <a:off x="484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náklady</a:t>
              </a:r>
              <a:endParaRPr lang="cs-CZ" altLang="cs-CZ"/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7187" y="177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výsledek</a:t>
              </a:r>
              <a:endParaRPr lang="cs-CZ" altLang="cs-CZ"/>
            </a:p>
          </p:txBody>
        </p:sp>
        <p:sp>
          <p:nvSpPr>
            <p:cNvPr id="17" name="Text Box 57"/>
            <p:cNvSpPr txBox="1">
              <a:spLocks noChangeArrowheads="1"/>
            </p:cNvSpPr>
            <p:nvPr/>
          </p:nvSpPr>
          <p:spPr bwMode="auto">
            <a:xfrm>
              <a:off x="7187" y="249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Finanční výsledek</a:t>
              </a:r>
              <a:endParaRPr lang="cs-CZ" altLang="cs-CZ"/>
            </a:p>
          </p:txBody>
        </p:sp>
        <p:sp>
          <p:nvSpPr>
            <p:cNvPr id="18" name="Text Box 58"/>
            <p:cNvSpPr txBox="1">
              <a:spLocks noChangeArrowheads="1"/>
            </p:cNvSpPr>
            <p:nvPr/>
          </p:nvSpPr>
          <p:spPr bwMode="auto">
            <a:xfrm>
              <a:off x="7187" y="32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Mimořádný výsledek</a:t>
              </a:r>
              <a:endParaRPr lang="cs-CZ" altLang="cs-CZ"/>
            </a:p>
          </p:txBody>
        </p:sp>
        <p:sp>
          <p:nvSpPr>
            <p:cNvPr id="19" name="Text Box 59"/>
            <p:cNvSpPr txBox="1">
              <a:spLocks noChangeArrowheads="1"/>
            </p:cNvSpPr>
            <p:nvPr/>
          </p:nvSpPr>
          <p:spPr bwMode="auto">
            <a:xfrm>
              <a:off x="7187" y="39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před zdaněním</a:t>
              </a:r>
              <a:endParaRPr lang="cs-CZ" altLang="cs-CZ"/>
            </a:p>
          </p:txBody>
        </p:sp>
        <p:sp>
          <p:nvSpPr>
            <p:cNvPr id="20" name="Text Box 60"/>
            <p:cNvSpPr txBox="1">
              <a:spLocks noChangeArrowheads="1"/>
            </p:cNvSpPr>
            <p:nvPr/>
          </p:nvSpPr>
          <p:spPr bwMode="auto">
            <a:xfrm>
              <a:off x="250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Výnosy</a:t>
              </a:r>
              <a:endParaRPr lang="cs-CZ" altLang="cs-CZ"/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484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Náklady</a:t>
              </a:r>
              <a:endParaRPr lang="cs-CZ" altLang="cs-CZ"/>
            </a:p>
          </p:txBody>
        </p:sp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7187" y="50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Daně</a:t>
              </a:r>
              <a:endParaRPr lang="cs-CZ" altLang="cs-CZ"/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7187" y="57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po zdanění</a:t>
              </a:r>
              <a:endParaRPr lang="cs-CZ" altLang="cs-CZ"/>
            </a:p>
          </p:txBody>
        </p:sp>
        <p:sp>
          <p:nvSpPr>
            <p:cNvPr id="24" name="Text Box 64"/>
            <p:cNvSpPr txBox="1">
              <a:spLocks noChangeArrowheads="1"/>
            </p:cNvSpPr>
            <p:nvPr/>
          </p:nvSpPr>
          <p:spPr bwMode="auto">
            <a:xfrm>
              <a:off x="7187" y="681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Čerpání z rezervních fondů</a:t>
              </a:r>
              <a:endParaRPr lang="cs-CZ" altLang="cs-CZ"/>
            </a:p>
          </p:txBody>
        </p:sp>
        <p:sp>
          <p:nvSpPr>
            <p:cNvPr id="25" name="Text Box 65"/>
            <p:cNvSpPr txBox="1">
              <a:spLocks noChangeArrowheads="1"/>
            </p:cNvSpPr>
            <p:nvPr/>
          </p:nvSpPr>
          <p:spPr bwMode="auto">
            <a:xfrm>
              <a:off x="7187" y="789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Příděly rezervním fondům</a:t>
              </a:r>
              <a:endParaRPr lang="cs-CZ" altLang="cs-CZ"/>
            </a:p>
          </p:txBody>
        </p:sp>
        <p:sp>
          <p:nvSpPr>
            <p:cNvPr id="26" name="Text Box 66"/>
            <p:cNvSpPr txBox="1">
              <a:spLocks noChangeArrowheads="1"/>
            </p:cNvSpPr>
            <p:nvPr/>
          </p:nvSpPr>
          <p:spPr bwMode="auto">
            <a:xfrm>
              <a:off x="7187" y="102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Bilanční zisk   (+)</a:t>
              </a:r>
            </a:p>
            <a:p>
              <a:r>
                <a:rPr lang="cs-CZ" altLang="cs-CZ" sz="1000">
                  <a:latin typeface="Times New Roman" pitchFamily="18" charset="0"/>
                </a:rPr>
                <a:t>Bilanční ztráta (-)</a:t>
              </a:r>
              <a:endParaRPr lang="cs-CZ" altLang="cs-CZ"/>
            </a:p>
          </p:txBody>
        </p:sp>
        <p:sp>
          <p:nvSpPr>
            <p:cNvPr id="27" name="Text Box 67"/>
            <p:cNvSpPr txBox="1">
              <a:spLocks noChangeArrowheads="1"/>
            </p:cNvSpPr>
            <p:nvPr/>
          </p:nvSpPr>
          <p:spPr bwMode="auto">
            <a:xfrm>
              <a:off x="7187" y="8978"/>
              <a:ext cx="216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minulých let</a:t>
              </a:r>
              <a:endParaRPr lang="cs-CZ" altLang="cs-CZ"/>
            </a:p>
          </p:txBody>
        </p:sp>
        <p:sp>
          <p:nvSpPr>
            <p:cNvPr id="28" name="Text Box 68"/>
            <p:cNvSpPr txBox="1">
              <a:spLocks noChangeArrowheads="1"/>
            </p:cNvSpPr>
            <p:nvPr/>
          </p:nvSpPr>
          <p:spPr bwMode="auto">
            <a:xfrm>
              <a:off x="322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322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556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556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2" name="Text Box 72"/>
            <p:cNvSpPr txBox="1">
              <a:spLocks noChangeArrowheads="1"/>
            </p:cNvSpPr>
            <p:nvPr/>
          </p:nvSpPr>
          <p:spPr bwMode="auto">
            <a:xfrm>
              <a:off x="790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3" name="Text Box 73"/>
            <p:cNvSpPr txBox="1">
              <a:spLocks noChangeArrowheads="1"/>
            </p:cNvSpPr>
            <p:nvPr/>
          </p:nvSpPr>
          <p:spPr bwMode="auto">
            <a:xfrm>
              <a:off x="790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4" name="Text Box 74"/>
            <p:cNvSpPr txBox="1">
              <a:spLocks noChangeArrowheads="1"/>
            </p:cNvSpPr>
            <p:nvPr/>
          </p:nvSpPr>
          <p:spPr bwMode="auto">
            <a:xfrm>
              <a:off x="6467" y="69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 dirty="0">
                  <a:latin typeface="Times New Roman" pitchFamily="18" charset="0"/>
                </a:rPr>
                <a:t>+</a:t>
              </a:r>
              <a:endParaRPr lang="cs-CZ" altLang="cs-CZ" dirty="0"/>
            </a:p>
          </p:txBody>
        </p:sp>
        <p:sp>
          <p:nvSpPr>
            <p:cNvPr id="35" name="Text Box 75"/>
            <p:cNvSpPr txBox="1">
              <a:spLocks noChangeArrowheads="1"/>
            </p:cNvSpPr>
            <p:nvPr/>
          </p:nvSpPr>
          <p:spPr bwMode="auto">
            <a:xfrm>
              <a:off x="6467" y="89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36" name="Text Box 76"/>
            <p:cNvSpPr txBox="1">
              <a:spLocks noChangeArrowheads="1"/>
            </p:cNvSpPr>
            <p:nvPr/>
          </p:nvSpPr>
          <p:spPr bwMode="auto">
            <a:xfrm>
              <a:off x="448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7" name="Text Box 77"/>
            <p:cNvSpPr txBox="1">
              <a:spLocks noChangeArrowheads="1"/>
            </p:cNvSpPr>
            <p:nvPr/>
          </p:nvSpPr>
          <p:spPr bwMode="auto">
            <a:xfrm>
              <a:off x="448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8" name="Text Box 78"/>
            <p:cNvSpPr txBox="1">
              <a:spLocks noChangeArrowheads="1"/>
            </p:cNvSpPr>
            <p:nvPr/>
          </p:nvSpPr>
          <p:spPr bwMode="auto">
            <a:xfrm>
              <a:off x="448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9" name="Text Box 79"/>
            <p:cNvSpPr txBox="1">
              <a:spLocks noChangeArrowheads="1"/>
            </p:cNvSpPr>
            <p:nvPr/>
          </p:nvSpPr>
          <p:spPr bwMode="auto">
            <a:xfrm>
              <a:off x="6467" y="50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0" name="Text Box 80"/>
            <p:cNvSpPr txBox="1">
              <a:spLocks noChangeArrowheads="1"/>
            </p:cNvSpPr>
            <p:nvPr/>
          </p:nvSpPr>
          <p:spPr bwMode="auto">
            <a:xfrm>
              <a:off x="6467" y="80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1" name="Text Box 81"/>
            <p:cNvSpPr txBox="1">
              <a:spLocks noChangeArrowheads="1"/>
            </p:cNvSpPr>
            <p:nvPr/>
          </p:nvSpPr>
          <p:spPr bwMode="auto">
            <a:xfrm>
              <a:off x="6467" y="93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2" name="Text Box 82"/>
            <p:cNvSpPr txBox="1">
              <a:spLocks noChangeArrowheads="1"/>
            </p:cNvSpPr>
            <p:nvPr/>
          </p:nvSpPr>
          <p:spPr bwMode="auto">
            <a:xfrm>
              <a:off x="682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3" name="Text Box 83"/>
            <p:cNvSpPr txBox="1">
              <a:spLocks noChangeArrowheads="1"/>
            </p:cNvSpPr>
            <p:nvPr/>
          </p:nvSpPr>
          <p:spPr bwMode="auto">
            <a:xfrm>
              <a:off x="682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4" name="Text Box 84"/>
            <p:cNvSpPr txBox="1">
              <a:spLocks noChangeArrowheads="1"/>
            </p:cNvSpPr>
            <p:nvPr/>
          </p:nvSpPr>
          <p:spPr bwMode="auto">
            <a:xfrm>
              <a:off x="682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5" name="Line 85"/>
            <p:cNvSpPr>
              <a:spLocks noChangeShapeType="1"/>
            </p:cNvSpPr>
            <p:nvPr/>
          </p:nvSpPr>
          <p:spPr bwMode="auto">
            <a:xfrm>
              <a:off x="2507" y="3758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6" name="Text Box 86"/>
            <p:cNvSpPr txBox="1">
              <a:spLocks noChangeArrowheads="1"/>
            </p:cNvSpPr>
            <p:nvPr/>
          </p:nvSpPr>
          <p:spPr bwMode="auto">
            <a:xfrm>
              <a:off x="448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47" name="Text Box 87"/>
            <p:cNvSpPr txBox="1">
              <a:spLocks noChangeArrowheads="1"/>
            </p:cNvSpPr>
            <p:nvPr/>
          </p:nvSpPr>
          <p:spPr bwMode="auto">
            <a:xfrm>
              <a:off x="682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48" name="Line 88"/>
            <p:cNvSpPr>
              <a:spLocks noChangeShapeType="1"/>
            </p:cNvSpPr>
            <p:nvPr/>
          </p:nvSpPr>
          <p:spPr bwMode="auto">
            <a:xfrm>
              <a:off x="6647" y="55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89"/>
            <p:cNvSpPr>
              <a:spLocks noChangeShapeType="1"/>
            </p:cNvSpPr>
            <p:nvPr/>
          </p:nvSpPr>
          <p:spPr bwMode="auto">
            <a:xfrm>
              <a:off x="6643" y="663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90"/>
            <p:cNvSpPr>
              <a:spLocks noChangeShapeType="1"/>
            </p:cNvSpPr>
            <p:nvPr/>
          </p:nvSpPr>
          <p:spPr bwMode="auto">
            <a:xfrm>
              <a:off x="6647" y="100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3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terminologie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Příjmy podniku</a:t>
            </a:r>
            <a:r>
              <a:rPr lang="cs-CZ" altLang="cs-CZ" sz="2000" dirty="0">
                <a:latin typeface="Trebuchet MS" panose="020B0603020202020204" pitchFamily="34" charset="0"/>
              </a:rPr>
              <a:t> představují skutečně přijaté peníze (na účet i v hotovosti) v určitém období, zatímco </a:t>
            </a:r>
            <a:r>
              <a:rPr lang="cs-CZ" altLang="cs-CZ" sz="2000" b="1" dirty="0">
                <a:latin typeface="Trebuchet MS" panose="020B0603020202020204" pitchFamily="34" charset="0"/>
              </a:rPr>
              <a:t>výnosy</a:t>
            </a:r>
            <a:r>
              <a:rPr lang="cs-CZ" altLang="cs-CZ" sz="2000" dirty="0">
                <a:latin typeface="Trebuchet MS" panose="020B0603020202020204" pitchFamily="34" charset="0"/>
              </a:rPr>
              <a:t> vyjadřují všechny v daném období zaúčtované výkony (objem výroby). Příjmy se odlišují od výnosů tzv. </a:t>
            </a:r>
            <a:r>
              <a:rPr lang="cs-CZ" altLang="cs-CZ" sz="2000" b="1" dirty="0">
                <a:latin typeface="Trebuchet MS" panose="020B0603020202020204" pitchFamily="34" charset="0"/>
              </a:rPr>
              <a:t>věcným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2000" b="1" dirty="0">
                <a:latin typeface="Trebuchet MS" panose="020B0603020202020204" pitchFamily="34" charset="0"/>
              </a:rPr>
              <a:t>nesouladem</a:t>
            </a:r>
            <a:r>
              <a:rPr lang="cs-CZ" altLang="cs-CZ" sz="2000" dirty="0">
                <a:latin typeface="Trebuchet MS" panose="020B0603020202020204" pitchFamily="34" charset="0"/>
              </a:rPr>
              <a:t>: například získání úvěru je příjmem, ale nikoliv výnosem, nebo </a:t>
            </a:r>
            <a:r>
              <a:rPr lang="cs-CZ" altLang="cs-CZ" sz="2000" b="1" dirty="0">
                <a:latin typeface="Trebuchet MS" panose="020B0603020202020204" pitchFamily="34" charset="0"/>
              </a:rPr>
              <a:t>časovým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2000" b="1" dirty="0">
                <a:latin typeface="Trebuchet MS" panose="020B0603020202020204" pitchFamily="34" charset="0"/>
              </a:rPr>
              <a:t>nesouladem</a:t>
            </a:r>
            <a:r>
              <a:rPr lang="cs-CZ" altLang="cs-CZ" sz="2000" dirty="0">
                <a:latin typeface="Trebuchet MS" panose="020B0603020202020204" pitchFamily="34" charset="0"/>
              </a:rPr>
              <a:t>: tržby jsou v příslušném okamžiku výnosem, ale nikoliv příjmem. Je tomu tak proto, že tržby za produkci v určitém okamžiku (vystavená faktura) je nutno rozlišit od inkasa peněz dohodnutého v jiném okamžiku (odběrateli je de facto poskytnut obchodní úvěr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).</a:t>
            </a:r>
            <a:endParaRPr lang="cs-CZ" altLang="cs-CZ" sz="2000" b="1" dirty="0">
              <a:latin typeface="Trebuchet MS" panose="020B0603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4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terminologie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Trebuchet MS" panose="020B0603020202020204" pitchFamily="34" charset="0"/>
              </a:rPr>
              <a:t>Výdaje</a:t>
            </a:r>
            <a:r>
              <a:rPr lang="cs-CZ" altLang="cs-CZ" sz="2000" b="1" dirty="0" smtClean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podniku jsou vyjádřením úbytku peněžních prostředků (opak příjmů), zatímco </a:t>
            </a:r>
            <a:r>
              <a:rPr lang="cs-CZ" altLang="cs-CZ" sz="2000" b="1" dirty="0">
                <a:latin typeface="Trebuchet MS" panose="020B0603020202020204" pitchFamily="34" charset="0"/>
              </a:rPr>
              <a:t>náklady </a:t>
            </a:r>
            <a:r>
              <a:rPr lang="cs-CZ" altLang="cs-CZ" sz="2000" dirty="0">
                <a:latin typeface="Trebuchet MS" panose="020B0603020202020204" pitchFamily="34" charset="0"/>
              </a:rPr>
              <a:t>představují oceněnou spotřebu výrobních faktorů. V hospodářské praxi dochází k věcnému a časovému nesouladu výdajů a nákladů obdobně jako ve výše uvedeném vztahu příjmů a výnosů. Například splátka úvěru je výdaj, nikoliv náklad nebo spotřeba dosud nezaplaceného materiálu (podniku je poskytnut obchodní úvěr) je ve sledovaném okamžiku náklad, nikoliv ale výdaj.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Rozdíl mezi výnosy a náklady pak tvoří 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hospodářský</a:t>
            </a:r>
            <a:r>
              <a:rPr lang="cs-CZ" altLang="cs-C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cs-CZ" altLang="cs-CZ" sz="2000" b="1" u="sng" dirty="0">
                <a:latin typeface="Trebuchet MS" panose="020B0603020202020204" pitchFamily="34" charset="0"/>
              </a:rPr>
              <a:t>výsledek</a:t>
            </a:r>
            <a:r>
              <a:rPr lang="cs-CZ" altLang="cs-CZ" sz="2000" dirty="0">
                <a:latin typeface="Trebuchet MS" panose="020B0603020202020204" pitchFamily="34" charset="0"/>
              </a:rPr>
              <a:t> (zisk nebo ztrátu). Zisk je zdaňován daní z příjmu (fyzických nebo právnických osob, případně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oběma </a:t>
            </a:r>
            <a:r>
              <a:rPr lang="cs-CZ" altLang="cs-CZ" sz="2000" dirty="0">
                <a:latin typeface="Trebuchet MS" panose="020B0603020202020204" pitchFamily="34" charset="0"/>
              </a:rPr>
              <a:t>daněmi – záleží na právní formě podniku), a to co zůstane po zdanění patří vlastníkovi resp. spoluvlastníkům podniku.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3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Příloha a výroční zpráva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Úkolem přílohy a výroční zprávy je zvýšit vypovídací schopnost účetní závěrky podniku o doplňkové údaje, zdůvodnění, specifikace a informace o finančních údajích, které se v rozvaze a výkazu zisků a ztrát neobjevují. Jedná se zejména o informace zahrnující: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charakteristiku použitých bilančních a oceňovacích metod,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charakteristiku, zdůvodnění a vysvětlení změn těchto metod,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charakteristiku, zdůvodnění a vysvětlení změn v členění položek a v oceňování,</a:t>
            </a: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podání zprávy o průběhu hospodářské činnosti, stavu a o očekávaném vývoji podniku.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1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oup 57"/>
          <p:cNvGraphicFramePr>
            <a:graphicFrameLocks/>
          </p:cNvGraphicFramePr>
          <p:nvPr>
            <p:extLst/>
          </p:nvPr>
        </p:nvGraphicFramePr>
        <p:xfrm>
          <a:off x="365303" y="2051720"/>
          <a:ext cx="8534033" cy="4572000"/>
        </p:xfrm>
        <a:graphic>
          <a:graphicData uri="http://schemas.openxmlformats.org/drawingml/2006/table">
            <a:tbl>
              <a:tblPr/>
              <a:tblGrid>
                <a:gridCol w="8534033"/>
              </a:tblGrid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Výnosové metody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19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diskontovaných peněžních toků (DCF)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kapitalizovaných (čistých) zisků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diskontovaného volného peněžního toku (DFCF)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Dividendový diskontní model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ekonomické přidané hodnoty (EVA)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Majetkové metody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384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účetní hodnoty (na principu historických cen)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substanční hodnoty (na principu reprodukčních cen)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likvidační hodnoty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Kombinované metody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78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Schmalenbachova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metoda střední hodnoty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vážené střední hodnoty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diferenciální renty (nadzisku,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superzisku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Zákon 151/1997 Sb., na jehož základě se stanoví cena pro administrativní účely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metody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19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tržní kapitalizace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srovnatelných podniků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údajů o podnicích uváděných na burzu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srovnatelných transakcí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odvětvových multiplikátorů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2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 smtClean="0">
                <a:latin typeface="Trebuchet MS" panose="020B0603020202020204" pitchFamily="34" charset="0"/>
              </a:rPr>
              <a:t>Postup při oceňování podniku: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Prvním krokem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při oceňování podniku je vyjasnění důvodu, kvůli kterému je oceňování prováděno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Druhým krokem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 ujasnění hodnoty, která by měla být výsledkem ocenění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Třetím krokem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 výběr metody ocenění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2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A) Přípravné práce: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vymezení zadání práce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specifikace cíle ocenění a definice zadání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vytvoření pracovního týmu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plán práce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týká se především časového plánu včetně průběžných termínů ve vazbě na cíl a požadovaný termín ocenění podniku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sběr informací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sběr informací z makro a mikroprostředí podniku včetně interních informací o minulosti – cca 5 let, současnosti a budoucnosti – cca 3 – 5 let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analýza dat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zahrnuje finanční analýzu a strategickou – kvalitativní analýzu za 3-5 let nejen do minulosti, ale také do budoucnosti podniku</a:t>
            </a: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alt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5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Majetková struktura obchodního podniku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Dlouhodobý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oběžný majetek, oceňování majetku,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inventarizace.</a:t>
            </a:r>
            <a:endParaRPr lang="cs-CZ" sz="25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2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) Výběr a aplikace metody oceňování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výběr metod ve vazbě na cíl práce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výběr modelů a metod hodnocení podniku s vědomím předpokladů, rizik a omezení vybraných metod a nástrojů ocenění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analýza ocenění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aplikace zvolené metodiky ve vazbě na účel a cíl ocenění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C) Výrok o tržní ceně podniku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syntéza výsledků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syntéza dosažených výsledků a příprava závěrečného výroku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závěr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výrok a tržní hodnotě podniku k datu ocenění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2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Inventarizace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Účetní jednotky inventarizací zjišťují skutečný stav veškerého majetku a závazků a ověřují, zda zjištěný skutečný stav odpovídá stavu majetku a závazků v </a:t>
            </a:r>
            <a:r>
              <a:rPr lang="cs-CZ" sz="2000" dirty="0" smtClean="0">
                <a:latin typeface="Trebuchet MS" panose="020B0603020202020204" pitchFamily="34" charset="0"/>
              </a:rPr>
              <a:t>účetnictví. Inventarizaci provádějí </a:t>
            </a:r>
            <a:r>
              <a:rPr lang="cs-CZ" sz="2000" dirty="0">
                <a:latin typeface="Trebuchet MS" panose="020B0603020202020204" pitchFamily="34" charset="0"/>
              </a:rPr>
              <a:t>k okamžiku, ke kterému sestavují účetní závěrku jako řádnou nebo </a:t>
            </a:r>
            <a:r>
              <a:rPr lang="cs-CZ" sz="2000" dirty="0" smtClean="0">
                <a:latin typeface="Trebuchet MS" panose="020B0603020202020204" pitchFamily="34" charset="0"/>
              </a:rPr>
              <a:t>mimořádnou. 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Účetní </a:t>
            </a:r>
            <a:r>
              <a:rPr lang="cs-CZ" sz="2000" dirty="0">
                <a:latin typeface="Trebuchet MS" panose="020B0603020202020204" pitchFamily="34" charset="0"/>
              </a:rPr>
              <a:t>jednotky zjišťují při inventarizaci skutečné stavy majetku a závazků a zaznamenávají je v inventurních soupisech. </a:t>
            </a:r>
            <a:r>
              <a:rPr lang="cs-CZ" sz="2000" dirty="0" smtClean="0">
                <a:latin typeface="Trebuchet MS" panose="020B0603020202020204" pitchFamily="34" charset="0"/>
              </a:rPr>
              <a:t>Zjišťují:</a:t>
            </a:r>
          </a:p>
          <a:p>
            <a:pPr marL="723900" indent="-3619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fyzickou </a:t>
            </a:r>
            <a:r>
              <a:rPr lang="cs-CZ" sz="2000" dirty="0">
                <a:latin typeface="Trebuchet MS" panose="020B0603020202020204" pitchFamily="34" charset="0"/>
              </a:rPr>
              <a:t>inventurou u majetku, u kterého lze vizuálně zjistit jeho existenci,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723900" indent="-3619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dokladovou </a:t>
            </a:r>
            <a:r>
              <a:rPr lang="cs-CZ" sz="2000" dirty="0">
                <a:latin typeface="Trebuchet MS" panose="020B0603020202020204" pitchFamily="34" charset="0"/>
              </a:rPr>
              <a:t>inventurou u závazků a majetku, u kterého nelze vizuálně zjistit jeho existenci, a to včetně jiných aktiv, jiných pasiv a skutečností účtovaných v knize podrozvahových účtů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Inventarizace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Inventarizačními </a:t>
            </a:r>
            <a:r>
              <a:rPr lang="cs-CZ" sz="2000" dirty="0">
                <a:latin typeface="Trebuchet MS" panose="020B0603020202020204" pitchFamily="34" charset="0"/>
              </a:rPr>
              <a:t>rozdíly se rozumí rozdíly mezi skutečným stavem a stavem v účetnictví, které nelze prokázat způsobem stanoveným tímto zákonem, </a:t>
            </a:r>
            <a:r>
              <a:rPr lang="cs-CZ" sz="2000" dirty="0" smtClean="0">
                <a:latin typeface="Trebuchet MS" panose="020B0603020202020204" pitchFamily="34" charset="0"/>
              </a:rPr>
              <a:t>kdy:</a:t>
            </a:r>
          </a:p>
          <a:p>
            <a:pPr marL="723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skutečný </a:t>
            </a:r>
            <a:r>
              <a:rPr lang="cs-CZ" sz="2000" dirty="0">
                <a:latin typeface="Trebuchet MS" panose="020B0603020202020204" pitchFamily="34" charset="0"/>
              </a:rPr>
              <a:t>stav je nižší než stav v účetnictví a rozdíl se označuje jako manko, popřípadě schodek u peněžních hotovostí a cenin</a:t>
            </a:r>
            <a:r>
              <a:rPr lang="cs-CZ" sz="2000" dirty="0" smtClean="0">
                <a:latin typeface="Trebuchet MS" panose="020B0603020202020204" pitchFamily="34" charset="0"/>
              </a:rPr>
              <a:t>,</a:t>
            </a:r>
          </a:p>
          <a:p>
            <a:pPr marL="723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skutečný </a:t>
            </a:r>
            <a:r>
              <a:rPr lang="cs-CZ" sz="2000" dirty="0">
                <a:latin typeface="Trebuchet MS" panose="020B0603020202020204" pitchFamily="34" charset="0"/>
              </a:rPr>
              <a:t>stav je vyšší než stav v účetnictví a rozdíl se označuje jako přebytek.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5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závěrka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Účetní závěrku sestavují podnikatelské subjekty (účetní jednotky) na konci účetního období (zpravidla kalendářního roku)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Typy </a:t>
            </a:r>
            <a:r>
              <a:rPr lang="cs-CZ" altLang="cs-CZ" sz="2000" b="1" dirty="0">
                <a:latin typeface="Trebuchet MS" panose="020B0603020202020204" pitchFamily="34" charset="0"/>
              </a:rPr>
              <a:t>účetní závěrky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řádná</a:t>
            </a:r>
            <a:r>
              <a:rPr lang="cs-CZ" altLang="cs-CZ" sz="2000" dirty="0">
                <a:latin typeface="Trebuchet MS" panose="020B0603020202020204" pitchFamily="34" charset="0"/>
              </a:rPr>
              <a:t> (k 1.1. a 31.12. příslušného účetního období pokud je účetním obdobím kalendářní rok),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</a:rPr>
              <a:t>mimořádná</a:t>
            </a:r>
            <a:r>
              <a:rPr lang="cs-CZ" altLang="cs-CZ" sz="2000" dirty="0">
                <a:latin typeface="Trebuchet MS" panose="020B0603020202020204" pitchFamily="34" charset="0"/>
              </a:rPr>
              <a:t> – při likvidaci, konkurzu, zrušení bez likvidace apod.</a:t>
            </a:r>
          </a:p>
          <a:p>
            <a:pPr>
              <a:spcBef>
                <a:spcPts val="600"/>
              </a:spcBef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Účetní </a:t>
            </a:r>
            <a:r>
              <a:rPr lang="cs-CZ" altLang="cs-CZ" sz="2000" dirty="0">
                <a:latin typeface="Trebuchet MS" panose="020B0603020202020204" pitchFamily="34" charset="0"/>
              </a:rPr>
              <a:t>závěrka je výsledkem účetní uzávěrky, v jejímž rámci se uzavírají účty (rozvahové, nákladové a výnosové) a provádějí se činnosti vedoucí k co nejpřesnějšímu zachycení stavu majetku, kapitálu a toku nákladů a výnosů v 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podniku</a:t>
            </a: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8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závěrka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Účetní závěrka</a:t>
            </a:r>
            <a:r>
              <a:rPr lang="cs-CZ" altLang="cs-CZ" sz="2000" dirty="0">
                <a:latin typeface="Trebuchet MS" panose="020B0603020202020204" pitchFamily="34" charset="0"/>
              </a:rPr>
              <a:t> je tvořena dvěma základními dokumenty: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rozvahou</a:t>
            </a:r>
            <a:r>
              <a:rPr lang="cs-CZ" altLang="cs-CZ" sz="2000" dirty="0">
                <a:latin typeface="Trebuchet MS" panose="020B0603020202020204" pitchFamily="34" charset="0"/>
              </a:rPr>
              <a:t> (bilancí),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výkazem zisků a ztrát</a:t>
            </a:r>
            <a:r>
              <a:rPr lang="cs-CZ" altLang="cs-CZ" sz="2000" dirty="0">
                <a:latin typeface="Trebuchet MS" panose="020B0603020202020204" pitchFamily="34" charset="0"/>
              </a:rPr>
              <a:t> (výsledovkou)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Podniky, které mají povinnost účetní závěrku ověřit auditorem (ze zákona akciové společnosti) a údaje z ní zveřejnit, doplňují oba výkazy </a:t>
            </a:r>
            <a:r>
              <a:rPr lang="cs-CZ" altLang="cs-CZ" sz="2000" b="1" dirty="0">
                <a:latin typeface="Trebuchet MS" panose="020B0603020202020204" pitchFamily="34" charset="0"/>
              </a:rPr>
              <a:t>přílohou k účetní závěrce </a:t>
            </a:r>
            <a:r>
              <a:rPr lang="cs-CZ" altLang="cs-CZ" sz="2000" dirty="0">
                <a:latin typeface="Trebuchet MS" panose="020B0603020202020204" pitchFamily="34" charset="0"/>
              </a:rPr>
              <a:t>(její důležitou součástí je pak výkaz o peněžních tocích – cash </a:t>
            </a:r>
            <a:r>
              <a:rPr lang="cs-CZ" altLang="cs-CZ" sz="2000" dirty="0" err="1">
                <a:latin typeface="Trebuchet MS" panose="020B0603020202020204" pitchFamily="34" charset="0"/>
              </a:rPr>
              <a:t>flow</a:t>
            </a:r>
            <a:r>
              <a:rPr lang="cs-CZ" altLang="cs-CZ" sz="2000" dirty="0">
                <a:latin typeface="Trebuchet MS" panose="020B0603020202020204" pitchFamily="34" charset="0"/>
              </a:rPr>
              <a:t>)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8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Účetní závěrka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Podniky</a:t>
            </a:r>
            <a:r>
              <a:rPr lang="cs-CZ" altLang="cs-CZ" sz="2000" dirty="0">
                <a:latin typeface="Trebuchet MS" panose="020B0603020202020204" pitchFamily="34" charset="0"/>
              </a:rPr>
              <a:t>, které překročily nebo dosáhly alespoň jedno z uvedených kritérií: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sumy celkových aktiv</a:t>
            </a:r>
            <a:r>
              <a:rPr lang="cs-CZ" altLang="cs-CZ" sz="2000" dirty="0">
                <a:latin typeface="Trebuchet MS" panose="020B0603020202020204" pitchFamily="34" charset="0"/>
              </a:rPr>
              <a:t> více než 40 mil. Kč nebo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roční úhrn čistého obratu</a:t>
            </a:r>
            <a:r>
              <a:rPr lang="cs-CZ" altLang="cs-CZ" sz="2000" dirty="0">
                <a:latin typeface="Trebuchet MS" panose="020B0603020202020204" pitchFamily="34" charset="0"/>
              </a:rPr>
              <a:t> více než 80 mil. Kč nebo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průměrný přepočtený stav zaměstnanců</a:t>
            </a:r>
            <a:r>
              <a:rPr lang="cs-CZ" altLang="cs-CZ" sz="2000" dirty="0">
                <a:latin typeface="Trebuchet MS" panose="020B0603020202020204" pitchFamily="34" charset="0"/>
              </a:rPr>
              <a:t> v průběhu účetního období více než 50, podléhají povinně auditu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Tyto společnosti mají zároveň povinnost sestavovat účetní závěrku v plném rozsahu a zveřejňovat údaje z ní v Obchodním věstníku, který lze v elektronické formě najít na webu (konkrétně na </a:t>
            </a:r>
            <a:r>
              <a:rPr lang="cs-CZ" altLang="cs-CZ" sz="2000" dirty="0">
                <a:latin typeface="Trebuchet MS" panose="020B0603020202020204" pitchFamily="34" charset="0"/>
                <a:hlinkClick r:id="rId2"/>
              </a:rPr>
              <a:t>www.justice.cz</a:t>
            </a:r>
            <a:r>
              <a:rPr lang="cs-CZ" altLang="cs-CZ" sz="2000" dirty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Podniky, které vytváří ekonomické seskupení (holding, koncern) sestavují tzv. </a:t>
            </a:r>
            <a:r>
              <a:rPr lang="cs-CZ" altLang="cs-CZ" sz="2000" b="1" dirty="0">
                <a:latin typeface="Trebuchet MS" panose="020B0603020202020204" pitchFamily="34" charset="0"/>
              </a:rPr>
              <a:t>konsolidovanou účetní závěrku</a:t>
            </a:r>
            <a:r>
              <a:rPr lang="cs-CZ" altLang="cs-CZ" sz="2000" dirty="0">
                <a:latin typeface="Trebuchet MS" panose="020B0603020202020204" pitchFamily="34" charset="0"/>
              </a:rPr>
              <a:t>, jako by se jednalo o jednu účetní jednotku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8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Rozvaha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360000" indent="-360000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Je písemným přehledem struktury majetku (aktiv) a struktury kapitálu (pasiv) v peněžním vyjádření, která má formu účtu, kde na levé straně je zachycen majetek (a jeho struktura) a na straně pravé kapitál (a jeho struktura </a:t>
            </a:r>
          </a:p>
          <a:p>
            <a:pPr marL="360000" indent="-360000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Majetek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je konkrétní složení prostředků, které podnik využívá při uskutečňování své činnosti. Majetek je vyjádřením toho „co podnik vlastní“.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 marL="360000" indent="-360000"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u="sng" dirty="0">
                <a:latin typeface="Trebuchet MS" panose="020B0603020202020204" pitchFamily="34" charset="0"/>
              </a:rPr>
              <a:t>Kapitál</a:t>
            </a:r>
            <a:r>
              <a:rPr lang="cs-CZ" altLang="cs-CZ" sz="2000" dirty="0">
                <a:latin typeface="Trebuchet MS" panose="020B0603020202020204" pitchFamily="34" charset="0"/>
              </a:rPr>
              <a:t> je zdroj krytí</a:t>
            </a:r>
            <a:r>
              <a:rPr lang="cs-CZ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majetku, tzn. že vyjadřuje původ, ze kterého majetek vznikl. Kapitál tedy vyjadřuje „komu co patří“.</a:t>
            </a:r>
          </a:p>
          <a:p>
            <a:pPr marL="0" indent="0">
              <a:buNone/>
            </a:pPr>
            <a:endParaRPr lang="cs-CZ" sz="15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0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Rozvaha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95" y="2204864"/>
            <a:ext cx="7772400" cy="418211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7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Majetková struktura podniku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224105" y="2199353"/>
            <a:ext cx="6846644" cy="4126160"/>
            <a:chOff x="1247" y="5738"/>
            <a:chExt cx="9210" cy="54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207" y="5738"/>
              <a:ext cx="2340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200" b="1" dirty="0">
                  <a:solidFill>
                    <a:srgbClr val="000000"/>
                  </a:solidFill>
                  <a:latin typeface="Times New Roman" pitchFamily="18" charset="0"/>
                </a:rPr>
                <a:t>Majetek podniku</a:t>
              </a:r>
              <a:endParaRPr lang="cs-CZ" altLang="cs-CZ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327" y="6998"/>
              <a:ext cx="2563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Dlouhodobý majetek</a:t>
              </a:r>
              <a:endParaRPr lang="cs-CZ" altLang="cs-CZ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7727" y="6998"/>
              <a:ext cx="2563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Oběžný majetek</a:t>
              </a:r>
              <a:endParaRPr lang="cs-CZ" altLang="cs-CZ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427" y="8258"/>
              <a:ext cx="2017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dlouhodobý hmotný majetek</a:t>
              </a:r>
              <a:endParaRPr lang="cs-CZ" altLang="cs-CZ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587" y="8258"/>
              <a:ext cx="2197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 dirty="0">
                  <a:solidFill>
                    <a:srgbClr val="000000"/>
                  </a:solidFill>
                  <a:latin typeface="Times New Roman" pitchFamily="18" charset="0"/>
                </a:rPr>
                <a:t>dlouhodobý nehmotný majetek</a:t>
              </a:r>
              <a:endParaRPr lang="cs-CZ" altLang="cs-CZ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927" y="8258"/>
              <a:ext cx="1477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finanční majetek</a:t>
              </a:r>
              <a:endParaRPr lang="cs-CZ" altLang="cs-CZ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7547" y="8258"/>
              <a:ext cx="1562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ve věcné formě</a:t>
              </a:r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(zásoby)</a:t>
              </a:r>
              <a:endParaRPr lang="cs-CZ" altLang="cs-CZ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9167" y="8258"/>
              <a:ext cx="1290" cy="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v peněžní formě</a:t>
              </a:r>
              <a:endParaRPr lang="cs-CZ" altLang="cs-CZ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247" y="10778"/>
              <a:ext cx="162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movitý</a:t>
              </a:r>
              <a:endParaRPr lang="cs-CZ" altLang="cs-CZ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227" y="10778"/>
              <a:ext cx="162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nemovitý</a:t>
              </a:r>
              <a:endParaRPr lang="cs-CZ" altLang="cs-CZ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4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pohledávky (u odběratelů, u sdruž. podniků)</a:t>
              </a:r>
              <a:endParaRPr lang="cs-CZ" altLang="cs-CZ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2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cenné papíry (krátkodobé)</a:t>
              </a:r>
              <a:endParaRPr lang="cs-CZ" altLang="cs-CZ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70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peníze (na účtech, v hotovosti)</a:t>
              </a:r>
              <a:endParaRPr lang="cs-CZ" altLang="cs-CZ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8807" y="9518"/>
              <a:ext cx="1620" cy="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E4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altLang="cs-CZ" sz="1000">
                  <a:solidFill>
                    <a:srgbClr val="000000"/>
                  </a:solidFill>
                  <a:latin typeface="Times New Roman" pitchFamily="18" charset="0"/>
                </a:rPr>
                <a:t>náklady příštích období</a:t>
              </a:r>
              <a:endParaRPr lang="cs-CZ" altLang="cs-CZ"/>
            </a:p>
          </p:txBody>
        </p:sp>
        <p:cxnSp>
          <p:nvCxnSpPr>
            <p:cNvPr id="23" name="AutoShape 19"/>
            <p:cNvCxnSpPr>
              <a:cxnSpLocks noChangeShapeType="1"/>
              <a:stCxn id="9" idx="2"/>
              <a:endCxn id="12" idx="0"/>
            </p:cNvCxnSpPr>
            <p:nvPr/>
          </p:nvCxnSpPr>
          <p:spPr bwMode="auto">
            <a:xfrm rot="5400000">
              <a:off x="2777" y="7448"/>
              <a:ext cx="540" cy="108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0"/>
            <p:cNvCxnSpPr>
              <a:cxnSpLocks noChangeShapeType="1"/>
              <a:stCxn id="9" idx="2"/>
              <a:endCxn id="14" idx="0"/>
            </p:cNvCxnSpPr>
            <p:nvPr/>
          </p:nvCxnSpPr>
          <p:spPr bwMode="auto">
            <a:xfrm rot="16200000" flipH="1">
              <a:off x="7457" y="5288"/>
              <a:ext cx="540" cy="28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1"/>
            <p:cNvCxnSpPr>
              <a:cxnSpLocks noChangeShapeType="1"/>
              <a:stCxn id="12" idx="2"/>
              <a:endCxn id="17" idx="0"/>
            </p:cNvCxnSpPr>
            <p:nvPr/>
          </p:nvCxnSpPr>
          <p:spPr bwMode="auto">
            <a:xfrm rot="5400000">
              <a:off x="1365" y="9580"/>
              <a:ext cx="1800" cy="595"/>
            </a:xfrm>
            <a:prstGeom prst="bentConnector3">
              <a:avLst>
                <a:gd name="adj1" fmla="val 883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2"/>
            <p:cNvCxnSpPr>
              <a:cxnSpLocks noChangeShapeType="1"/>
              <a:stCxn id="16" idx="2"/>
              <a:endCxn id="21" idx="0"/>
            </p:cNvCxnSpPr>
            <p:nvPr/>
          </p:nvCxnSpPr>
          <p:spPr bwMode="auto">
            <a:xfrm rot="5400000">
              <a:off x="8420" y="8285"/>
              <a:ext cx="540" cy="192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3"/>
            <p:cNvCxnSpPr>
              <a:cxnSpLocks noChangeShapeType="1"/>
              <a:stCxn id="11" idx="2"/>
              <a:endCxn id="16" idx="0"/>
            </p:cNvCxnSpPr>
            <p:nvPr/>
          </p:nvCxnSpPr>
          <p:spPr bwMode="auto">
            <a:xfrm rot="16200000" flipH="1">
              <a:off x="9347" y="7538"/>
              <a:ext cx="540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4"/>
            <p:cNvCxnSpPr>
              <a:cxnSpLocks noChangeShapeType="1"/>
            </p:cNvCxnSpPr>
            <p:nvPr/>
          </p:nvCxnSpPr>
          <p:spPr bwMode="auto">
            <a:xfrm rot="5400000">
              <a:off x="7610" y="7475"/>
              <a:ext cx="540" cy="354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5"/>
            <p:cNvCxnSpPr>
              <a:cxnSpLocks noChangeShapeType="1"/>
            </p:cNvCxnSpPr>
            <p:nvPr/>
          </p:nvCxnSpPr>
          <p:spPr bwMode="auto">
            <a:xfrm rot="5400000">
              <a:off x="6620" y="6485"/>
              <a:ext cx="540" cy="552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9500" y="9130"/>
              <a:ext cx="540" cy="235"/>
            </a:xfrm>
            <a:prstGeom prst="bentConnector3">
              <a:avLst>
                <a:gd name="adj1" fmla="val 7055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27"/>
            <p:cNvCxnSpPr>
              <a:cxnSpLocks noChangeShapeType="1"/>
            </p:cNvCxnSpPr>
            <p:nvPr/>
          </p:nvCxnSpPr>
          <p:spPr bwMode="auto">
            <a:xfrm rot="16200000" flipH="1">
              <a:off x="2355" y="9185"/>
              <a:ext cx="1800" cy="1385"/>
            </a:xfrm>
            <a:prstGeom prst="bentConnector3">
              <a:avLst>
                <a:gd name="adj1" fmla="val 8832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8"/>
            <p:cNvCxnSpPr>
              <a:cxnSpLocks noChangeShapeType="1"/>
            </p:cNvCxnSpPr>
            <p:nvPr/>
          </p:nvCxnSpPr>
          <p:spPr bwMode="auto">
            <a:xfrm rot="16200000" flipH="1">
              <a:off x="3947" y="7358"/>
              <a:ext cx="540" cy="126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9"/>
            <p:cNvCxnSpPr>
              <a:cxnSpLocks noChangeShapeType="1"/>
            </p:cNvCxnSpPr>
            <p:nvPr/>
          </p:nvCxnSpPr>
          <p:spPr bwMode="auto">
            <a:xfrm rot="16200000" flipH="1">
              <a:off x="4847" y="6458"/>
              <a:ext cx="540" cy="3060"/>
            </a:xfrm>
            <a:prstGeom prst="bentConnector3">
              <a:avLst>
                <a:gd name="adj1" fmla="val 303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0"/>
            <p:cNvCxnSpPr>
              <a:cxnSpLocks noChangeShapeType="1"/>
            </p:cNvCxnSpPr>
            <p:nvPr/>
          </p:nvCxnSpPr>
          <p:spPr bwMode="auto">
            <a:xfrm rot="5400000">
              <a:off x="8447" y="7538"/>
              <a:ext cx="540" cy="9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31"/>
            <p:cNvCxnSpPr>
              <a:cxnSpLocks noChangeShapeType="1"/>
            </p:cNvCxnSpPr>
            <p:nvPr/>
          </p:nvCxnSpPr>
          <p:spPr bwMode="auto">
            <a:xfrm rot="5400000">
              <a:off x="4667" y="5378"/>
              <a:ext cx="540" cy="27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</p:cxnSp>
      </p:grpSp>
      <p:sp>
        <p:nvSpPr>
          <p:cNvPr id="3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5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Majetková struktura podniku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180000" indent="-18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b="1" u="sng" dirty="0">
                <a:latin typeface="Trebuchet MS" panose="020B0603020202020204" pitchFamily="34" charset="0"/>
              </a:rPr>
              <a:t>Dlouhodobý majetek</a:t>
            </a:r>
            <a:r>
              <a:rPr lang="cs-CZ" altLang="cs-CZ" sz="1600" dirty="0">
                <a:latin typeface="Trebuchet MS" panose="020B0603020202020204" pitchFamily="34" charset="0"/>
              </a:rPr>
              <a:t> (jinak též stálý, zřizovací, fixní nebo neoběžný) slouží v podniku dlouhou dobu (déle než jeden rok), takže se nespotřebovává najednou, ale opotřebovává se postupně (kromě pozemků, uměleckých děl apod.)</a:t>
            </a:r>
          </a:p>
          <a:p>
            <a:pPr marL="180000" indent="-18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Trebuchet MS" panose="020B0603020202020204" pitchFamily="34" charset="0"/>
              </a:rPr>
              <a:t>Úměrně tomuto postupnému </a:t>
            </a:r>
            <a:r>
              <a:rPr lang="cs-CZ" altLang="cs-CZ" sz="1600" b="1" dirty="0">
                <a:latin typeface="Trebuchet MS" panose="020B0603020202020204" pitchFamily="34" charset="0"/>
              </a:rPr>
              <a:t>opotřebovávání </a:t>
            </a:r>
            <a:r>
              <a:rPr lang="cs-CZ" altLang="cs-CZ" sz="1600" dirty="0">
                <a:latin typeface="Trebuchet MS" panose="020B0603020202020204" pitchFamily="34" charset="0"/>
              </a:rPr>
              <a:t>se přenáší jeho hodnota do nákladů podniku ve formě </a:t>
            </a:r>
            <a:r>
              <a:rPr lang="cs-CZ" altLang="cs-CZ" sz="1600" b="1" dirty="0">
                <a:latin typeface="Trebuchet MS" panose="020B0603020202020204" pitchFamily="34" charset="0"/>
              </a:rPr>
              <a:t>odpisů</a:t>
            </a:r>
          </a:p>
          <a:p>
            <a:pPr marL="180000" indent="-18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b="1" u="sng" dirty="0">
                <a:latin typeface="Trebuchet MS" panose="020B0603020202020204" pitchFamily="34" charset="0"/>
              </a:rPr>
              <a:t>Oběžný majetek</a:t>
            </a:r>
            <a:r>
              <a:rPr lang="cs-CZ" altLang="cs-CZ" sz="1600" dirty="0">
                <a:latin typeface="Trebuchet MS" panose="020B0603020202020204" pitchFamily="34" charset="0"/>
              </a:rPr>
              <a:t> (jinak též krátkodobý, provozovací, provozní) působí v podniku na rozdíl od dlouhodobého majetku krátkodobě (do jednoho roku)</a:t>
            </a:r>
          </a:p>
          <a:p>
            <a:pPr marL="180000" indent="-18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Trebuchet MS" panose="020B0603020202020204" pitchFamily="34" charset="0"/>
              </a:rPr>
              <a:t>Je v podniku přítomen jak ve věcné podobě (zásoby materiálu, výrobků, nedokončené výroby apod.), tak v podobě peněžní (peníze v pokladně, na účtech, v bance, pohledávky, krátkodobě držené cenné papíry atd.)</a:t>
            </a:r>
          </a:p>
          <a:p>
            <a:pPr marL="180000" indent="-18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Trebuchet MS" panose="020B0603020202020204" pitchFamily="34" charset="0"/>
              </a:rPr>
              <a:t>Pro oběžný majetek je typické, že jedna forma tohoto majetku postupně přechází na formu jinou, na příklad za peníze je nakoupen materiál, který je postupně přetvářen v nedokončené výrobky, ty pak v hotové výrobky, hotové výrobky se prodejem odběrateli přemění v pohledávky a ty se po jejich zaplacení opět promění na peníze atd.</a:t>
            </a:r>
          </a:p>
          <a:p>
            <a:pPr marL="180000" indent="-18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Trebuchet MS" panose="020B0603020202020204" pitchFamily="34" charset="0"/>
              </a:rPr>
              <a:t>Důležitým ukazatelem využití oběžného majetku je rychlost jeho obratu, přičemž platí, že čím je rychlejší obrat oběžného majetku, tím je, za stejných podmínek, vyšší zisk.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9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6940</TotalTime>
  <Words>878</Words>
  <Application>Microsoft Office PowerPoint</Application>
  <PresentationFormat>Předvádění na obrazovce (4:3)</PresentationFormat>
  <Paragraphs>188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Účetní závěrka</vt:lpstr>
      <vt:lpstr>Účetní závěrka</vt:lpstr>
      <vt:lpstr>Účetní závěrka</vt:lpstr>
      <vt:lpstr>Rozvaha</vt:lpstr>
      <vt:lpstr>Rozvaha</vt:lpstr>
      <vt:lpstr>Majetková struktura podniku</vt:lpstr>
      <vt:lpstr>Majetková struktura podniku</vt:lpstr>
      <vt:lpstr>Kapitálová struktura podniku</vt:lpstr>
      <vt:lpstr>Podnikový obrat</vt:lpstr>
      <vt:lpstr>Výkaz zisků a ztrát (VZaZ)</vt:lpstr>
      <vt:lpstr>Prezentace aplikace PowerPoint</vt:lpstr>
      <vt:lpstr>Účetní terminologie</vt:lpstr>
      <vt:lpstr>Účetní terminologie</vt:lpstr>
      <vt:lpstr>Příloha a výroční zpráva</vt:lpstr>
      <vt:lpstr>Oceňování podniku</vt:lpstr>
      <vt:lpstr>Oceňování podniku</vt:lpstr>
      <vt:lpstr>Oceňování podniku</vt:lpstr>
      <vt:lpstr>Oceňování podniku</vt:lpstr>
      <vt:lpstr>Inventarizace</vt:lpstr>
      <vt:lpstr>Inventarizace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Majetkova struktura</dc:title>
  <dc:creator>Marinič Peter</dc:creator>
  <cp:lastModifiedBy>Peter Marinič</cp:lastModifiedBy>
  <cp:revision>164</cp:revision>
  <dcterms:created xsi:type="dcterms:W3CDTF">2012-10-12T20:28:37Z</dcterms:created>
  <dcterms:modified xsi:type="dcterms:W3CDTF">2019-02-21T09:22:59Z</dcterms:modified>
</cp:coreProperties>
</file>