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556" r:id="rId3"/>
    <p:sldId id="548" r:id="rId4"/>
    <p:sldId id="568" r:id="rId5"/>
    <p:sldId id="569" r:id="rId6"/>
    <p:sldId id="570" r:id="rId7"/>
    <p:sldId id="571" r:id="rId8"/>
    <p:sldId id="572" r:id="rId9"/>
    <p:sldId id="582" r:id="rId10"/>
    <p:sldId id="583" r:id="rId11"/>
    <p:sldId id="584" r:id="rId12"/>
    <p:sldId id="585" r:id="rId13"/>
    <p:sldId id="573" r:id="rId14"/>
    <p:sldId id="574" r:id="rId15"/>
    <p:sldId id="575" r:id="rId16"/>
    <p:sldId id="576" r:id="rId17"/>
    <p:sldId id="577" r:id="rId18"/>
    <p:sldId id="578" r:id="rId19"/>
    <p:sldId id="579" r:id="rId20"/>
    <p:sldId id="580" r:id="rId21"/>
    <p:sldId id="581" r:id="rId22"/>
    <p:sldId id="586" r:id="rId23"/>
    <p:sldId id="587" r:id="rId24"/>
    <p:sldId id="557" r:id="rId2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399" autoAdjust="0"/>
    <p:restoredTop sz="94660"/>
  </p:normalViewPr>
  <p:slideViewPr>
    <p:cSldViewPr>
      <p:cViewPr varScale="1">
        <p:scale>
          <a:sx n="50" d="100"/>
          <a:sy n="50" d="100"/>
        </p:scale>
        <p:origin x="54" y="12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21.02.2019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21.02.2019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21.02.2019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</p:cSld>
  <p:clrMapOvr>
    <a:masterClrMapping/>
  </p:clrMapOvr>
  <p:transition spd="slow" advClick="0" advTm="30000"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</p:cSld>
  <p:clrMapOvr>
    <a:masterClrMapping/>
  </p:clrMapOvr>
  <p:transition spd="slow" advClick="0" advTm="30000">
    <p:fad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</p:cSld>
  <p:clrMapOvr>
    <a:masterClrMapping/>
  </p:clrMapOvr>
  <p:transition spd="slow" advClick="0" advTm="30000">
    <p:fad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</p:cSld>
  <p:clrMapOvr>
    <a:masterClrMapping/>
  </p:clrMapOvr>
  <p:transition spd="slow" advClick="0" advTm="30000">
    <p:fad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</p:cSld>
  <p:clrMapOvr>
    <a:masterClrMapping/>
  </p:clrMapOvr>
  <p:transition spd="slow" advClick="0" advTm="30000">
    <p:fad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</p:cSld>
  <p:clrMapOvr>
    <a:masterClrMapping/>
  </p:clrMapOvr>
  <p:transition spd="slow" advClick="0" advTm="30000">
    <p:fade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</p:cSld>
  <p:clrMapOvr>
    <a:masterClrMapping/>
  </p:clrMapOvr>
  <p:transition spd="slow" advClick="0" advTm="30000">
    <p:fade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</p:cSld>
  <p:clrMapOvr>
    <a:masterClrMapping/>
  </p:clrMapOvr>
  <p:transition spd="slow" advClick="0" advTm="30000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21.02.2019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</p:cSld>
  <p:clrMapOvr>
    <a:masterClrMapping/>
  </p:clrMapOvr>
  <p:transition spd="slow" advClick="0" advTm="30000">
    <p:fade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</p:cSld>
  <p:clrMapOvr>
    <a:masterClrMapping/>
  </p:clrMapOvr>
  <p:transition spd="slow" advClick="0" advTm="30000">
    <p:fade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1600200"/>
            <a:ext cx="2057400" cy="4525963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60198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</p:cSld>
  <p:clrMapOvr>
    <a:masterClrMapping/>
  </p:clrMapOvr>
  <p:transition spd="slow" advClick="0" advTm="30000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21.02.2019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21.02.2019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21.02.2019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21.02.2019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21.02.2019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21.02.2019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21.02.2019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3.emf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2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A2481B-5154-415F-B752-558547769AA3}" type="datetimeFigureOut">
              <a:rPr lang="cs-CZ" smtClean="0"/>
              <a:pPr/>
              <a:t>21.02.2019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A02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332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54288" y="6442075"/>
            <a:ext cx="3602037" cy="263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1000">
                <a:solidFill>
                  <a:srgbClr val="777777"/>
                </a:solidFill>
                <a:latin typeface="Verdana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cs-CZ"/>
              <a:t>Zápatí prezentace</a:t>
            </a:r>
          </a:p>
        </p:txBody>
      </p:sp>
      <p:sp>
        <p:nvSpPr>
          <p:cNvPr id="227339" name="Rectangle 11"/>
          <p:cNvSpPr>
            <a:spLocks noGrp="1" noChangeArrowheads="1"/>
          </p:cNvSpPr>
          <p:nvPr>
            <p:ph type="title"/>
          </p:nvPr>
        </p:nvSpPr>
        <p:spPr bwMode="auto">
          <a:xfrm>
            <a:off x="2554288" y="3141663"/>
            <a:ext cx="5041900" cy="287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10800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pic>
        <p:nvPicPr>
          <p:cNvPr id="227344" name="Picture 16" descr="PdF_kresba_abc_bila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6156325" y="4292600"/>
            <a:ext cx="3419475" cy="2576513"/>
          </a:xfrm>
          <a:prstGeom prst="rect">
            <a:avLst/>
          </a:prstGeom>
          <a:noFill/>
        </p:spPr>
      </p:pic>
      <p:pic>
        <p:nvPicPr>
          <p:cNvPr id="227347" name="Picture 19" descr="pruh+znak_PdF_13_bily_silna_RGB"/>
          <p:cNvPicPr>
            <a:picLocks noChangeAspect="1" noChangeArrowheads="1"/>
          </p:cNvPicPr>
          <p:nvPr/>
        </p:nvPicPr>
        <p:blipFill>
          <a:blip r:embed="rId14" cstate="print"/>
          <a:srcRect t="15929" b="33270"/>
          <a:stretch>
            <a:fillRect/>
          </a:stretch>
        </p:blipFill>
        <p:spPr bwMode="auto">
          <a:xfrm>
            <a:off x="239713" y="-9525"/>
            <a:ext cx="2317750" cy="684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7348" name="Picture 20" descr="PdF_PPT_zahlavi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2590800" y="855663"/>
            <a:ext cx="4516438" cy="709612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slow" advClick="0" advTm="30000">
    <p:fade/>
  </p:transition>
  <p:timing>
    <p:tnLst>
      <p:par>
        <p:cTn id="1" dur="indefinite" restart="never" nodeType="tmRoot"/>
      </p:par>
    </p:tnLst>
  </p:timing>
  <p:hf sldNum="0" hdr="0" ftr="0" dt="0"/>
  <p:txStyles>
    <p:titleStyle>
      <a:lvl1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48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4800" b="1">
          <a:solidFill>
            <a:schemeClr val="tx1"/>
          </a:solidFill>
          <a:latin typeface="Trebuchet MS" pitchFamily="34" charset="0"/>
        </a:defRPr>
      </a:lvl2pPr>
      <a:lvl3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4800" b="1">
          <a:solidFill>
            <a:schemeClr val="tx1"/>
          </a:solidFill>
          <a:latin typeface="Trebuchet MS" pitchFamily="34" charset="0"/>
        </a:defRPr>
      </a:lvl3pPr>
      <a:lvl4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4800" b="1">
          <a:solidFill>
            <a:schemeClr val="tx1"/>
          </a:solidFill>
          <a:latin typeface="Trebuchet MS" pitchFamily="34" charset="0"/>
        </a:defRPr>
      </a:lvl4pPr>
      <a:lvl5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4800" b="1">
          <a:solidFill>
            <a:schemeClr val="tx1"/>
          </a:solidFill>
          <a:latin typeface="Trebuchet MS" pitchFamily="34" charset="0"/>
        </a:defRPr>
      </a:lvl5pPr>
      <a:lvl6pPr marL="4572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4800" b="1">
          <a:solidFill>
            <a:schemeClr val="tx1"/>
          </a:solidFill>
          <a:latin typeface="Trebuchet MS" pitchFamily="34" charset="0"/>
        </a:defRPr>
      </a:lvl6pPr>
      <a:lvl7pPr marL="9144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4800" b="1">
          <a:solidFill>
            <a:schemeClr val="tx1"/>
          </a:solidFill>
          <a:latin typeface="Trebuchet MS" pitchFamily="34" charset="0"/>
        </a:defRPr>
      </a:lvl7pPr>
      <a:lvl8pPr marL="13716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4800" b="1">
          <a:solidFill>
            <a:schemeClr val="tx1"/>
          </a:solidFill>
          <a:latin typeface="Trebuchet MS" pitchFamily="34" charset="0"/>
        </a:defRPr>
      </a:lvl8pPr>
      <a:lvl9pPr marL="18288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4800" b="1">
          <a:solidFill>
            <a:schemeClr val="tx1"/>
          </a:solidFill>
          <a:latin typeface="Trebuchet MS" pitchFamily="34" charset="0"/>
        </a:defRPr>
      </a:lvl9pPr>
    </p:titleStyle>
    <p:bodyStyle>
      <a:lvl1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3600" b="1">
          <a:solidFill>
            <a:srgbClr val="7D1E1E"/>
          </a:solidFill>
          <a:latin typeface="+mn-lt"/>
          <a:ea typeface="+mn-ea"/>
          <a:cs typeface="+mn-cs"/>
        </a:defRPr>
      </a:lvl1pPr>
      <a:lvl2pPr marL="827088" indent="-285750" algn="l" rtl="0" fontAlgn="base">
        <a:spcBef>
          <a:spcPct val="20000"/>
        </a:spcBef>
        <a:spcAft>
          <a:spcPct val="0"/>
        </a:spcAft>
        <a:buClr>
          <a:srgbClr val="7D1E1E"/>
        </a:buClr>
        <a:buSzPct val="75000"/>
        <a:buFont typeface="Wingdings" pitchFamily="2" charset="2"/>
        <a:buChar char="n"/>
        <a:defRPr sz="2600">
          <a:solidFill>
            <a:schemeClr val="tx1"/>
          </a:solidFill>
          <a:latin typeface="Arial" charset="0"/>
        </a:defRPr>
      </a:lvl2pPr>
      <a:lvl3pPr marL="1235075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n"/>
        <a:defRPr sz="2300">
          <a:solidFill>
            <a:schemeClr val="tx1"/>
          </a:solidFill>
          <a:latin typeface="Arial" charset="0"/>
        </a:defRPr>
      </a:lvl3pPr>
      <a:lvl4pPr marL="1643063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www.justice.cz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2450703"/>
          </a:xfrm>
        </p:spPr>
        <p:txBody>
          <a:bodyPr>
            <a:normAutofit/>
          </a:bodyPr>
          <a:lstStyle/>
          <a:p>
            <a:pPr algn="l"/>
            <a:r>
              <a:rPr lang="cs-CZ" sz="4000" b="1" dirty="0" smtClean="0">
                <a:latin typeface="Trebuchet MS" panose="020B0603020202020204" pitchFamily="34" charset="0"/>
              </a:rPr>
              <a:t>Obchodní nauka 2</a:t>
            </a:r>
            <a:endParaRPr lang="cs-CZ" sz="4000" b="1" dirty="0">
              <a:latin typeface="Trebuchet MS" panose="020B0603020202020204" pitchFamily="34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83568" y="4149080"/>
            <a:ext cx="6400800" cy="1752600"/>
          </a:xfrm>
        </p:spPr>
        <p:txBody>
          <a:bodyPr/>
          <a:lstStyle/>
          <a:p>
            <a:pPr algn="l"/>
            <a:endParaRPr lang="cs-CZ" dirty="0">
              <a:latin typeface="Trebuchet MS" panose="020B0603020202020204" pitchFamily="34" charset="0"/>
            </a:endParaRPr>
          </a:p>
          <a:p>
            <a:pPr algn="l"/>
            <a:endParaRPr lang="cs-CZ" dirty="0">
              <a:latin typeface="Trebuchet MS" panose="020B0603020202020204" pitchFamily="34" charset="0"/>
            </a:endParaRPr>
          </a:p>
          <a:p>
            <a:pPr algn="l"/>
            <a:r>
              <a:rPr lang="cs-CZ" dirty="0">
                <a:latin typeface="Trebuchet MS" panose="020B0603020202020204" pitchFamily="34" charset="0"/>
              </a:rPr>
              <a:t>jaro </a:t>
            </a:r>
            <a:r>
              <a:rPr lang="cs-CZ" dirty="0" smtClean="0">
                <a:latin typeface="Trebuchet MS" panose="020B0603020202020204" pitchFamily="34" charset="0"/>
              </a:rPr>
              <a:t>2019</a:t>
            </a:r>
            <a:endParaRPr lang="cs-CZ" dirty="0">
              <a:latin typeface="Trebuchet MS" panose="020B0603020202020204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4320000" cy="16780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874999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340768"/>
            <a:ext cx="8640960" cy="710952"/>
          </a:xfrm>
        </p:spPr>
        <p:txBody>
          <a:bodyPr>
            <a:normAutofit/>
          </a:bodyPr>
          <a:lstStyle/>
          <a:p>
            <a:pPr algn="l"/>
            <a:r>
              <a:rPr lang="cs-CZ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Kapitálová struktura podniku</a:t>
            </a:r>
            <a:endParaRPr lang="cs-CZ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2132856"/>
            <a:ext cx="8640960" cy="4464496"/>
          </a:xfrm>
        </p:spPr>
        <p:txBody>
          <a:bodyPr>
            <a:noAutofit/>
          </a:bodyPr>
          <a:lstStyle/>
          <a:p>
            <a:pPr marL="360000" indent="-360000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altLang="cs-CZ" sz="1800" dirty="0">
                <a:latin typeface="Trebuchet MS" panose="020B0603020202020204" pitchFamily="34" charset="0"/>
              </a:rPr>
              <a:t>Kapitálovou strukturou se rozumí složení zdrojů, které slouží ke krytí majetku podniku</a:t>
            </a:r>
          </a:p>
          <a:p>
            <a:pPr marL="360000" indent="-360000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altLang="cs-CZ" sz="1800" b="1" u="sng" dirty="0">
                <a:latin typeface="Trebuchet MS" panose="020B0603020202020204" pitchFamily="34" charset="0"/>
              </a:rPr>
              <a:t>Vlastní kapitál</a:t>
            </a:r>
            <a:r>
              <a:rPr lang="cs-CZ" altLang="cs-CZ" sz="1800" dirty="0">
                <a:latin typeface="Trebuchet MS" panose="020B0603020202020204" pitchFamily="34" charset="0"/>
              </a:rPr>
              <a:t> (ručitelský kapitál) zahrnuje finanční prostředky vložené do podniku vlastníkem, či spoluvlastníky formou peněžitých i nepeněžitých vkladů (základním kapitálem podniku tak nemusí být v případě např. společnosti s ručením omezením 200 000 Kč, ale např. osobní auto v ceně 200 000 Kč).</a:t>
            </a:r>
          </a:p>
          <a:p>
            <a:pPr marL="360000" indent="-360000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altLang="cs-CZ" sz="1800" dirty="0">
                <a:latin typeface="Trebuchet MS" panose="020B0603020202020204" pitchFamily="34" charset="0"/>
              </a:rPr>
              <a:t>Do</a:t>
            </a:r>
            <a:r>
              <a:rPr lang="cs-CZ" altLang="cs-CZ" sz="1800" b="1" dirty="0">
                <a:latin typeface="Trebuchet MS" panose="020B0603020202020204" pitchFamily="34" charset="0"/>
              </a:rPr>
              <a:t> vlastního kapitálu </a:t>
            </a:r>
            <a:r>
              <a:rPr lang="cs-CZ" altLang="cs-CZ" sz="1800" dirty="0">
                <a:latin typeface="Trebuchet MS" panose="020B0603020202020204" pitchFamily="34" charset="0"/>
              </a:rPr>
              <a:t>patří i zdroje, které si podnik vytvořil sám ze zisku, tzn. kromě zisku také různé fondy ze zisku</a:t>
            </a:r>
          </a:p>
          <a:p>
            <a:pPr marL="360000" indent="-360000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altLang="cs-CZ" sz="1800" b="1" u="sng" dirty="0">
                <a:latin typeface="Trebuchet MS" panose="020B0603020202020204" pitchFamily="34" charset="0"/>
              </a:rPr>
              <a:t>Cizí kapitál</a:t>
            </a:r>
            <a:r>
              <a:rPr lang="cs-CZ" altLang="cs-CZ" sz="1800" dirty="0">
                <a:latin typeface="Trebuchet MS" panose="020B0603020202020204" pitchFamily="34" charset="0"/>
              </a:rPr>
              <a:t> (věřitelský kapitál) zahrnuje finanční prostředky, které získal podnik od cizích osob a které pro něj představují dluh, který musí v určené době splatit. Celková velikost kapitálu podniku je ovlivňována řadou činitelů, mezi něž patří např. </a:t>
            </a:r>
            <a:r>
              <a:rPr lang="vi-VN" sz="1800" dirty="0"/>
              <a:t>obor podnik</a:t>
            </a:r>
            <a:r>
              <a:rPr lang="cs-CZ" sz="1800" dirty="0">
                <a:latin typeface="Trebuchet MS" panose="020B0603020202020204" pitchFamily="34" charset="0"/>
              </a:rPr>
              <a:t>á</a:t>
            </a:r>
            <a:r>
              <a:rPr lang="vi-VN" sz="1800" dirty="0"/>
              <a:t>n</a:t>
            </a:r>
            <a:r>
              <a:rPr lang="cs-CZ" sz="1800" dirty="0">
                <a:latin typeface="Trebuchet MS" panose="020B0603020202020204" pitchFamily="34" charset="0"/>
              </a:rPr>
              <a:t>í</a:t>
            </a:r>
            <a:r>
              <a:rPr lang="vi-VN" sz="1800" dirty="0"/>
              <a:t>, velikost podniku, stupe</a:t>
            </a:r>
            <a:r>
              <a:rPr lang="cs-CZ" sz="1800" dirty="0">
                <a:latin typeface="Trebuchet MS" panose="020B0603020202020204" pitchFamily="34" charset="0"/>
              </a:rPr>
              <a:t>ň</a:t>
            </a:r>
            <a:r>
              <a:rPr lang="vi-VN" sz="1800" dirty="0"/>
              <a:t> vyu</a:t>
            </a:r>
            <a:r>
              <a:rPr lang="cs-CZ" sz="1800" dirty="0">
                <a:latin typeface="Trebuchet MS" panose="020B0603020202020204" pitchFamily="34" charset="0"/>
              </a:rPr>
              <a:t>ž</a:t>
            </a:r>
            <a:r>
              <a:rPr lang="vi-VN" sz="1800" dirty="0"/>
              <a:t>it</a:t>
            </a:r>
            <a:r>
              <a:rPr lang="cs-CZ" sz="1800" dirty="0">
                <a:latin typeface="Trebuchet MS" panose="020B0603020202020204" pitchFamily="34" charset="0"/>
              </a:rPr>
              <a:t>í </a:t>
            </a:r>
            <a:r>
              <a:rPr lang="vi-VN" sz="1800" dirty="0"/>
              <a:t>techniky, rychlost podnikov</a:t>
            </a:r>
            <a:r>
              <a:rPr lang="cs-CZ" sz="1800" dirty="0">
                <a:latin typeface="Trebuchet MS" panose="020B0603020202020204" pitchFamily="34" charset="0"/>
              </a:rPr>
              <a:t>é</a:t>
            </a:r>
            <a:r>
              <a:rPr lang="vi-VN" sz="1800" dirty="0"/>
              <a:t>ho</a:t>
            </a:r>
            <a:r>
              <a:rPr lang="cs-CZ" sz="1800" dirty="0">
                <a:latin typeface="Trebuchet MS" panose="020B0603020202020204" pitchFamily="34" charset="0"/>
              </a:rPr>
              <a:t> </a:t>
            </a:r>
            <a:r>
              <a:rPr lang="vi-VN" sz="1800" dirty="0"/>
              <a:t>obratu apod</a:t>
            </a:r>
            <a:r>
              <a:rPr lang="cs-CZ" sz="1800" dirty="0">
                <a:latin typeface="Trebuchet MS" panose="020B0603020202020204" pitchFamily="34" charset="0"/>
              </a:rPr>
              <a:t>.</a:t>
            </a:r>
            <a:endParaRPr lang="vi-VN" sz="1800" dirty="0"/>
          </a:p>
        </p:txBody>
      </p:sp>
      <p:sp>
        <p:nvSpPr>
          <p:cNvPr id="7" name="Nadpis 1"/>
          <p:cNvSpPr txBox="1">
            <a:spLocks/>
          </p:cNvSpPr>
          <p:nvPr/>
        </p:nvSpPr>
        <p:spPr>
          <a:xfrm>
            <a:off x="2999004" y="184082"/>
            <a:ext cx="5760000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/>
            </a:r>
            <a:b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</a:br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Obchodní nauka 2</a:t>
            </a:r>
            <a:endParaRPr lang="cs-CZ" sz="2000" b="1" dirty="0">
              <a:solidFill>
                <a:schemeClr val="bg1">
                  <a:lumMod val="50000"/>
                </a:schemeClr>
              </a:solidFill>
              <a:latin typeface="Trebuchet MS" panose="020B0603020202020204" pitchFamily="34" charset="0"/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2317021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42044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340768"/>
            <a:ext cx="8640960" cy="710952"/>
          </a:xfrm>
        </p:spPr>
        <p:txBody>
          <a:bodyPr>
            <a:normAutofit/>
          </a:bodyPr>
          <a:lstStyle/>
          <a:p>
            <a:pPr algn="l"/>
            <a:r>
              <a:rPr lang="cs-CZ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Podnikový obrat</a:t>
            </a:r>
            <a:endParaRPr lang="cs-CZ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Picture 5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676400" y="2133600"/>
            <a:ext cx="4918075" cy="424656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8" name="Nadpis 1"/>
          <p:cNvSpPr txBox="1">
            <a:spLocks/>
          </p:cNvSpPr>
          <p:nvPr/>
        </p:nvSpPr>
        <p:spPr>
          <a:xfrm>
            <a:off x="2999004" y="184082"/>
            <a:ext cx="5760000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/>
            </a:r>
            <a:b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</a:br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Obchodní nauka 2</a:t>
            </a:r>
            <a:endParaRPr lang="cs-CZ" sz="2000" b="1" dirty="0">
              <a:solidFill>
                <a:schemeClr val="bg1">
                  <a:lumMod val="50000"/>
                </a:schemeClr>
              </a:solidFill>
              <a:latin typeface="Trebuchet MS" panose="020B0603020202020204" pitchFamily="34" charset="0"/>
            </a:endParaRPr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2317021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84268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340768"/>
            <a:ext cx="8640960" cy="710952"/>
          </a:xfrm>
        </p:spPr>
        <p:txBody>
          <a:bodyPr>
            <a:normAutofit/>
          </a:bodyPr>
          <a:lstStyle/>
          <a:p>
            <a:pPr algn="l"/>
            <a:r>
              <a:rPr lang="cs-CZ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Výkaz zisků a ztrát (</a:t>
            </a:r>
            <a:r>
              <a:rPr lang="cs-CZ" sz="3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VZaZ</a:t>
            </a:r>
            <a:r>
              <a:rPr lang="cs-CZ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)</a:t>
            </a:r>
            <a:endParaRPr lang="cs-CZ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2132856"/>
            <a:ext cx="8640960" cy="4464496"/>
          </a:xfrm>
        </p:spPr>
        <p:txBody>
          <a:bodyPr>
            <a:noAutofit/>
          </a:bodyPr>
          <a:lstStyle/>
          <a:p>
            <a:pPr marL="360000" indent="-360000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altLang="cs-CZ" sz="2000" dirty="0">
                <a:latin typeface="Trebuchet MS" panose="020B0603020202020204" pitchFamily="34" charset="0"/>
              </a:rPr>
              <a:t>Výkaz zisků a ztrát, neboli výsledovka srovnává veškeré výnosy a veškeré náklady určitého účetního období</a:t>
            </a:r>
          </a:p>
          <a:p>
            <a:pPr marL="360000" indent="-360000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altLang="cs-CZ" sz="2000" dirty="0">
                <a:latin typeface="Trebuchet MS" panose="020B0603020202020204" pitchFamily="34" charset="0"/>
              </a:rPr>
              <a:t>Zjišťuje nejen hospodářský výsledek jako rozdíl (saldo) mezi součtem výnosů a součtem nákladů, ale ukazuje také zdroje a vysvětluje vznik hospodářského výsledku.</a:t>
            </a:r>
          </a:p>
          <a:p>
            <a:pPr marL="360000" indent="-360000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altLang="cs-CZ" sz="2000" dirty="0">
                <a:latin typeface="Trebuchet MS" panose="020B0603020202020204" pitchFamily="34" charset="0"/>
              </a:rPr>
              <a:t>Zjišťování hospodářského výsledku je založeno na zúčtování nákladů a výnosů a ne na zúčtování příjmů a výdajů</a:t>
            </a:r>
          </a:p>
          <a:p>
            <a:pPr marL="360000" indent="-360000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altLang="cs-CZ" sz="2000" dirty="0">
                <a:latin typeface="Trebuchet MS" panose="020B0603020202020204" pitchFamily="34" charset="0"/>
              </a:rPr>
              <a:t>Údaje o toku peněžních prostředků v podniku poskytuje výpočet (a výkaz) cash </a:t>
            </a:r>
            <a:r>
              <a:rPr lang="cs-CZ" altLang="cs-CZ" sz="2000" dirty="0" err="1">
                <a:latin typeface="Trebuchet MS" panose="020B0603020202020204" pitchFamily="34" charset="0"/>
              </a:rPr>
              <a:t>flow</a:t>
            </a:r>
            <a:endParaRPr lang="cs-CZ" altLang="cs-CZ" sz="2000" dirty="0">
              <a:latin typeface="Trebuchet MS" panose="020B0603020202020204" pitchFamily="34" charset="0"/>
            </a:endParaRPr>
          </a:p>
          <a:p>
            <a:pPr marL="360000" indent="-360000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altLang="cs-CZ" sz="2000" dirty="0">
                <a:latin typeface="Trebuchet MS" panose="020B0603020202020204" pitchFamily="34" charset="0"/>
              </a:rPr>
              <a:t>Výnosy, náklady a hospodářský výsledek patří k nejdůležitějším charakteristikám hospodaření, neboť se dle něj posuzuje úspěšnost podniku.</a:t>
            </a:r>
          </a:p>
        </p:txBody>
      </p:sp>
      <p:sp>
        <p:nvSpPr>
          <p:cNvPr id="7" name="Nadpis 1"/>
          <p:cNvSpPr txBox="1">
            <a:spLocks/>
          </p:cNvSpPr>
          <p:nvPr/>
        </p:nvSpPr>
        <p:spPr>
          <a:xfrm>
            <a:off x="2999004" y="184082"/>
            <a:ext cx="5760000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/>
            </a:r>
            <a:b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</a:br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Obchodní nauka 2</a:t>
            </a:r>
            <a:endParaRPr lang="cs-CZ" sz="2000" b="1" dirty="0">
              <a:solidFill>
                <a:schemeClr val="bg1">
                  <a:lumMod val="50000"/>
                </a:schemeClr>
              </a:solidFill>
              <a:latin typeface="Trebuchet MS" panose="020B0603020202020204" pitchFamily="34" charset="0"/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2317021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14090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48"/>
          <p:cNvGrpSpPr>
            <a:grpSpLocks/>
          </p:cNvGrpSpPr>
          <p:nvPr/>
        </p:nvGrpSpPr>
        <p:grpSpPr bwMode="auto">
          <a:xfrm>
            <a:off x="395536" y="1133475"/>
            <a:ext cx="8527802" cy="5486400"/>
            <a:chOff x="1787" y="1418"/>
            <a:chExt cx="8100" cy="9900"/>
          </a:xfrm>
        </p:grpSpPr>
        <p:sp>
          <p:nvSpPr>
            <p:cNvPr id="8" name="Rectangle 49"/>
            <p:cNvSpPr>
              <a:spLocks noChangeArrowheads="1"/>
            </p:cNvSpPr>
            <p:nvPr/>
          </p:nvSpPr>
          <p:spPr bwMode="auto">
            <a:xfrm>
              <a:off x="1787" y="1418"/>
              <a:ext cx="8100" cy="99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9" name="Text Box 50"/>
            <p:cNvSpPr txBox="1">
              <a:spLocks noChangeArrowheads="1"/>
            </p:cNvSpPr>
            <p:nvPr/>
          </p:nvSpPr>
          <p:spPr bwMode="auto">
            <a:xfrm>
              <a:off x="2507" y="1778"/>
              <a:ext cx="1980" cy="36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cs-CZ" altLang="cs-CZ" sz="1000">
                  <a:latin typeface="Times New Roman" pitchFamily="18" charset="0"/>
                </a:rPr>
                <a:t>Provozní výnosy</a:t>
              </a:r>
              <a:endParaRPr lang="cs-CZ" altLang="cs-CZ"/>
            </a:p>
          </p:txBody>
        </p:sp>
        <p:sp>
          <p:nvSpPr>
            <p:cNvPr id="11" name="Text Box 51"/>
            <p:cNvSpPr txBox="1">
              <a:spLocks noChangeArrowheads="1"/>
            </p:cNvSpPr>
            <p:nvPr/>
          </p:nvSpPr>
          <p:spPr bwMode="auto">
            <a:xfrm>
              <a:off x="2507" y="2498"/>
              <a:ext cx="1980" cy="36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spcAft>
                  <a:spcPts val="300"/>
                </a:spcAft>
              </a:pPr>
              <a:r>
                <a:rPr lang="cs-CZ" altLang="cs-CZ" sz="1000">
                  <a:latin typeface="Times New Roman" pitchFamily="18" charset="0"/>
                </a:rPr>
                <a:t>Finanční výnosy</a:t>
              </a:r>
              <a:endParaRPr lang="cs-CZ" altLang="cs-CZ"/>
            </a:p>
          </p:txBody>
        </p:sp>
        <p:sp>
          <p:nvSpPr>
            <p:cNvPr id="12" name="Text Box 52"/>
            <p:cNvSpPr txBox="1">
              <a:spLocks noChangeArrowheads="1"/>
            </p:cNvSpPr>
            <p:nvPr/>
          </p:nvSpPr>
          <p:spPr bwMode="auto">
            <a:xfrm>
              <a:off x="2507" y="3218"/>
              <a:ext cx="1980" cy="36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cs-CZ" altLang="cs-CZ" sz="1000">
                  <a:latin typeface="Times New Roman" pitchFamily="18" charset="0"/>
                </a:rPr>
                <a:t>Mimořádné výnosy</a:t>
              </a:r>
              <a:endParaRPr lang="cs-CZ" altLang="cs-CZ"/>
            </a:p>
          </p:txBody>
        </p:sp>
        <p:sp>
          <p:nvSpPr>
            <p:cNvPr id="13" name="Text Box 53"/>
            <p:cNvSpPr txBox="1">
              <a:spLocks noChangeArrowheads="1"/>
            </p:cNvSpPr>
            <p:nvPr/>
          </p:nvSpPr>
          <p:spPr bwMode="auto">
            <a:xfrm>
              <a:off x="4847" y="1778"/>
              <a:ext cx="1980" cy="36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cs-CZ" altLang="cs-CZ" sz="1000">
                  <a:latin typeface="Times New Roman" pitchFamily="18" charset="0"/>
                </a:rPr>
                <a:t>Provozní náklady</a:t>
              </a:r>
              <a:endParaRPr lang="cs-CZ" altLang="cs-CZ"/>
            </a:p>
          </p:txBody>
        </p:sp>
        <p:sp>
          <p:nvSpPr>
            <p:cNvPr id="14" name="Text Box 54"/>
            <p:cNvSpPr txBox="1">
              <a:spLocks noChangeArrowheads="1"/>
            </p:cNvSpPr>
            <p:nvPr/>
          </p:nvSpPr>
          <p:spPr bwMode="auto">
            <a:xfrm>
              <a:off x="4847" y="2498"/>
              <a:ext cx="1980" cy="36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spcAft>
                  <a:spcPts val="300"/>
                </a:spcAft>
              </a:pPr>
              <a:r>
                <a:rPr lang="cs-CZ" altLang="cs-CZ" sz="1000">
                  <a:latin typeface="Times New Roman" pitchFamily="18" charset="0"/>
                </a:rPr>
                <a:t>Finanční náklady</a:t>
              </a:r>
              <a:endParaRPr lang="cs-CZ" altLang="cs-CZ"/>
            </a:p>
          </p:txBody>
        </p:sp>
        <p:sp>
          <p:nvSpPr>
            <p:cNvPr id="15" name="Text Box 55"/>
            <p:cNvSpPr txBox="1">
              <a:spLocks noChangeArrowheads="1"/>
            </p:cNvSpPr>
            <p:nvPr/>
          </p:nvSpPr>
          <p:spPr bwMode="auto">
            <a:xfrm>
              <a:off x="4847" y="3218"/>
              <a:ext cx="1980" cy="36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cs-CZ" altLang="cs-CZ" sz="1000">
                  <a:latin typeface="Times New Roman" pitchFamily="18" charset="0"/>
                </a:rPr>
                <a:t>Mimořádné náklady</a:t>
              </a:r>
              <a:endParaRPr lang="cs-CZ" altLang="cs-CZ"/>
            </a:p>
          </p:txBody>
        </p:sp>
        <p:sp>
          <p:nvSpPr>
            <p:cNvPr id="16" name="Text Box 56"/>
            <p:cNvSpPr txBox="1">
              <a:spLocks noChangeArrowheads="1"/>
            </p:cNvSpPr>
            <p:nvPr/>
          </p:nvSpPr>
          <p:spPr bwMode="auto">
            <a:xfrm>
              <a:off x="7187" y="1778"/>
              <a:ext cx="2160" cy="36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cs-CZ" altLang="cs-CZ" sz="1000">
                  <a:latin typeface="Times New Roman" pitchFamily="18" charset="0"/>
                </a:rPr>
                <a:t>Provozní výsledek</a:t>
              </a:r>
              <a:endParaRPr lang="cs-CZ" altLang="cs-CZ"/>
            </a:p>
          </p:txBody>
        </p:sp>
        <p:sp>
          <p:nvSpPr>
            <p:cNvPr id="17" name="Text Box 57"/>
            <p:cNvSpPr txBox="1">
              <a:spLocks noChangeArrowheads="1"/>
            </p:cNvSpPr>
            <p:nvPr/>
          </p:nvSpPr>
          <p:spPr bwMode="auto">
            <a:xfrm>
              <a:off x="7187" y="2498"/>
              <a:ext cx="2160" cy="36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cs-CZ" altLang="cs-CZ" sz="1000">
                  <a:latin typeface="Times New Roman" pitchFamily="18" charset="0"/>
                </a:rPr>
                <a:t>Finanční výsledek</a:t>
              </a:r>
              <a:endParaRPr lang="cs-CZ" altLang="cs-CZ"/>
            </a:p>
          </p:txBody>
        </p:sp>
        <p:sp>
          <p:nvSpPr>
            <p:cNvPr id="18" name="Text Box 58"/>
            <p:cNvSpPr txBox="1">
              <a:spLocks noChangeArrowheads="1"/>
            </p:cNvSpPr>
            <p:nvPr/>
          </p:nvSpPr>
          <p:spPr bwMode="auto">
            <a:xfrm>
              <a:off x="7187" y="3218"/>
              <a:ext cx="2160" cy="36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cs-CZ" altLang="cs-CZ" sz="1000">
                  <a:latin typeface="Times New Roman" pitchFamily="18" charset="0"/>
                </a:rPr>
                <a:t>Mimořádný výsledek</a:t>
              </a:r>
              <a:endParaRPr lang="cs-CZ" altLang="cs-CZ"/>
            </a:p>
          </p:txBody>
        </p:sp>
        <p:sp>
          <p:nvSpPr>
            <p:cNvPr id="19" name="Text Box 59"/>
            <p:cNvSpPr txBox="1">
              <a:spLocks noChangeArrowheads="1"/>
            </p:cNvSpPr>
            <p:nvPr/>
          </p:nvSpPr>
          <p:spPr bwMode="auto">
            <a:xfrm>
              <a:off x="7187" y="3938"/>
              <a:ext cx="2160" cy="72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cs-CZ" altLang="cs-CZ" sz="1000">
                  <a:latin typeface="Times New Roman" pitchFamily="18" charset="0"/>
                </a:rPr>
                <a:t>Hospodářský výsledek před zdaněním</a:t>
              </a:r>
              <a:endParaRPr lang="cs-CZ" altLang="cs-CZ"/>
            </a:p>
          </p:txBody>
        </p:sp>
        <p:sp>
          <p:nvSpPr>
            <p:cNvPr id="20" name="Text Box 60"/>
            <p:cNvSpPr txBox="1">
              <a:spLocks noChangeArrowheads="1"/>
            </p:cNvSpPr>
            <p:nvPr/>
          </p:nvSpPr>
          <p:spPr bwMode="auto">
            <a:xfrm>
              <a:off x="2507" y="3938"/>
              <a:ext cx="1980" cy="36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cs-CZ" altLang="cs-CZ" sz="1000">
                  <a:latin typeface="Times New Roman" pitchFamily="18" charset="0"/>
                </a:rPr>
                <a:t>Výnosy</a:t>
              </a:r>
              <a:endParaRPr lang="cs-CZ" altLang="cs-CZ"/>
            </a:p>
          </p:txBody>
        </p:sp>
        <p:sp>
          <p:nvSpPr>
            <p:cNvPr id="21" name="Text Box 61"/>
            <p:cNvSpPr txBox="1">
              <a:spLocks noChangeArrowheads="1"/>
            </p:cNvSpPr>
            <p:nvPr/>
          </p:nvSpPr>
          <p:spPr bwMode="auto">
            <a:xfrm>
              <a:off x="4847" y="3938"/>
              <a:ext cx="1980" cy="36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cs-CZ" altLang="cs-CZ" sz="1000">
                  <a:latin typeface="Times New Roman" pitchFamily="18" charset="0"/>
                </a:rPr>
                <a:t>Náklady</a:t>
              </a:r>
              <a:endParaRPr lang="cs-CZ" altLang="cs-CZ"/>
            </a:p>
          </p:txBody>
        </p:sp>
        <p:sp>
          <p:nvSpPr>
            <p:cNvPr id="22" name="Text Box 62"/>
            <p:cNvSpPr txBox="1">
              <a:spLocks noChangeArrowheads="1"/>
            </p:cNvSpPr>
            <p:nvPr/>
          </p:nvSpPr>
          <p:spPr bwMode="auto">
            <a:xfrm>
              <a:off x="7187" y="5018"/>
              <a:ext cx="2160" cy="36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cs-CZ" altLang="cs-CZ" sz="1000">
                  <a:latin typeface="Times New Roman" pitchFamily="18" charset="0"/>
                </a:rPr>
                <a:t>Daně</a:t>
              </a:r>
              <a:endParaRPr lang="cs-CZ" altLang="cs-CZ"/>
            </a:p>
          </p:txBody>
        </p:sp>
        <p:sp>
          <p:nvSpPr>
            <p:cNvPr id="23" name="Text Box 63"/>
            <p:cNvSpPr txBox="1">
              <a:spLocks noChangeArrowheads="1"/>
            </p:cNvSpPr>
            <p:nvPr/>
          </p:nvSpPr>
          <p:spPr bwMode="auto">
            <a:xfrm>
              <a:off x="7187" y="5738"/>
              <a:ext cx="2160" cy="72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cs-CZ" altLang="cs-CZ" sz="1000">
                  <a:latin typeface="Times New Roman" pitchFamily="18" charset="0"/>
                </a:rPr>
                <a:t>Hospodářský výsledek po zdanění</a:t>
              </a:r>
              <a:endParaRPr lang="cs-CZ" altLang="cs-CZ"/>
            </a:p>
          </p:txBody>
        </p:sp>
        <p:sp>
          <p:nvSpPr>
            <p:cNvPr id="24" name="Text Box 64"/>
            <p:cNvSpPr txBox="1">
              <a:spLocks noChangeArrowheads="1"/>
            </p:cNvSpPr>
            <p:nvPr/>
          </p:nvSpPr>
          <p:spPr bwMode="auto">
            <a:xfrm>
              <a:off x="7187" y="6818"/>
              <a:ext cx="2160" cy="72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cs-CZ" altLang="cs-CZ" sz="1000">
                  <a:latin typeface="Times New Roman" pitchFamily="18" charset="0"/>
                </a:rPr>
                <a:t>Čerpání z rezervních fondů</a:t>
              </a:r>
              <a:endParaRPr lang="cs-CZ" altLang="cs-CZ"/>
            </a:p>
          </p:txBody>
        </p:sp>
        <p:sp>
          <p:nvSpPr>
            <p:cNvPr id="25" name="Text Box 65"/>
            <p:cNvSpPr txBox="1">
              <a:spLocks noChangeArrowheads="1"/>
            </p:cNvSpPr>
            <p:nvPr/>
          </p:nvSpPr>
          <p:spPr bwMode="auto">
            <a:xfrm>
              <a:off x="7187" y="7898"/>
              <a:ext cx="2160" cy="72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cs-CZ" altLang="cs-CZ" sz="1000">
                  <a:latin typeface="Times New Roman" pitchFamily="18" charset="0"/>
                </a:rPr>
                <a:t>Příděly rezervním fondům</a:t>
              </a:r>
              <a:endParaRPr lang="cs-CZ" altLang="cs-CZ"/>
            </a:p>
          </p:txBody>
        </p:sp>
        <p:sp>
          <p:nvSpPr>
            <p:cNvPr id="26" name="Text Box 66"/>
            <p:cNvSpPr txBox="1">
              <a:spLocks noChangeArrowheads="1"/>
            </p:cNvSpPr>
            <p:nvPr/>
          </p:nvSpPr>
          <p:spPr bwMode="auto">
            <a:xfrm>
              <a:off x="7187" y="10238"/>
              <a:ext cx="2160" cy="72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cs-CZ" altLang="cs-CZ" sz="1000">
                  <a:latin typeface="Times New Roman" pitchFamily="18" charset="0"/>
                </a:rPr>
                <a:t>Bilanční zisk   (+)</a:t>
              </a:r>
            </a:p>
            <a:p>
              <a:r>
                <a:rPr lang="cs-CZ" altLang="cs-CZ" sz="1000">
                  <a:latin typeface="Times New Roman" pitchFamily="18" charset="0"/>
                </a:rPr>
                <a:t>Bilanční ztráta (-)</a:t>
              </a:r>
              <a:endParaRPr lang="cs-CZ" altLang="cs-CZ"/>
            </a:p>
          </p:txBody>
        </p:sp>
        <p:sp>
          <p:nvSpPr>
            <p:cNvPr id="27" name="Text Box 67"/>
            <p:cNvSpPr txBox="1">
              <a:spLocks noChangeArrowheads="1"/>
            </p:cNvSpPr>
            <p:nvPr/>
          </p:nvSpPr>
          <p:spPr bwMode="auto">
            <a:xfrm>
              <a:off x="7187" y="8978"/>
              <a:ext cx="2160" cy="9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cs-CZ" altLang="cs-CZ" sz="1000">
                  <a:latin typeface="Times New Roman" pitchFamily="18" charset="0"/>
                </a:rPr>
                <a:t>Hospodářský výsledek minulých let</a:t>
              </a:r>
              <a:endParaRPr lang="cs-CZ" altLang="cs-CZ"/>
            </a:p>
          </p:txBody>
        </p:sp>
        <p:sp>
          <p:nvSpPr>
            <p:cNvPr id="28" name="Text Box 68"/>
            <p:cNvSpPr txBox="1">
              <a:spLocks noChangeArrowheads="1"/>
            </p:cNvSpPr>
            <p:nvPr/>
          </p:nvSpPr>
          <p:spPr bwMode="auto">
            <a:xfrm>
              <a:off x="3227" y="2138"/>
              <a:ext cx="540" cy="3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r>
                <a:rPr lang="cs-CZ" altLang="cs-CZ" sz="1200">
                  <a:latin typeface="Times New Roman" pitchFamily="18" charset="0"/>
                </a:rPr>
                <a:t>+</a:t>
              </a:r>
              <a:endParaRPr lang="cs-CZ" altLang="cs-CZ"/>
            </a:p>
          </p:txBody>
        </p:sp>
        <p:sp>
          <p:nvSpPr>
            <p:cNvPr id="29" name="Text Box 69"/>
            <p:cNvSpPr txBox="1">
              <a:spLocks noChangeArrowheads="1"/>
            </p:cNvSpPr>
            <p:nvPr/>
          </p:nvSpPr>
          <p:spPr bwMode="auto">
            <a:xfrm>
              <a:off x="3227" y="2858"/>
              <a:ext cx="540" cy="3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r>
                <a:rPr lang="cs-CZ" altLang="cs-CZ" sz="1200">
                  <a:latin typeface="Times New Roman" pitchFamily="18" charset="0"/>
                </a:rPr>
                <a:t>+</a:t>
              </a:r>
              <a:endParaRPr lang="cs-CZ" altLang="cs-CZ"/>
            </a:p>
          </p:txBody>
        </p:sp>
        <p:sp>
          <p:nvSpPr>
            <p:cNvPr id="30" name="Text Box 70"/>
            <p:cNvSpPr txBox="1">
              <a:spLocks noChangeArrowheads="1"/>
            </p:cNvSpPr>
            <p:nvPr/>
          </p:nvSpPr>
          <p:spPr bwMode="auto">
            <a:xfrm>
              <a:off x="5567" y="2138"/>
              <a:ext cx="540" cy="3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r>
                <a:rPr lang="cs-CZ" altLang="cs-CZ" sz="1200">
                  <a:latin typeface="Times New Roman" pitchFamily="18" charset="0"/>
                </a:rPr>
                <a:t>+</a:t>
              </a:r>
              <a:endParaRPr lang="cs-CZ" altLang="cs-CZ"/>
            </a:p>
          </p:txBody>
        </p:sp>
        <p:sp>
          <p:nvSpPr>
            <p:cNvPr id="31" name="Text Box 71"/>
            <p:cNvSpPr txBox="1">
              <a:spLocks noChangeArrowheads="1"/>
            </p:cNvSpPr>
            <p:nvPr/>
          </p:nvSpPr>
          <p:spPr bwMode="auto">
            <a:xfrm>
              <a:off x="5567" y="2858"/>
              <a:ext cx="540" cy="3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r>
                <a:rPr lang="cs-CZ" altLang="cs-CZ" sz="1200">
                  <a:latin typeface="Times New Roman" pitchFamily="18" charset="0"/>
                </a:rPr>
                <a:t>+</a:t>
              </a:r>
              <a:endParaRPr lang="cs-CZ" altLang="cs-CZ"/>
            </a:p>
          </p:txBody>
        </p:sp>
        <p:sp>
          <p:nvSpPr>
            <p:cNvPr id="32" name="Text Box 72"/>
            <p:cNvSpPr txBox="1">
              <a:spLocks noChangeArrowheads="1"/>
            </p:cNvSpPr>
            <p:nvPr/>
          </p:nvSpPr>
          <p:spPr bwMode="auto">
            <a:xfrm>
              <a:off x="7907" y="2138"/>
              <a:ext cx="540" cy="3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r>
                <a:rPr lang="cs-CZ" altLang="cs-CZ" sz="1200">
                  <a:latin typeface="Times New Roman" pitchFamily="18" charset="0"/>
                </a:rPr>
                <a:t>+</a:t>
              </a:r>
              <a:endParaRPr lang="cs-CZ" altLang="cs-CZ"/>
            </a:p>
          </p:txBody>
        </p:sp>
        <p:sp>
          <p:nvSpPr>
            <p:cNvPr id="33" name="Text Box 73"/>
            <p:cNvSpPr txBox="1">
              <a:spLocks noChangeArrowheads="1"/>
            </p:cNvSpPr>
            <p:nvPr/>
          </p:nvSpPr>
          <p:spPr bwMode="auto">
            <a:xfrm>
              <a:off x="7907" y="2858"/>
              <a:ext cx="540" cy="3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r>
                <a:rPr lang="cs-CZ" altLang="cs-CZ" sz="1200">
                  <a:latin typeface="Times New Roman" pitchFamily="18" charset="0"/>
                </a:rPr>
                <a:t>+</a:t>
              </a:r>
              <a:endParaRPr lang="cs-CZ" altLang="cs-CZ"/>
            </a:p>
          </p:txBody>
        </p:sp>
        <p:sp>
          <p:nvSpPr>
            <p:cNvPr id="34" name="Text Box 74"/>
            <p:cNvSpPr txBox="1">
              <a:spLocks noChangeArrowheads="1"/>
            </p:cNvSpPr>
            <p:nvPr/>
          </p:nvSpPr>
          <p:spPr bwMode="auto">
            <a:xfrm>
              <a:off x="6467" y="6998"/>
              <a:ext cx="540" cy="3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r"/>
              <a:r>
                <a:rPr lang="cs-CZ" altLang="cs-CZ" sz="1200" dirty="0">
                  <a:latin typeface="Times New Roman" pitchFamily="18" charset="0"/>
                </a:rPr>
                <a:t>+</a:t>
              </a:r>
              <a:endParaRPr lang="cs-CZ" altLang="cs-CZ" dirty="0"/>
            </a:p>
          </p:txBody>
        </p:sp>
        <p:sp>
          <p:nvSpPr>
            <p:cNvPr id="35" name="Text Box 75"/>
            <p:cNvSpPr txBox="1">
              <a:spLocks noChangeArrowheads="1"/>
            </p:cNvSpPr>
            <p:nvPr/>
          </p:nvSpPr>
          <p:spPr bwMode="auto">
            <a:xfrm>
              <a:off x="6467" y="8978"/>
              <a:ext cx="540" cy="3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r"/>
              <a:r>
                <a:rPr lang="cs-CZ" altLang="cs-CZ" sz="1200">
                  <a:latin typeface="Times New Roman" pitchFamily="18" charset="0"/>
                </a:rPr>
                <a:t>+</a:t>
              </a:r>
              <a:endParaRPr lang="cs-CZ" altLang="cs-CZ"/>
            </a:p>
          </p:txBody>
        </p:sp>
        <p:sp>
          <p:nvSpPr>
            <p:cNvPr id="36" name="Text Box 76"/>
            <p:cNvSpPr txBox="1">
              <a:spLocks noChangeArrowheads="1"/>
            </p:cNvSpPr>
            <p:nvPr/>
          </p:nvSpPr>
          <p:spPr bwMode="auto">
            <a:xfrm>
              <a:off x="4487" y="1778"/>
              <a:ext cx="540" cy="3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r>
                <a:rPr lang="cs-CZ" altLang="cs-CZ" sz="1200">
                  <a:latin typeface="Times New Roman" pitchFamily="18" charset="0"/>
                </a:rPr>
                <a:t>-</a:t>
              </a:r>
              <a:endParaRPr lang="cs-CZ" altLang="cs-CZ"/>
            </a:p>
          </p:txBody>
        </p:sp>
        <p:sp>
          <p:nvSpPr>
            <p:cNvPr id="37" name="Text Box 77"/>
            <p:cNvSpPr txBox="1">
              <a:spLocks noChangeArrowheads="1"/>
            </p:cNvSpPr>
            <p:nvPr/>
          </p:nvSpPr>
          <p:spPr bwMode="auto">
            <a:xfrm>
              <a:off x="4487" y="2498"/>
              <a:ext cx="540" cy="3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r>
                <a:rPr lang="cs-CZ" altLang="cs-CZ" sz="1200">
                  <a:latin typeface="Times New Roman" pitchFamily="18" charset="0"/>
                </a:rPr>
                <a:t>-</a:t>
              </a:r>
              <a:endParaRPr lang="cs-CZ" altLang="cs-CZ"/>
            </a:p>
          </p:txBody>
        </p:sp>
        <p:sp>
          <p:nvSpPr>
            <p:cNvPr id="38" name="Text Box 78"/>
            <p:cNvSpPr txBox="1">
              <a:spLocks noChangeArrowheads="1"/>
            </p:cNvSpPr>
            <p:nvPr/>
          </p:nvSpPr>
          <p:spPr bwMode="auto">
            <a:xfrm>
              <a:off x="4487" y="3218"/>
              <a:ext cx="540" cy="3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r>
                <a:rPr lang="cs-CZ" altLang="cs-CZ" sz="1200">
                  <a:latin typeface="Times New Roman" pitchFamily="18" charset="0"/>
                </a:rPr>
                <a:t>-</a:t>
              </a:r>
              <a:endParaRPr lang="cs-CZ" altLang="cs-CZ"/>
            </a:p>
          </p:txBody>
        </p:sp>
        <p:sp>
          <p:nvSpPr>
            <p:cNvPr id="39" name="Text Box 79"/>
            <p:cNvSpPr txBox="1">
              <a:spLocks noChangeArrowheads="1"/>
            </p:cNvSpPr>
            <p:nvPr/>
          </p:nvSpPr>
          <p:spPr bwMode="auto">
            <a:xfrm>
              <a:off x="6467" y="5018"/>
              <a:ext cx="540" cy="3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r"/>
              <a:r>
                <a:rPr lang="cs-CZ" altLang="cs-CZ" sz="1200">
                  <a:latin typeface="Times New Roman" pitchFamily="18" charset="0"/>
                </a:rPr>
                <a:t>-</a:t>
              </a:r>
              <a:endParaRPr lang="cs-CZ" altLang="cs-CZ"/>
            </a:p>
          </p:txBody>
        </p:sp>
        <p:sp>
          <p:nvSpPr>
            <p:cNvPr id="40" name="Text Box 80"/>
            <p:cNvSpPr txBox="1">
              <a:spLocks noChangeArrowheads="1"/>
            </p:cNvSpPr>
            <p:nvPr/>
          </p:nvSpPr>
          <p:spPr bwMode="auto">
            <a:xfrm>
              <a:off x="6467" y="8078"/>
              <a:ext cx="540" cy="3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r"/>
              <a:r>
                <a:rPr lang="cs-CZ" altLang="cs-CZ" sz="1200">
                  <a:latin typeface="Times New Roman" pitchFamily="18" charset="0"/>
                </a:rPr>
                <a:t>-</a:t>
              </a:r>
              <a:endParaRPr lang="cs-CZ" altLang="cs-CZ"/>
            </a:p>
          </p:txBody>
        </p:sp>
        <p:sp>
          <p:nvSpPr>
            <p:cNvPr id="41" name="Text Box 81"/>
            <p:cNvSpPr txBox="1">
              <a:spLocks noChangeArrowheads="1"/>
            </p:cNvSpPr>
            <p:nvPr/>
          </p:nvSpPr>
          <p:spPr bwMode="auto">
            <a:xfrm>
              <a:off x="6467" y="9338"/>
              <a:ext cx="540" cy="3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r"/>
              <a:r>
                <a:rPr lang="cs-CZ" altLang="cs-CZ" sz="1200">
                  <a:latin typeface="Times New Roman" pitchFamily="18" charset="0"/>
                </a:rPr>
                <a:t>-</a:t>
              </a:r>
              <a:endParaRPr lang="cs-CZ" altLang="cs-CZ"/>
            </a:p>
          </p:txBody>
        </p:sp>
        <p:sp>
          <p:nvSpPr>
            <p:cNvPr id="42" name="Text Box 82"/>
            <p:cNvSpPr txBox="1">
              <a:spLocks noChangeArrowheads="1"/>
            </p:cNvSpPr>
            <p:nvPr/>
          </p:nvSpPr>
          <p:spPr bwMode="auto">
            <a:xfrm>
              <a:off x="6827" y="1778"/>
              <a:ext cx="540" cy="3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r>
                <a:rPr lang="cs-CZ" altLang="cs-CZ" sz="1200">
                  <a:latin typeface="Times New Roman" pitchFamily="18" charset="0"/>
                </a:rPr>
                <a:t>=</a:t>
              </a:r>
              <a:endParaRPr lang="cs-CZ" altLang="cs-CZ"/>
            </a:p>
          </p:txBody>
        </p:sp>
        <p:sp>
          <p:nvSpPr>
            <p:cNvPr id="43" name="Text Box 83"/>
            <p:cNvSpPr txBox="1">
              <a:spLocks noChangeArrowheads="1"/>
            </p:cNvSpPr>
            <p:nvPr/>
          </p:nvSpPr>
          <p:spPr bwMode="auto">
            <a:xfrm>
              <a:off x="6827" y="2498"/>
              <a:ext cx="540" cy="3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r>
                <a:rPr lang="cs-CZ" altLang="cs-CZ" sz="1200">
                  <a:latin typeface="Times New Roman" pitchFamily="18" charset="0"/>
                </a:rPr>
                <a:t>=</a:t>
              </a:r>
              <a:endParaRPr lang="cs-CZ" altLang="cs-CZ"/>
            </a:p>
          </p:txBody>
        </p:sp>
        <p:sp>
          <p:nvSpPr>
            <p:cNvPr id="44" name="Text Box 84"/>
            <p:cNvSpPr txBox="1">
              <a:spLocks noChangeArrowheads="1"/>
            </p:cNvSpPr>
            <p:nvPr/>
          </p:nvSpPr>
          <p:spPr bwMode="auto">
            <a:xfrm>
              <a:off x="6827" y="3218"/>
              <a:ext cx="540" cy="3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r>
                <a:rPr lang="cs-CZ" altLang="cs-CZ" sz="1200">
                  <a:latin typeface="Times New Roman" pitchFamily="18" charset="0"/>
                </a:rPr>
                <a:t>=</a:t>
              </a:r>
              <a:endParaRPr lang="cs-CZ" altLang="cs-CZ"/>
            </a:p>
          </p:txBody>
        </p:sp>
        <p:sp>
          <p:nvSpPr>
            <p:cNvPr id="45" name="Line 85"/>
            <p:cNvSpPr>
              <a:spLocks noChangeShapeType="1"/>
            </p:cNvSpPr>
            <p:nvPr/>
          </p:nvSpPr>
          <p:spPr bwMode="auto">
            <a:xfrm>
              <a:off x="2507" y="3758"/>
              <a:ext cx="684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46" name="Text Box 86"/>
            <p:cNvSpPr txBox="1">
              <a:spLocks noChangeArrowheads="1"/>
            </p:cNvSpPr>
            <p:nvPr/>
          </p:nvSpPr>
          <p:spPr bwMode="auto">
            <a:xfrm>
              <a:off x="4487" y="3938"/>
              <a:ext cx="540" cy="3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r>
                <a:rPr lang="cs-CZ" altLang="cs-CZ" sz="1200">
                  <a:latin typeface="Times New Roman" pitchFamily="18" charset="0"/>
                </a:rPr>
                <a:t>-</a:t>
              </a:r>
              <a:endParaRPr lang="cs-CZ" altLang="cs-CZ"/>
            </a:p>
          </p:txBody>
        </p:sp>
        <p:sp>
          <p:nvSpPr>
            <p:cNvPr id="47" name="Text Box 87"/>
            <p:cNvSpPr txBox="1">
              <a:spLocks noChangeArrowheads="1"/>
            </p:cNvSpPr>
            <p:nvPr/>
          </p:nvSpPr>
          <p:spPr bwMode="auto">
            <a:xfrm>
              <a:off x="6827" y="3938"/>
              <a:ext cx="540" cy="3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r>
                <a:rPr lang="cs-CZ" altLang="cs-CZ" sz="1200">
                  <a:latin typeface="Times New Roman" pitchFamily="18" charset="0"/>
                </a:rPr>
                <a:t>=</a:t>
              </a:r>
              <a:endParaRPr lang="cs-CZ" altLang="cs-CZ"/>
            </a:p>
          </p:txBody>
        </p:sp>
        <p:sp>
          <p:nvSpPr>
            <p:cNvPr id="48" name="Line 88"/>
            <p:cNvSpPr>
              <a:spLocks noChangeShapeType="1"/>
            </p:cNvSpPr>
            <p:nvPr/>
          </p:nvSpPr>
          <p:spPr bwMode="auto">
            <a:xfrm>
              <a:off x="6647" y="5558"/>
              <a:ext cx="288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49" name="Line 89"/>
            <p:cNvSpPr>
              <a:spLocks noChangeShapeType="1"/>
            </p:cNvSpPr>
            <p:nvPr/>
          </p:nvSpPr>
          <p:spPr bwMode="auto">
            <a:xfrm>
              <a:off x="6643" y="6638"/>
              <a:ext cx="288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0" name="Line 90"/>
            <p:cNvSpPr>
              <a:spLocks noChangeShapeType="1"/>
            </p:cNvSpPr>
            <p:nvPr/>
          </p:nvSpPr>
          <p:spPr bwMode="auto">
            <a:xfrm>
              <a:off x="6647" y="10058"/>
              <a:ext cx="288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</p:grpSp>
      <p:sp>
        <p:nvSpPr>
          <p:cNvPr id="51" name="Nadpis 1"/>
          <p:cNvSpPr txBox="1">
            <a:spLocks/>
          </p:cNvSpPr>
          <p:nvPr/>
        </p:nvSpPr>
        <p:spPr>
          <a:xfrm>
            <a:off x="2999004" y="184082"/>
            <a:ext cx="5760000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/>
            </a:r>
            <a:b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</a:br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Obchodní nauka 2</a:t>
            </a:r>
            <a:endParaRPr lang="cs-CZ" sz="2000" b="1" dirty="0">
              <a:solidFill>
                <a:schemeClr val="bg1">
                  <a:lumMod val="50000"/>
                </a:schemeClr>
              </a:solidFill>
              <a:latin typeface="Trebuchet MS" panose="020B0603020202020204" pitchFamily="34" charset="0"/>
            </a:endParaRPr>
          </a:p>
        </p:txBody>
      </p:sp>
      <p:pic>
        <p:nvPicPr>
          <p:cNvPr id="5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2317021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80387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340768"/>
            <a:ext cx="8640960" cy="710952"/>
          </a:xfrm>
        </p:spPr>
        <p:txBody>
          <a:bodyPr>
            <a:normAutofit/>
          </a:bodyPr>
          <a:lstStyle/>
          <a:p>
            <a:pPr algn="l"/>
            <a:r>
              <a:rPr lang="cs-CZ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Účetní terminologie</a:t>
            </a:r>
            <a:endParaRPr lang="cs-CZ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2132856"/>
            <a:ext cx="8640960" cy="4464496"/>
          </a:xfrm>
        </p:spPr>
        <p:txBody>
          <a:bodyPr>
            <a:noAutofit/>
          </a:bodyPr>
          <a:lstStyle/>
          <a:p>
            <a:pPr marL="360000" indent="-360000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altLang="cs-CZ" sz="2000" b="1" u="sng" dirty="0">
                <a:latin typeface="Trebuchet MS" panose="020B0603020202020204" pitchFamily="34" charset="0"/>
              </a:rPr>
              <a:t>Příjmy podniku</a:t>
            </a:r>
            <a:r>
              <a:rPr lang="cs-CZ" altLang="cs-CZ" sz="2000" dirty="0">
                <a:latin typeface="Trebuchet MS" panose="020B0603020202020204" pitchFamily="34" charset="0"/>
              </a:rPr>
              <a:t> představují skutečně přijaté peníze (na účet i v hotovosti) v určitém období, zatímco </a:t>
            </a:r>
            <a:r>
              <a:rPr lang="cs-CZ" altLang="cs-CZ" sz="2000" b="1" dirty="0">
                <a:latin typeface="Trebuchet MS" panose="020B0603020202020204" pitchFamily="34" charset="0"/>
              </a:rPr>
              <a:t>výnosy</a:t>
            </a:r>
            <a:r>
              <a:rPr lang="cs-CZ" altLang="cs-CZ" sz="2000" dirty="0">
                <a:latin typeface="Trebuchet MS" panose="020B0603020202020204" pitchFamily="34" charset="0"/>
              </a:rPr>
              <a:t> vyjadřují všechny v daném období zaúčtované výkony (objem výroby). Příjmy se odlišují od výnosů tzv. </a:t>
            </a:r>
            <a:r>
              <a:rPr lang="cs-CZ" altLang="cs-CZ" sz="2000" b="1" dirty="0">
                <a:latin typeface="Trebuchet MS" panose="020B0603020202020204" pitchFamily="34" charset="0"/>
              </a:rPr>
              <a:t>věcným</a:t>
            </a:r>
            <a:r>
              <a:rPr lang="cs-CZ" altLang="cs-CZ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 </a:t>
            </a:r>
            <a:r>
              <a:rPr lang="cs-CZ" altLang="cs-CZ" sz="2000" b="1" dirty="0">
                <a:latin typeface="Trebuchet MS" panose="020B0603020202020204" pitchFamily="34" charset="0"/>
              </a:rPr>
              <a:t>nesouladem</a:t>
            </a:r>
            <a:r>
              <a:rPr lang="cs-CZ" altLang="cs-CZ" sz="2000" dirty="0">
                <a:latin typeface="Trebuchet MS" panose="020B0603020202020204" pitchFamily="34" charset="0"/>
              </a:rPr>
              <a:t>: například získání úvěru je příjmem, ale nikoliv výnosem, nebo </a:t>
            </a:r>
            <a:r>
              <a:rPr lang="cs-CZ" altLang="cs-CZ" sz="2000" b="1" dirty="0">
                <a:latin typeface="Trebuchet MS" panose="020B0603020202020204" pitchFamily="34" charset="0"/>
              </a:rPr>
              <a:t>časovým</a:t>
            </a:r>
            <a:r>
              <a:rPr lang="cs-CZ" altLang="cs-CZ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 </a:t>
            </a:r>
            <a:r>
              <a:rPr lang="cs-CZ" altLang="cs-CZ" sz="2000" b="1" dirty="0">
                <a:latin typeface="Trebuchet MS" panose="020B0603020202020204" pitchFamily="34" charset="0"/>
              </a:rPr>
              <a:t>nesouladem</a:t>
            </a:r>
            <a:r>
              <a:rPr lang="cs-CZ" altLang="cs-CZ" sz="2000" dirty="0">
                <a:latin typeface="Trebuchet MS" panose="020B0603020202020204" pitchFamily="34" charset="0"/>
              </a:rPr>
              <a:t>: tržby jsou v příslušném okamžiku výnosem, ale nikoliv příjmem. Je tomu tak proto, že tržby za produkci v určitém okamžiku (vystavená faktura) je nutno rozlišit od inkasa peněz dohodnutého v jiném okamžiku (odběrateli je de facto poskytnut obchodní úvěr</a:t>
            </a:r>
            <a:r>
              <a:rPr lang="cs-CZ" altLang="cs-CZ" sz="2000" dirty="0" smtClean="0">
                <a:latin typeface="Trebuchet MS" panose="020B0603020202020204" pitchFamily="34" charset="0"/>
              </a:rPr>
              <a:t>).</a:t>
            </a:r>
            <a:endParaRPr lang="cs-CZ" altLang="cs-CZ" sz="2000" b="1" dirty="0">
              <a:latin typeface="Trebuchet MS" panose="020B0603020202020204" pitchFamily="34" charset="0"/>
            </a:endParaRPr>
          </a:p>
        </p:txBody>
      </p:sp>
      <p:sp>
        <p:nvSpPr>
          <p:cNvPr id="7" name="Nadpis 1"/>
          <p:cNvSpPr txBox="1">
            <a:spLocks/>
          </p:cNvSpPr>
          <p:nvPr/>
        </p:nvSpPr>
        <p:spPr>
          <a:xfrm>
            <a:off x="2999004" y="184082"/>
            <a:ext cx="5760000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/>
            </a:r>
            <a:b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</a:br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Obchodní nauka 2</a:t>
            </a:r>
            <a:endParaRPr lang="cs-CZ" sz="2000" b="1" dirty="0">
              <a:solidFill>
                <a:schemeClr val="bg1">
                  <a:lumMod val="50000"/>
                </a:schemeClr>
              </a:solidFill>
              <a:latin typeface="Trebuchet MS" panose="020B0603020202020204" pitchFamily="34" charset="0"/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2317021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02484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340768"/>
            <a:ext cx="8640960" cy="710952"/>
          </a:xfrm>
        </p:spPr>
        <p:txBody>
          <a:bodyPr>
            <a:normAutofit/>
          </a:bodyPr>
          <a:lstStyle/>
          <a:p>
            <a:pPr algn="l"/>
            <a:r>
              <a:rPr lang="cs-CZ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Účetní terminologie</a:t>
            </a:r>
            <a:endParaRPr lang="cs-CZ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2132856"/>
            <a:ext cx="8640960" cy="4464496"/>
          </a:xfrm>
        </p:spPr>
        <p:txBody>
          <a:bodyPr>
            <a:noAutofit/>
          </a:bodyPr>
          <a:lstStyle/>
          <a:p>
            <a:pPr marL="360000" indent="-360000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altLang="cs-CZ" sz="2000" b="1" u="sng" dirty="0" smtClean="0">
                <a:latin typeface="Trebuchet MS" panose="020B0603020202020204" pitchFamily="34" charset="0"/>
              </a:rPr>
              <a:t>Výdaje</a:t>
            </a:r>
            <a:r>
              <a:rPr lang="cs-CZ" altLang="cs-CZ" sz="2000" b="1" dirty="0" smtClean="0">
                <a:latin typeface="Trebuchet MS" panose="020B0603020202020204" pitchFamily="34" charset="0"/>
              </a:rPr>
              <a:t> </a:t>
            </a:r>
            <a:r>
              <a:rPr lang="cs-CZ" altLang="cs-CZ" sz="2000" dirty="0">
                <a:latin typeface="Trebuchet MS" panose="020B0603020202020204" pitchFamily="34" charset="0"/>
              </a:rPr>
              <a:t>podniku jsou vyjádřením úbytku peněžních prostředků (opak příjmů), zatímco </a:t>
            </a:r>
            <a:r>
              <a:rPr lang="cs-CZ" altLang="cs-CZ" sz="2000" b="1" dirty="0">
                <a:latin typeface="Trebuchet MS" panose="020B0603020202020204" pitchFamily="34" charset="0"/>
              </a:rPr>
              <a:t>náklady </a:t>
            </a:r>
            <a:r>
              <a:rPr lang="cs-CZ" altLang="cs-CZ" sz="2000" dirty="0">
                <a:latin typeface="Trebuchet MS" panose="020B0603020202020204" pitchFamily="34" charset="0"/>
              </a:rPr>
              <a:t>představují oceněnou spotřebu výrobních faktorů. V hospodářské praxi dochází k věcnému a časovému nesouladu výdajů a nákladů obdobně jako ve výše uvedeném vztahu příjmů a výnosů. Například splátka úvěru je výdaj, nikoliv náklad nebo spotřeba dosud nezaplaceného materiálu (podniku je poskytnut obchodní úvěr) je ve sledovaném okamžiku náklad, nikoliv ale výdaj.</a:t>
            </a:r>
            <a:endParaRPr lang="cs-CZ" altLang="cs-CZ" sz="2000" b="1" dirty="0">
              <a:latin typeface="Trebuchet MS" panose="020B0603020202020204" pitchFamily="34" charset="0"/>
            </a:endParaRPr>
          </a:p>
          <a:p>
            <a:pPr marL="360000" indent="-360000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altLang="cs-CZ" sz="2000" dirty="0">
                <a:latin typeface="Trebuchet MS" panose="020B0603020202020204" pitchFamily="34" charset="0"/>
              </a:rPr>
              <a:t>Rozdíl mezi výnosy a náklady pak tvoří </a:t>
            </a:r>
            <a:r>
              <a:rPr lang="cs-CZ" altLang="cs-CZ" sz="2000" b="1" u="sng" dirty="0">
                <a:latin typeface="Trebuchet MS" panose="020B0603020202020204" pitchFamily="34" charset="0"/>
              </a:rPr>
              <a:t>hospodářský</a:t>
            </a:r>
            <a:r>
              <a:rPr lang="cs-CZ" altLang="cs-CZ" sz="20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 </a:t>
            </a:r>
            <a:r>
              <a:rPr lang="cs-CZ" altLang="cs-CZ" sz="2000" b="1" u="sng" dirty="0">
                <a:latin typeface="Trebuchet MS" panose="020B0603020202020204" pitchFamily="34" charset="0"/>
              </a:rPr>
              <a:t>výsledek</a:t>
            </a:r>
            <a:r>
              <a:rPr lang="cs-CZ" altLang="cs-CZ" sz="2000" dirty="0">
                <a:latin typeface="Trebuchet MS" panose="020B0603020202020204" pitchFamily="34" charset="0"/>
              </a:rPr>
              <a:t> (zisk nebo ztrátu). Zisk je zdaňován daní z příjmu (fyzických nebo právnických osob, případně </a:t>
            </a:r>
            <a:r>
              <a:rPr lang="cs-CZ" altLang="cs-CZ" sz="2000" dirty="0" smtClean="0">
                <a:latin typeface="Trebuchet MS" panose="020B0603020202020204" pitchFamily="34" charset="0"/>
              </a:rPr>
              <a:t>oběma </a:t>
            </a:r>
            <a:r>
              <a:rPr lang="cs-CZ" altLang="cs-CZ" sz="2000" dirty="0">
                <a:latin typeface="Trebuchet MS" panose="020B0603020202020204" pitchFamily="34" charset="0"/>
              </a:rPr>
              <a:t>daněmi – záleží na právní formě podniku), a to co zůstane po zdanění patří vlastníkovi resp. spoluvlastníkům podniku.</a:t>
            </a:r>
          </a:p>
        </p:txBody>
      </p:sp>
      <p:sp>
        <p:nvSpPr>
          <p:cNvPr id="7" name="Nadpis 1"/>
          <p:cNvSpPr txBox="1">
            <a:spLocks/>
          </p:cNvSpPr>
          <p:nvPr/>
        </p:nvSpPr>
        <p:spPr>
          <a:xfrm>
            <a:off x="2999004" y="184082"/>
            <a:ext cx="5760000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/>
            </a:r>
            <a:b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</a:br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Obchodní nauka 2</a:t>
            </a:r>
            <a:endParaRPr lang="cs-CZ" sz="2000" b="1" dirty="0">
              <a:solidFill>
                <a:schemeClr val="bg1">
                  <a:lumMod val="50000"/>
                </a:schemeClr>
              </a:solidFill>
              <a:latin typeface="Trebuchet MS" panose="020B0603020202020204" pitchFamily="34" charset="0"/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2317021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57330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340768"/>
            <a:ext cx="8640960" cy="710952"/>
          </a:xfrm>
        </p:spPr>
        <p:txBody>
          <a:bodyPr>
            <a:normAutofit/>
          </a:bodyPr>
          <a:lstStyle/>
          <a:p>
            <a:pPr algn="l"/>
            <a:r>
              <a:rPr lang="cs-CZ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Příloha a výroční zpráva</a:t>
            </a:r>
            <a:endParaRPr lang="cs-CZ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2132856"/>
            <a:ext cx="8640960" cy="4464496"/>
          </a:xfrm>
        </p:spPr>
        <p:txBody>
          <a:bodyPr>
            <a:noAutofit/>
          </a:bodyPr>
          <a:lstStyle/>
          <a:p>
            <a:pPr marL="360000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altLang="cs-CZ" sz="2000" dirty="0">
                <a:latin typeface="Trebuchet MS" panose="020B0603020202020204" pitchFamily="34" charset="0"/>
              </a:rPr>
              <a:t>Úkolem přílohy a výroční zprávy je zvýšit vypovídací schopnost účetní závěrky podniku o doplňkové údaje, zdůvodnění, specifikace a informace o finančních údajích, které se v rozvaze a výkazu zisků a ztrát neobjevují. Jedná se zejména o informace zahrnující:</a:t>
            </a:r>
          </a:p>
          <a:p>
            <a:pPr lvl="1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altLang="cs-CZ" sz="2000" dirty="0">
                <a:latin typeface="Trebuchet MS" panose="020B0603020202020204" pitchFamily="34" charset="0"/>
              </a:rPr>
              <a:t>charakteristiku použitých bilančních a oceňovacích metod,</a:t>
            </a:r>
          </a:p>
          <a:p>
            <a:pPr lvl="1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altLang="cs-CZ" sz="2000" dirty="0">
                <a:latin typeface="Trebuchet MS" panose="020B0603020202020204" pitchFamily="34" charset="0"/>
              </a:rPr>
              <a:t>charakteristiku, zdůvodnění a vysvětlení změn těchto metod,</a:t>
            </a:r>
          </a:p>
          <a:p>
            <a:pPr lvl="1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altLang="cs-CZ" sz="2000" dirty="0">
                <a:latin typeface="Trebuchet MS" panose="020B0603020202020204" pitchFamily="34" charset="0"/>
              </a:rPr>
              <a:t>charakteristiku, zdůvodnění a vysvětlení změn v členění položek a v oceňování,</a:t>
            </a:r>
          </a:p>
          <a:p>
            <a:pPr lvl="1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altLang="cs-CZ" sz="2000" dirty="0">
                <a:latin typeface="Trebuchet MS" panose="020B0603020202020204" pitchFamily="34" charset="0"/>
              </a:rPr>
              <a:t>podání zprávy o průběhu hospodářské činnosti, stavu a o očekávaném vývoji podniku.</a:t>
            </a:r>
          </a:p>
        </p:txBody>
      </p:sp>
      <p:sp>
        <p:nvSpPr>
          <p:cNvPr id="7" name="Nadpis 1"/>
          <p:cNvSpPr txBox="1">
            <a:spLocks/>
          </p:cNvSpPr>
          <p:nvPr/>
        </p:nvSpPr>
        <p:spPr>
          <a:xfrm>
            <a:off x="2999004" y="184082"/>
            <a:ext cx="5760000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/>
            </a:r>
            <a:b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</a:br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Obchodní nauka 2</a:t>
            </a:r>
            <a:endParaRPr lang="cs-CZ" sz="2000" b="1" dirty="0">
              <a:solidFill>
                <a:schemeClr val="bg1">
                  <a:lumMod val="50000"/>
                </a:schemeClr>
              </a:solidFill>
              <a:latin typeface="Trebuchet MS" panose="020B0603020202020204" pitchFamily="34" charset="0"/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2317021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06184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340768"/>
            <a:ext cx="8640960" cy="710952"/>
          </a:xfrm>
        </p:spPr>
        <p:txBody>
          <a:bodyPr>
            <a:normAutofit/>
          </a:bodyPr>
          <a:lstStyle/>
          <a:p>
            <a:pPr algn="l"/>
            <a:r>
              <a:rPr lang="cs-CZ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Oceňování podniku</a:t>
            </a:r>
            <a:endParaRPr lang="cs-CZ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6" name="Group 57"/>
          <p:cNvGraphicFramePr>
            <a:graphicFrameLocks/>
          </p:cNvGraphicFramePr>
          <p:nvPr>
            <p:extLst/>
          </p:nvPr>
        </p:nvGraphicFramePr>
        <p:xfrm>
          <a:off x="365303" y="2051720"/>
          <a:ext cx="8534033" cy="4572000"/>
        </p:xfrm>
        <a:graphic>
          <a:graphicData uri="http://schemas.openxmlformats.org/drawingml/2006/table">
            <a:tbl>
              <a:tblPr/>
              <a:tblGrid>
                <a:gridCol w="8534033"/>
              </a:tblGrid>
              <a:tr h="250577">
                <a:tc>
                  <a:txBody>
                    <a:bodyPr/>
                    <a:lstStyle>
                      <a:lvl1pPr marL="469900" indent="-4699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 marL="908050" indent="-43656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 marL="1304925" indent="-3952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 marL="1693863" indent="-38735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 marL="2093913" indent="-398463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marL="25511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marL="30083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marL="34655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marL="39227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469900" marR="0" lvl="0" indent="-469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Výnosové metody</a:t>
                      </a:r>
                      <a:endParaRPr kumimoji="0" lang="cs-CZ" altLang="cs-CZ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52192">
                <a:tc>
                  <a:txBody>
                    <a:bodyPr/>
                    <a:lstStyle>
                      <a:lvl1pPr marL="469900" indent="-4699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 marL="908050" indent="-43656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 marL="1304925" indent="-3952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 marL="1693863" indent="-38735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 marL="2093913" indent="-398463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marL="25511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marL="30083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marL="34655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marL="39227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469900" marR="0" lvl="0" indent="-469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Metoda diskontovaných peněžních toků (DCF)</a:t>
                      </a:r>
                    </a:p>
                    <a:p>
                      <a:pPr marL="469900" marR="0" lvl="0" indent="-46990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Metoda kapitalizovaných (čistých) zisků</a:t>
                      </a:r>
                    </a:p>
                    <a:p>
                      <a:pPr marL="469900" marR="0" lvl="0" indent="-46990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Metoda diskontovaného volného peněžního toku (DFCF)</a:t>
                      </a:r>
                    </a:p>
                    <a:p>
                      <a:pPr marL="469900" marR="0" lvl="0" indent="-46990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Dividendový diskontní model</a:t>
                      </a:r>
                    </a:p>
                    <a:p>
                      <a:pPr marL="469900" marR="0" lvl="0" indent="-46990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Metoda ekonomické přidané hodnoty (EVA)</a:t>
                      </a:r>
                      <a:endParaRPr kumimoji="0" lang="cs-CZ" altLang="cs-CZ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0577">
                <a:tc>
                  <a:txBody>
                    <a:bodyPr/>
                    <a:lstStyle>
                      <a:lvl1pPr marL="469900" indent="-4699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 marL="908050" indent="-43656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 marL="1304925" indent="-3952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 marL="1693863" indent="-38735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 marL="2093913" indent="-398463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marL="25511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marL="30083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marL="34655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marL="39227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469900" marR="0" lvl="0" indent="-469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Majetkové metody</a:t>
                      </a:r>
                      <a:endParaRPr kumimoji="0" lang="cs-CZ" alt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01384">
                <a:tc>
                  <a:txBody>
                    <a:bodyPr/>
                    <a:lstStyle>
                      <a:lvl1pPr marL="469900" indent="-4699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 marL="908050" indent="-43656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 marL="1304925" indent="-3952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 marL="1693863" indent="-38735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 marL="2093913" indent="-398463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marL="25511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marL="30083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marL="34655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marL="39227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469900" marR="0" lvl="0" indent="-469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Metoda účetní hodnoty (na principu historických cen)</a:t>
                      </a:r>
                    </a:p>
                    <a:p>
                      <a:pPr marL="469900" marR="0" lvl="0" indent="-46990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Metoda substanční hodnoty (na principu reprodukčních cen)</a:t>
                      </a:r>
                    </a:p>
                    <a:p>
                      <a:pPr marL="469900" marR="0" lvl="0" indent="-46990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Metoda likvidační hodnoty</a:t>
                      </a:r>
                      <a:endParaRPr kumimoji="0" lang="cs-CZ" alt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0577">
                <a:tc>
                  <a:txBody>
                    <a:bodyPr/>
                    <a:lstStyle>
                      <a:lvl1pPr marL="469900" indent="-4699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 marL="908050" indent="-43656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 marL="1304925" indent="-3952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 marL="1693863" indent="-38735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 marL="2093913" indent="-398463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marL="25511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marL="30083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marL="34655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marL="39227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469900" marR="0" lvl="0" indent="-469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Kombinované metody</a:t>
                      </a:r>
                      <a:endParaRPr kumimoji="0" lang="cs-CZ" alt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76788">
                <a:tc>
                  <a:txBody>
                    <a:bodyPr/>
                    <a:lstStyle>
                      <a:lvl1pPr marL="469900" indent="-4699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 marL="908050" indent="-43656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 marL="1304925" indent="-3952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 marL="1693863" indent="-38735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 marL="2093913" indent="-398463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marL="25511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marL="30083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marL="34655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marL="39227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469900" marR="0" lvl="0" indent="-469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Schmalenbachova</a:t>
                      </a:r>
                      <a:r>
                        <a:rPr kumimoji="0" lang="cs-CZ" altLang="cs-CZ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metoda střední hodnoty</a:t>
                      </a:r>
                    </a:p>
                    <a:p>
                      <a:pPr marL="469900" marR="0" lvl="0" indent="-46990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Metoda vážené střední hodnoty</a:t>
                      </a:r>
                    </a:p>
                    <a:p>
                      <a:pPr marL="469900" marR="0" lvl="0" indent="-46990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Model diferenciální renty (nadzisku, </a:t>
                      </a:r>
                      <a:r>
                        <a:rPr kumimoji="0" lang="cs-CZ" altLang="cs-CZ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superzisku</a:t>
                      </a:r>
                      <a:r>
                        <a:rPr kumimoji="0" lang="cs-CZ" altLang="cs-CZ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</a:p>
                    <a:p>
                      <a:pPr marL="469900" marR="0" lvl="0" indent="-46990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Zákon 151/1997 Sb., na jehož základě se stanoví cena pro administrativní účely</a:t>
                      </a:r>
                      <a:endParaRPr kumimoji="0" lang="cs-CZ" altLang="cs-CZ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0577">
                <a:tc>
                  <a:txBody>
                    <a:bodyPr/>
                    <a:lstStyle>
                      <a:lvl1pPr marL="469900" indent="-4699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 marL="908050" indent="-43656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 marL="1304925" indent="-3952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 marL="1693863" indent="-38735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 marL="2093913" indent="-398463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marL="25511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marL="30083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marL="34655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marL="39227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469900" marR="0" lvl="0" indent="-469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Tržní metody</a:t>
                      </a:r>
                      <a:endParaRPr kumimoji="0" lang="cs-CZ" alt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52192">
                <a:tc>
                  <a:txBody>
                    <a:bodyPr/>
                    <a:lstStyle>
                      <a:lvl1pPr marL="469900" indent="-4699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 marL="908050" indent="-43656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 marL="1304925" indent="-3952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 marL="1693863" indent="-38735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 marL="2093913" indent="-398463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marL="25511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marL="30083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marL="34655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marL="39227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469900" marR="0" lvl="0" indent="-469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Ocenění na základě tržní kapitalizace</a:t>
                      </a:r>
                    </a:p>
                    <a:p>
                      <a:pPr marL="469900" marR="0" lvl="0" indent="-46990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Ocenění na základě srovnatelných podniků</a:t>
                      </a:r>
                    </a:p>
                    <a:p>
                      <a:pPr marL="469900" marR="0" lvl="0" indent="-46990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Ocenění na základě údajů o podnicích uváděných na burzu</a:t>
                      </a:r>
                    </a:p>
                    <a:p>
                      <a:pPr marL="469900" marR="0" lvl="0" indent="-46990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Ocenění na základě srovnatelných transakcí</a:t>
                      </a:r>
                    </a:p>
                    <a:p>
                      <a:pPr marL="469900" marR="0" lvl="0" indent="-46990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Ocenění na základě odvětvových multiplikátorů</a:t>
                      </a:r>
                      <a:endParaRPr kumimoji="0" lang="cs-CZ" altLang="cs-CZ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8" name="Nadpis 1"/>
          <p:cNvSpPr txBox="1">
            <a:spLocks/>
          </p:cNvSpPr>
          <p:nvPr/>
        </p:nvSpPr>
        <p:spPr>
          <a:xfrm>
            <a:off x="2999004" y="184082"/>
            <a:ext cx="5760000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/>
            </a:r>
            <a:b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</a:br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Obchodní nauka 2</a:t>
            </a:r>
            <a:endParaRPr lang="cs-CZ" sz="2000" b="1" dirty="0">
              <a:solidFill>
                <a:schemeClr val="bg1">
                  <a:lumMod val="50000"/>
                </a:schemeClr>
              </a:solidFill>
              <a:latin typeface="Trebuchet MS" panose="020B0603020202020204" pitchFamily="34" charset="0"/>
            </a:endParaRPr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2317021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08205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340768"/>
            <a:ext cx="8640960" cy="710952"/>
          </a:xfrm>
        </p:spPr>
        <p:txBody>
          <a:bodyPr>
            <a:normAutofit/>
          </a:bodyPr>
          <a:lstStyle/>
          <a:p>
            <a:pPr algn="l"/>
            <a:r>
              <a:rPr lang="cs-CZ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Oceňování podniku</a:t>
            </a:r>
            <a:endParaRPr lang="cs-CZ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251520" y="2060848"/>
            <a:ext cx="8640960" cy="21698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  <a:buClr>
                <a:schemeClr val="accent6"/>
              </a:buClr>
            </a:pPr>
            <a:r>
              <a:rPr lang="cs-CZ" altLang="cs-CZ" sz="2000" dirty="0" smtClean="0">
                <a:latin typeface="Trebuchet MS" panose="020B0603020202020204" pitchFamily="34" charset="0"/>
              </a:rPr>
              <a:t>Postup při oceňování podniku:</a:t>
            </a:r>
            <a:endParaRPr lang="cs-CZ" altLang="cs-CZ" sz="2000" dirty="0">
              <a:latin typeface="Trebuchet MS" panose="020B0603020202020204" pitchFamily="34" charset="0"/>
            </a:endParaRPr>
          </a:p>
          <a:p>
            <a:pPr marL="270000" indent="-270000"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cs-CZ" altLang="cs-CZ" sz="2000" b="1" dirty="0">
                <a:latin typeface="Trebuchet MS" panose="020B0603020202020204" pitchFamily="34" charset="0"/>
                <a:cs typeface="Arial" panose="020B0604020202020204" pitchFamily="34" charset="0"/>
              </a:rPr>
              <a:t>Prvním krokem </a:t>
            </a:r>
            <a:r>
              <a:rPr lang="cs-CZ" altLang="cs-CZ" sz="2000" dirty="0">
                <a:latin typeface="Trebuchet MS" panose="020B0603020202020204" pitchFamily="34" charset="0"/>
                <a:cs typeface="Arial" panose="020B0604020202020204" pitchFamily="34" charset="0"/>
              </a:rPr>
              <a:t>při oceňování podniku je vyjasnění důvodu, kvůli kterému je oceňování prováděno</a:t>
            </a:r>
          </a:p>
          <a:p>
            <a:pPr marL="270000" indent="-270000"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cs-CZ" altLang="cs-CZ" sz="2000" b="1" dirty="0">
                <a:latin typeface="Trebuchet MS" panose="020B0603020202020204" pitchFamily="34" charset="0"/>
                <a:cs typeface="Arial" panose="020B0604020202020204" pitchFamily="34" charset="0"/>
              </a:rPr>
              <a:t>Druhým krokem </a:t>
            </a:r>
            <a:r>
              <a:rPr lang="cs-CZ" altLang="cs-CZ" sz="2000" dirty="0">
                <a:latin typeface="Trebuchet MS" panose="020B0603020202020204" pitchFamily="34" charset="0"/>
                <a:cs typeface="Arial" panose="020B0604020202020204" pitchFamily="34" charset="0"/>
              </a:rPr>
              <a:t>je ujasnění hodnoty, která by měla být výsledkem ocenění</a:t>
            </a:r>
          </a:p>
          <a:p>
            <a:pPr marL="270000" indent="-270000"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cs-CZ" altLang="cs-CZ" sz="2000" b="1" dirty="0">
                <a:latin typeface="Trebuchet MS" panose="020B0603020202020204" pitchFamily="34" charset="0"/>
                <a:cs typeface="Arial" panose="020B0604020202020204" pitchFamily="34" charset="0"/>
              </a:rPr>
              <a:t>Třetím krokem </a:t>
            </a:r>
            <a:r>
              <a:rPr lang="cs-CZ" altLang="cs-CZ" sz="2000" dirty="0">
                <a:latin typeface="Trebuchet MS" panose="020B0603020202020204" pitchFamily="34" charset="0"/>
                <a:cs typeface="Arial" panose="020B0604020202020204" pitchFamily="34" charset="0"/>
              </a:rPr>
              <a:t>je výběr metody ocenění</a:t>
            </a: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2999004" y="184082"/>
            <a:ext cx="5760000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/>
            </a:r>
            <a:b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</a:br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Obchodní nauka 2</a:t>
            </a:r>
            <a:endParaRPr lang="cs-CZ" sz="2000" b="1" dirty="0">
              <a:solidFill>
                <a:schemeClr val="bg1">
                  <a:lumMod val="50000"/>
                </a:schemeClr>
              </a:solidFill>
              <a:latin typeface="Trebuchet MS" panose="020B0603020202020204" pitchFamily="34" charset="0"/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2317021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02249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340768"/>
            <a:ext cx="8640960" cy="710952"/>
          </a:xfrm>
        </p:spPr>
        <p:txBody>
          <a:bodyPr>
            <a:normAutofit/>
          </a:bodyPr>
          <a:lstStyle/>
          <a:p>
            <a:pPr algn="l"/>
            <a:r>
              <a:rPr lang="cs-CZ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Oceňování podniku</a:t>
            </a:r>
            <a:endParaRPr lang="cs-CZ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251520" y="2060848"/>
            <a:ext cx="8640960" cy="41703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70000" indent="-270000"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cs-CZ" altLang="cs-CZ" sz="2000" b="1" dirty="0">
                <a:latin typeface="Trebuchet MS" panose="020B0603020202020204" pitchFamily="34" charset="0"/>
                <a:cs typeface="Arial" panose="020B0604020202020204" pitchFamily="34" charset="0"/>
              </a:rPr>
              <a:t>A) Přípravné práce:</a:t>
            </a:r>
          </a:p>
          <a:p>
            <a:pPr marL="719138" indent="-365125"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ü"/>
            </a:pPr>
            <a:r>
              <a:rPr lang="cs-CZ" altLang="cs-CZ" sz="2000" b="1" dirty="0">
                <a:latin typeface="Trebuchet MS" panose="020B0603020202020204" pitchFamily="34" charset="0"/>
                <a:cs typeface="Arial" panose="020B0604020202020204" pitchFamily="34" charset="0"/>
              </a:rPr>
              <a:t>vymezení zadání práce </a:t>
            </a:r>
            <a:r>
              <a:rPr lang="cs-CZ" altLang="cs-CZ" sz="2000" dirty="0">
                <a:latin typeface="Trebuchet MS" panose="020B0603020202020204" pitchFamily="34" charset="0"/>
                <a:cs typeface="Arial" panose="020B0604020202020204" pitchFamily="34" charset="0"/>
              </a:rPr>
              <a:t>(</a:t>
            </a:r>
            <a:r>
              <a:rPr lang="cs-CZ" altLang="cs-CZ" sz="2000" i="1" dirty="0">
                <a:latin typeface="Trebuchet MS" panose="020B0603020202020204" pitchFamily="34" charset="0"/>
                <a:cs typeface="Arial" panose="020B0604020202020204" pitchFamily="34" charset="0"/>
              </a:rPr>
              <a:t>specifikace cíle ocenění a definice zadání</a:t>
            </a:r>
            <a:r>
              <a:rPr lang="cs-CZ" altLang="cs-CZ" sz="2000" dirty="0">
                <a:latin typeface="Trebuchet MS" panose="020B0603020202020204" pitchFamily="34" charset="0"/>
                <a:cs typeface="Arial" panose="020B0604020202020204" pitchFamily="34" charset="0"/>
              </a:rPr>
              <a:t>)</a:t>
            </a:r>
          </a:p>
          <a:p>
            <a:pPr marL="719138" indent="-365125"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ü"/>
            </a:pPr>
            <a:r>
              <a:rPr lang="cs-CZ" altLang="cs-CZ" sz="2000" b="1" dirty="0">
                <a:latin typeface="Trebuchet MS" panose="020B0603020202020204" pitchFamily="34" charset="0"/>
                <a:cs typeface="Arial" panose="020B0604020202020204" pitchFamily="34" charset="0"/>
              </a:rPr>
              <a:t>vytvoření pracovního týmu</a:t>
            </a:r>
          </a:p>
          <a:p>
            <a:pPr marL="719138" indent="-365125"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ü"/>
            </a:pPr>
            <a:r>
              <a:rPr lang="cs-CZ" altLang="cs-CZ" sz="2000" b="1" dirty="0">
                <a:latin typeface="Trebuchet MS" panose="020B0603020202020204" pitchFamily="34" charset="0"/>
                <a:cs typeface="Arial" panose="020B0604020202020204" pitchFamily="34" charset="0"/>
              </a:rPr>
              <a:t>plán práce </a:t>
            </a:r>
            <a:r>
              <a:rPr lang="cs-CZ" altLang="cs-CZ" sz="2000" dirty="0">
                <a:latin typeface="Trebuchet MS" panose="020B0603020202020204" pitchFamily="34" charset="0"/>
                <a:cs typeface="Arial" panose="020B0604020202020204" pitchFamily="34" charset="0"/>
              </a:rPr>
              <a:t>(</a:t>
            </a:r>
            <a:r>
              <a:rPr lang="cs-CZ" altLang="cs-CZ" sz="2000" i="1" dirty="0">
                <a:latin typeface="Trebuchet MS" panose="020B0603020202020204" pitchFamily="34" charset="0"/>
                <a:cs typeface="Arial" panose="020B0604020202020204" pitchFamily="34" charset="0"/>
              </a:rPr>
              <a:t>týká se především časového plánu včetně průběžných termínů ve vazbě na cíl a požadovaný termín ocenění podniku</a:t>
            </a:r>
            <a:r>
              <a:rPr lang="cs-CZ" altLang="cs-CZ" sz="2000" dirty="0">
                <a:latin typeface="Trebuchet MS" panose="020B0603020202020204" pitchFamily="34" charset="0"/>
                <a:cs typeface="Arial" panose="020B0604020202020204" pitchFamily="34" charset="0"/>
              </a:rPr>
              <a:t>)</a:t>
            </a:r>
          </a:p>
          <a:p>
            <a:pPr marL="719138" indent="-365125"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ü"/>
            </a:pPr>
            <a:r>
              <a:rPr lang="cs-CZ" altLang="cs-CZ" sz="2000" b="1" dirty="0">
                <a:latin typeface="Trebuchet MS" panose="020B0603020202020204" pitchFamily="34" charset="0"/>
                <a:cs typeface="Arial" panose="020B0604020202020204" pitchFamily="34" charset="0"/>
              </a:rPr>
              <a:t>sběr informací </a:t>
            </a:r>
            <a:r>
              <a:rPr lang="cs-CZ" altLang="cs-CZ" sz="2000" dirty="0">
                <a:latin typeface="Trebuchet MS" panose="020B0603020202020204" pitchFamily="34" charset="0"/>
                <a:cs typeface="Arial" panose="020B0604020202020204" pitchFamily="34" charset="0"/>
              </a:rPr>
              <a:t>(</a:t>
            </a:r>
            <a:r>
              <a:rPr lang="cs-CZ" altLang="cs-CZ" sz="2000" i="1" dirty="0">
                <a:latin typeface="Trebuchet MS" panose="020B0603020202020204" pitchFamily="34" charset="0"/>
                <a:cs typeface="Arial" panose="020B0604020202020204" pitchFamily="34" charset="0"/>
              </a:rPr>
              <a:t>sběr informací z makro a mikroprostředí podniku včetně interních informací o minulosti – cca 5 let, současnosti a budoucnosti – cca 3 – 5 let</a:t>
            </a:r>
            <a:r>
              <a:rPr lang="cs-CZ" altLang="cs-CZ" sz="2000" dirty="0">
                <a:latin typeface="Trebuchet MS" panose="020B0603020202020204" pitchFamily="34" charset="0"/>
                <a:cs typeface="Arial" panose="020B0604020202020204" pitchFamily="34" charset="0"/>
              </a:rPr>
              <a:t>)</a:t>
            </a:r>
          </a:p>
          <a:p>
            <a:pPr marL="719138" indent="-365125"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ü"/>
            </a:pPr>
            <a:r>
              <a:rPr lang="cs-CZ" altLang="cs-CZ" sz="2000" b="1" dirty="0">
                <a:latin typeface="Trebuchet MS" panose="020B0603020202020204" pitchFamily="34" charset="0"/>
                <a:cs typeface="Arial" panose="020B0604020202020204" pitchFamily="34" charset="0"/>
              </a:rPr>
              <a:t>analýza dat </a:t>
            </a:r>
            <a:r>
              <a:rPr lang="cs-CZ" altLang="cs-CZ" sz="2000" dirty="0">
                <a:latin typeface="Trebuchet MS" panose="020B0603020202020204" pitchFamily="34" charset="0"/>
                <a:cs typeface="Arial" panose="020B0604020202020204" pitchFamily="34" charset="0"/>
              </a:rPr>
              <a:t>(</a:t>
            </a:r>
            <a:r>
              <a:rPr lang="cs-CZ" altLang="cs-CZ" sz="2000" i="1" dirty="0">
                <a:latin typeface="Trebuchet MS" panose="020B0603020202020204" pitchFamily="34" charset="0"/>
                <a:cs typeface="Arial" panose="020B0604020202020204" pitchFamily="34" charset="0"/>
              </a:rPr>
              <a:t>zahrnuje finanční analýzu a strategickou – kvalitativní analýzu za 3-5 let nejen do minulosti, ale také do budoucnosti podniku</a:t>
            </a:r>
            <a:r>
              <a:rPr lang="cs-CZ" altLang="cs-CZ" sz="2000" dirty="0" smtClean="0">
                <a:latin typeface="Trebuchet MS" panose="020B0603020202020204" pitchFamily="34" charset="0"/>
                <a:cs typeface="Arial" panose="020B0604020202020204" pitchFamily="34" charset="0"/>
              </a:rPr>
              <a:t>)</a:t>
            </a:r>
            <a:endParaRPr lang="cs-CZ" altLang="cs-CZ" sz="2000" b="1" dirty="0"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2999004" y="184082"/>
            <a:ext cx="5760000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/>
            </a:r>
            <a:b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</a:br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Obchodní nauka 2</a:t>
            </a:r>
            <a:endParaRPr lang="cs-CZ" sz="2000" b="1" dirty="0">
              <a:solidFill>
                <a:schemeClr val="bg1">
                  <a:lumMod val="50000"/>
                </a:schemeClr>
              </a:solidFill>
              <a:latin typeface="Trebuchet MS" panose="020B0603020202020204" pitchFamily="34" charset="0"/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2317021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98529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678016"/>
            <a:ext cx="8640960" cy="5179984"/>
          </a:xfrm>
        </p:spPr>
        <p:txBody>
          <a:bodyPr anchor="ctr">
            <a:noAutofit/>
          </a:bodyPr>
          <a:lstStyle/>
          <a:p>
            <a:pPr marL="0" indent="0" algn="ctr">
              <a:spcBef>
                <a:spcPts val="0"/>
              </a:spcBef>
              <a:spcAft>
                <a:spcPts val="3000"/>
              </a:spcAft>
              <a:buClr>
                <a:schemeClr val="accent6">
                  <a:lumMod val="75000"/>
                </a:schemeClr>
              </a:buClr>
              <a:buNone/>
            </a:pPr>
            <a:r>
              <a:rPr lang="pl-PL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Majetková struktura obchodního podniku</a:t>
            </a:r>
          </a:p>
          <a:p>
            <a:pPr marL="0" indent="0" algn="ctr">
              <a:spcBef>
                <a:spcPts val="1200"/>
              </a:spcBef>
              <a:spcAft>
                <a:spcPts val="600"/>
              </a:spcAft>
              <a:buClr>
                <a:schemeClr val="accent6">
                  <a:lumMod val="75000"/>
                </a:schemeClr>
              </a:buClr>
              <a:buNone/>
            </a:pPr>
            <a:r>
              <a:rPr lang="cs-CZ" sz="2500" i="1" dirty="0" smtClean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Dlouhodobý </a:t>
            </a:r>
            <a:r>
              <a:rPr lang="cs-CZ" sz="2500" i="1" dirty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a oběžný majetek, oceňování majetku, </a:t>
            </a:r>
            <a:r>
              <a:rPr lang="cs-CZ" sz="2500" i="1" dirty="0" smtClean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inventarizace.</a:t>
            </a:r>
            <a:endParaRPr lang="cs-CZ" sz="2500" i="1" dirty="0">
              <a:latin typeface="Trebuchet MS" panose="020B0603020202020204" pitchFamily="34" charset="0"/>
              <a:ea typeface="Verdana" pitchFamily="34" charset="0"/>
              <a:cs typeface="Arial" panose="020B0604020202020204" pitchFamily="34" charset="0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4320000" cy="16780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28267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340768"/>
            <a:ext cx="8640960" cy="710952"/>
          </a:xfrm>
        </p:spPr>
        <p:txBody>
          <a:bodyPr>
            <a:normAutofit/>
          </a:bodyPr>
          <a:lstStyle/>
          <a:p>
            <a:pPr algn="l"/>
            <a:r>
              <a:rPr lang="cs-CZ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Oceňování podniku</a:t>
            </a:r>
            <a:endParaRPr lang="cs-CZ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251520" y="2060848"/>
            <a:ext cx="8640960" cy="35548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70000" indent="-270000"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cs-CZ" altLang="cs-CZ" sz="2000" b="1" dirty="0" smtClean="0">
                <a:latin typeface="Trebuchet MS" panose="020B0603020202020204" pitchFamily="34" charset="0"/>
                <a:cs typeface="Arial" panose="020B0604020202020204" pitchFamily="34" charset="0"/>
              </a:rPr>
              <a:t>B</a:t>
            </a:r>
            <a:r>
              <a:rPr lang="cs-CZ" altLang="cs-CZ" sz="2000" b="1" dirty="0">
                <a:latin typeface="Trebuchet MS" panose="020B0603020202020204" pitchFamily="34" charset="0"/>
                <a:cs typeface="Arial" panose="020B0604020202020204" pitchFamily="34" charset="0"/>
              </a:rPr>
              <a:t>) Výběr a aplikace metody oceňování</a:t>
            </a:r>
          </a:p>
          <a:p>
            <a:pPr marL="719138" indent="-365125"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ü"/>
            </a:pPr>
            <a:r>
              <a:rPr lang="cs-CZ" altLang="cs-CZ" sz="2000" b="1" dirty="0">
                <a:latin typeface="Trebuchet MS" panose="020B0603020202020204" pitchFamily="34" charset="0"/>
                <a:cs typeface="Arial" panose="020B0604020202020204" pitchFamily="34" charset="0"/>
              </a:rPr>
              <a:t>výběr metod ve vazbě na cíl práce </a:t>
            </a:r>
            <a:r>
              <a:rPr lang="cs-CZ" altLang="cs-CZ" sz="2000" dirty="0">
                <a:latin typeface="Trebuchet MS" panose="020B0603020202020204" pitchFamily="34" charset="0"/>
                <a:cs typeface="Arial" panose="020B0604020202020204" pitchFamily="34" charset="0"/>
              </a:rPr>
              <a:t>(</a:t>
            </a:r>
            <a:r>
              <a:rPr lang="cs-CZ" altLang="cs-CZ" sz="2000" i="1" dirty="0">
                <a:latin typeface="Trebuchet MS" panose="020B0603020202020204" pitchFamily="34" charset="0"/>
                <a:cs typeface="Arial" panose="020B0604020202020204" pitchFamily="34" charset="0"/>
              </a:rPr>
              <a:t>výběr modelů a metod hodnocení podniku s vědomím předpokladů, rizik a omezení vybraných metod a nástrojů ocenění</a:t>
            </a:r>
            <a:r>
              <a:rPr lang="cs-CZ" altLang="cs-CZ" sz="2000" dirty="0">
                <a:latin typeface="Trebuchet MS" panose="020B0603020202020204" pitchFamily="34" charset="0"/>
                <a:cs typeface="Arial" panose="020B0604020202020204" pitchFamily="34" charset="0"/>
              </a:rPr>
              <a:t>)</a:t>
            </a:r>
          </a:p>
          <a:p>
            <a:pPr marL="719138" indent="-365125"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ü"/>
            </a:pPr>
            <a:r>
              <a:rPr lang="cs-CZ" altLang="cs-CZ" sz="2000" b="1" dirty="0">
                <a:latin typeface="Trebuchet MS" panose="020B0603020202020204" pitchFamily="34" charset="0"/>
                <a:cs typeface="Arial" panose="020B0604020202020204" pitchFamily="34" charset="0"/>
              </a:rPr>
              <a:t>analýza ocenění </a:t>
            </a:r>
            <a:r>
              <a:rPr lang="cs-CZ" altLang="cs-CZ" sz="2000" dirty="0">
                <a:latin typeface="Trebuchet MS" panose="020B0603020202020204" pitchFamily="34" charset="0"/>
                <a:cs typeface="Arial" panose="020B0604020202020204" pitchFamily="34" charset="0"/>
              </a:rPr>
              <a:t>(</a:t>
            </a:r>
            <a:r>
              <a:rPr lang="cs-CZ" altLang="cs-CZ" sz="2000" i="1" dirty="0">
                <a:latin typeface="Trebuchet MS" panose="020B0603020202020204" pitchFamily="34" charset="0"/>
                <a:cs typeface="Arial" panose="020B0604020202020204" pitchFamily="34" charset="0"/>
              </a:rPr>
              <a:t>aplikace zvolené metodiky ve vazbě na účel a cíl ocenění</a:t>
            </a:r>
            <a:r>
              <a:rPr lang="cs-CZ" altLang="cs-CZ" sz="2000" dirty="0">
                <a:latin typeface="Trebuchet MS" panose="020B0603020202020204" pitchFamily="34" charset="0"/>
                <a:cs typeface="Arial" panose="020B0604020202020204" pitchFamily="34" charset="0"/>
              </a:rPr>
              <a:t>)</a:t>
            </a:r>
          </a:p>
          <a:p>
            <a:pPr marL="270000" indent="-270000"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cs-CZ" altLang="cs-CZ" sz="2000" b="1" dirty="0">
                <a:latin typeface="Trebuchet MS" panose="020B0603020202020204" pitchFamily="34" charset="0"/>
                <a:cs typeface="Arial" panose="020B0604020202020204" pitchFamily="34" charset="0"/>
              </a:rPr>
              <a:t>C) Výrok o tržní ceně podniku</a:t>
            </a:r>
          </a:p>
          <a:p>
            <a:pPr marL="719138" indent="-365125"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ü"/>
            </a:pPr>
            <a:r>
              <a:rPr lang="cs-CZ" altLang="cs-CZ" sz="2000" b="1" dirty="0">
                <a:latin typeface="Trebuchet MS" panose="020B0603020202020204" pitchFamily="34" charset="0"/>
                <a:cs typeface="Arial" panose="020B0604020202020204" pitchFamily="34" charset="0"/>
              </a:rPr>
              <a:t>syntéza výsledků </a:t>
            </a:r>
            <a:r>
              <a:rPr lang="cs-CZ" altLang="cs-CZ" sz="2000" dirty="0">
                <a:latin typeface="Trebuchet MS" panose="020B0603020202020204" pitchFamily="34" charset="0"/>
                <a:cs typeface="Arial" panose="020B0604020202020204" pitchFamily="34" charset="0"/>
              </a:rPr>
              <a:t>(</a:t>
            </a:r>
            <a:r>
              <a:rPr lang="cs-CZ" altLang="cs-CZ" sz="2000" i="1" dirty="0">
                <a:latin typeface="Trebuchet MS" panose="020B0603020202020204" pitchFamily="34" charset="0"/>
                <a:cs typeface="Arial" panose="020B0604020202020204" pitchFamily="34" charset="0"/>
              </a:rPr>
              <a:t>syntéza dosažených výsledků a příprava závěrečného výroku</a:t>
            </a:r>
            <a:r>
              <a:rPr lang="cs-CZ" altLang="cs-CZ" sz="2000" dirty="0">
                <a:latin typeface="Trebuchet MS" panose="020B0603020202020204" pitchFamily="34" charset="0"/>
                <a:cs typeface="Arial" panose="020B0604020202020204" pitchFamily="34" charset="0"/>
              </a:rPr>
              <a:t>)</a:t>
            </a:r>
          </a:p>
          <a:p>
            <a:pPr marL="719138" indent="-365125"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ü"/>
            </a:pPr>
            <a:r>
              <a:rPr lang="cs-CZ" altLang="cs-CZ" sz="2000" b="1" dirty="0">
                <a:latin typeface="Trebuchet MS" panose="020B0603020202020204" pitchFamily="34" charset="0"/>
                <a:cs typeface="Arial" panose="020B0604020202020204" pitchFamily="34" charset="0"/>
              </a:rPr>
              <a:t>závěr </a:t>
            </a:r>
            <a:r>
              <a:rPr lang="cs-CZ" altLang="cs-CZ" sz="2000" dirty="0">
                <a:latin typeface="Trebuchet MS" panose="020B0603020202020204" pitchFamily="34" charset="0"/>
                <a:cs typeface="Arial" panose="020B0604020202020204" pitchFamily="34" charset="0"/>
              </a:rPr>
              <a:t>(</a:t>
            </a:r>
            <a:r>
              <a:rPr lang="cs-CZ" altLang="cs-CZ" sz="2000" i="1" dirty="0">
                <a:latin typeface="Trebuchet MS" panose="020B0603020202020204" pitchFamily="34" charset="0"/>
                <a:cs typeface="Arial" panose="020B0604020202020204" pitchFamily="34" charset="0"/>
              </a:rPr>
              <a:t>výrok a tržní hodnotě podniku k datu ocenění</a:t>
            </a:r>
            <a:r>
              <a:rPr lang="cs-CZ" altLang="cs-CZ" sz="2000" dirty="0">
                <a:latin typeface="Trebuchet MS" panose="020B0603020202020204" pitchFamily="34" charset="0"/>
                <a:cs typeface="Arial" panose="020B0604020202020204" pitchFamily="34" charset="0"/>
              </a:rPr>
              <a:t>)</a:t>
            </a: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2999004" y="184082"/>
            <a:ext cx="5760000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/>
            </a:r>
            <a:b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</a:br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Obchodní nauka 2</a:t>
            </a:r>
            <a:endParaRPr lang="cs-CZ" sz="2000" b="1" dirty="0">
              <a:solidFill>
                <a:schemeClr val="bg1">
                  <a:lumMod val="50000"/>
                </a:schemeClr>
              </a:solidFill>
              <a:latin typeface="Trebuchet MS" panose="020B0603020202020204" pitchFamily="34" charset="0"/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2317021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44260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340768"/>
            <a:ext cx="8640960" cy="710952"/>
          </a:xfrm>
        </p:spPr>
        <p:txBody>
          <a:bodyPr>
            <a:normAutofit/>
          </a:bodyPr>
          <a:lstStyle/>
          <a:p>
            <a:pPr algn="l"/>
            <a:r>
              <a:rPr lang="cs-CZ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Inventarizace</a:t>
            </a:r>
            <a:endParaRPr lang="cs-CZ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251520" y="2060848"/>
            <a:ext cx="8640960" cy="37087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cs-CZ" sz="2000" dirty="0">
                <a:latin typeface="Trebuchet MS" panose="020B0603020202020204" pitchFamily="34" charset="0"/>
              </a:rPr>
              <a:t>Účetní jednotky inventarizací zjišťují skutečný stav veškerého majetku a závazků a ověřují, zda zjištěný skutečný stav odpovídá stavu majetku a závazků v </a:t>
            </a:r>
            <a:r>
              <a:rPr lang="cs-CZ" sz="2000" dirty="0" smtClean="0">
                <a:latin typeface="Trebuchet MS" panose="020B0603020202020204" pitchFamily="34" charset="0"/>
              </a:rPr>
              <a:t>účetnictví. Inventarizaci provádějí </a:t>
            </a:r>
            <a:r>
              <a:rPr lang="cs-CZ" sz="2000" dirty="0">
                <a:latin typeface="Trebuchet MS" panose="020B0603020202020204" pitchFamily="34" charset="0"/>
              </a:rPr>
              <a:t>k okamžiku, ke kterému sestavují účetní závěrku jako řádnou nebo </a:t>
            </a:r>
            <a:r>
              <a:rPr lang="cs-CZ" sz="2000" dirty="0" smtClean="0">
                <a:latin typeface="Trebuchet MS" panose="020B0603020202020204" pitchFamily="34" charset="0"/>
              </a:rPr>
              <a:t>mimořádnou. </a:t>
            </a:r>
          </a:p>
          <a:p>
            <a:pPr marL="342900" indent="-342900"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cs-CZ" sz="2000" dirty="0" smtClean="0">
                <a:latin typeface="Trebuchet MS" panose="020B0603020202020204" pitchFamily="34" charset="0"/>
              </a:rPr>
              <a:t>Účetní </a:t>
            </a:r>
            <a:r>
              <a:rPr lang="cs-CZ" sz="2000" dirty="0">
                <a:latin typeface="Trebuchet MS" panose="020B0603020202020204" pitchFamily="34" charset="0"/>
              </a:rPr>
              <a:t>jednotky zjišťují při inventarizaci skutečné stavy majetku a závazků a zaznamenávají je v inventurních soupisech. </a:t>
            </a:r>
            <a:r>
              <a:rPr lang="cs-CZ" sz="2000" dirty="0" smtClean="0">
                <a:latin typeface="Trebuchet MS" panose="020B0603020202020204" pitchFamily="34" charset="0"/>
              </a:rPr>
              <a:t>Zjišťují:</a:t>
            </a:r>
          </a:p>
          <a:p>
            <a:pPr marL="723900" indent="-361950"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ü"/>
            </a:pPr>
            <a:r>
              <a:rPr lang="cs-CZ" sz="2000" dirty="0" smtClean="0">
                <a:latin typeface="Trebuchet MS" panose="020B0603020202020204" pitchFamily="34" charset="0"/>
              </a:rPr>
              <a:t>fyzickou </a:t>
            </a:r>
            <a:r>
              <a:rPr lang="cs-CZ" sz="2000" dirty="0">
                <a:latin typeface="Trebuchet MS" panose="020B0603020202020204" pitchFamily="34" charset="0"/>
              </a:rPr>
              <a:t>inventurou u majetku, u kterého lze vizuálně zjistit jeho existenci, </a:t>
            </a:r>
            <a:endParaRPr lang="cs-CZ" sz="2000" dirty="0" smtClean="0">
              <a:latin typeface="Trebuchet MS" panose="020B0603020202020204" pitchFamily="34" charset="0"/>
            </a:endParaRPr>
          </a:p>
          <a:p>
            <a:pPr marL="723900" indent="-361950"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ü"/>
            </a:pPr>
            <a:r>
              <a:rPr lang="cs-CZ" sz="2000" dirty="0" smtClean="0">
                <a:latin typeface="Trebuchet MS" panose="020B0603020202020204" pitchFamily="34" charset="0"/>
              </a:rPr>
              <a:t>dokladovou </a:t>
            </a:r>
            <a:r>
              <a:rPr lang="cs-CZ" sz="2000" dirty="0">
                <a:latin typeface="Trebuchet MS" panose="020B0603020202020204" pitchFamily="34" charset="0"/>
              </a:rPr>
              <a:t>inventurou u závazků a majetku, u kterého nelze vizuálně zjistit jeho existenci, a to včetně jiných aktiv, jiných pasiv a skutečností účtovaných v knize podrozvahových účtů</a:t>
            </a:r>
            <a:r>
              <a:rPr lang="cs-CZ" sz="2000" dirty="0" smtClean="0">
                <a:latin typeface="Trebuchet MS" panose="020B0603020202020204" pitchFamily="34" charset="0"/>
              </a:rPr>
              <a:t>.</a:t>
            </a:r>
            <a:endParaRPr lang="cs-CZ" sz="2000" dirty="0">
              <a:latin typeface="Trebuchet MS" panose="020B0603020202020204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2999004" y="184082"/>
            <a:ext cx="5760000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/>
            </a:r>
            <a:b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</a:br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Obchodní nauka 2</a:t>
            </a:r>
            <a:endParaRPr lang="cs-CZ" sz="2000" b="1" dirty="0">
              <a:solidFill>
                <a:schemeClr val="bg1">
                  <a:lumMod val="50000"/>
                </a:schemeClr>
              </a:solidFill>
              <a:latin typeface="Trebuchet MS" panose="020B0603020202020204" pitchFamily="34" charset="0"/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2317021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05454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340768"/>
            <a:ext cx="8640960" cy="710952"/>
          </a:xfrm>
        </p:spPr>
        <p:txBody>
          <a:bodyPr>
            <a:normAutofit/>
          </a:bodyPr>
          <a:lstStyle/>
          <a:p>
            <a:pPr algn="l"/>
            <a:r>
              <a:rPr lang="cs-CZ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Inventarizace</a:t>
            </a:r>
            <a:endParaRPr lang="cs-CZ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251520" y="2060848"/>
            <a:ext cx="8640960" cy="27853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cs-CZ" sz="2000" dirty="0" smtClean="0">
                <a:latin typeface="Trebuchet MS" panose="020B0603020202020204" pitchFamily="34" charset="0"/>
              </a:rPr>
              <a:t>Inventarizačními </a:t>
            </a:r>
            <a:r>
              <a:rPr lang="cs-CZ" sz="2000" dirty="0">
                <a:latin typeface="Trebuchet MS" panose="020B0603020202020204" pitchFamily="34" charset="0"/>
              </a:rPr>
              <a:t>rozdíly se rozumí rozdíly mezi skutečným stavem a stavem v účetnictví, které nelze prokázat způsobem stanoveným tímto zákonem, </a:t>
            </a:r>
            <a:r>
              <a:rPr lang="cs-CZ" sz="2000" dirty="0" smtClean="0">
                <a:latin typeface="Trebuchet MS" panose="020B0603020202020204" pitchFamily="34" charset="0"/>
              </a:rPr>
              <a:t>kdy:</a:t>
            </a:r>
          </a:p>
          <a:p>
            <a:pPr marL="723900" indent="-342900"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ü"/>
            </a:pPr>
            <a:r>
              <a:rPr lang="cs-CZ" sz="2000" dirty="0" smtClean="0">
                <a:latin typeface="Trebuchet MS" panose="020B0603020202020204" pitchFamily="34" charset="0"/>
              </a:rPr>
              <a:t>skutečný </a:t>
            </a:r>
            <a:r>
              <a:rPr lang="cs-CZ" sz="2000" dirty="0">
                <a:latin typeface="Trebuchet MS" panose="020B0603020202020204" pitchFamily="34" charset="0"/>
              </a:rPr>
              <a:t>stav je nižší než stav v účetnictví a rozdíl se označuje jako manko, popřípadě schodek u peněžních hotovostí a cenin</a:t>
            </a:r>
            <a:r>
              <a:rPr lang="cs-CZ" sz="2000" dirty="0" smtClean="0">
                <a:latin typeface="Trebuchet MS" panose="020B0603020202020204" pitchFamily="34" charset="0"/>
              </a:rPr>
              <a:t>,</a:t>
            </a:r>
          </a:p>
          <a:p>
            <a:pPr marL="723900" indent="-342900"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ü"/>
            </a:pPr>
            <a:r>
              <a:rPr lang="cs-CZ" sz="2000" dirty="0" smtClean="0">
                <a:latin typeface="Trebuchet MS" panose="020B0603020202020204" pitchFamily="34" charset="0"/>
              </a:rPr>
              <a:t>skutečný </a:t>
            </a:r>
            <a:r>
              <a:rPr lang="cs-CZ" sz="2000" dirty="0">
                <a:latin typeface="Trebuchet MS" panose="020B0603020202020204" pitchFamily="34" charset="0"/>
              </a:rPr>
              <a:t>stav je vyšší než stav v účetnictví a rozdíl se označuje jako přebytek.</a:t>
            </a:r>
          </a:p>
          <a:p>
            <a:pPr marL="270000" indent="-270000"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§"/>
            </a:pPr>
            <a:endParaRPr lang="cs-CZ" altLang="cs-CZ" sz="2000" dirty="0"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2999004" y="184082"/>
            <a:ext cx="5760000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/>
            </a:r>
            <a:b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</a:br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Obchodní nauka 2</a:t>
            </a:r>
            <a:endParaRPr lang="cs-CZ" sz="2000" b="1" dirty="0">
              <a:solidFill>
                <a:schemeClr val="bg1">
                  <a:lumMod val="50000"/>
                </a:schemeClr>
              </a:solidFill>
              <a:latin typeface="Trebuchet MS" panose="020B0603020202020204" pitchFamily="34" charset="0"/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2317021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57564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obsah 2"/>
          <p:cNvSpPr txBox="1">
            <a:spLocks/>
          </p:cNvSpPr>
          <p:nvPr/>
        </p:nvSpPr>
        <p:spPr>
          <a:xfrm>
            <a:off x="827584" y="3861048"/>
            <a:ext cx="8064896" cy="158417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1800"/>
              </a:spcBef>
              <a:buClr>
                <a:schemeClr val="accent6">
                  <a:lumMod val="75000"/>
                </a:schemeClr>
              </a:buClr>
              <a:buNone/>
            </a:pPr>
            <a:r>
              <a:rPr lang="cs-CZ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Děkuji za pozornost!</a:t>
            </a:r>
          </a:p>
          <a:p>
            <a:pPr marL="0" indent="0">
              <a:spcBef>
                <a:spcPts val="1800"/>
              </a:spcBef>
              <a:buClr>
                <a:schemeClr val="accent6">
                  <a:lumMod val="75000"/>
                </a:schemeClr>
              </a:buClr>
              <a:buNone/>
            </a:pPr>
            <a:r>
              <a:rPr lang="cs-CZ" sz="3000" b="1" i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Příjemný zbytek dne!</a:t>
            </a:r>
            <a:endParaRPr lang="cs-CZ" sz="3000" b="1" i="1" dirty="0"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4320000" cy="16780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835207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340768"/>
            <a:ext cx="8640960" cy="710952"/>
          </a:xfrm>
        </p:spPr>
        <p:txBody>
          <a:bodyPr>
            <a:normAutofit/>
          </a:bodyPr>
          <a:lstStyle/>
          <a:p>
            <a:pPr algn="l"/>
            <a:r>
              <a:rPr lang="cs-CZ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Účetní závěrka</a:t>
            </a:r>
            <a:endParaRPr lang="cs-CZ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2132856"/>
            <a:ext cx="8640960" cy="4464496"/>
          </a:xfrm>
        </p:spPr>
        <p:txBody>
          <a:bodyPr>
            <a:noAutofit/>
          </a:bodyPr>
          <a:lstStyle/>
          <a:p>
            <a:pPr marL="0" indent="0">
              <a:spcBef>
                <a:spcPts val="600"/>
              </a:spcBef>
              <a:buNone/>
            </a:pPr>
            <a:r>
              <a:rPr lang="cs-CZ" altLang="cs-CZ" sz="2000" dirty="0">
                <a:latin typeface="Trebuchet MS" panose="020B0603020202020204" pitchFamily="34" charset="0"/>
              </a:rPr>
              <a:t>Účetní závěrku sestavují podnikatelské subjekty (účetní jednotky) na konci účetního období (zpravidla kalendářního roku)</a:t>
            </a:r>
          </a:p>
          <a:p>
            <a:pPr>
              <a:spcBef>
                <a:spcPts val="600"/>
              </a:spcBef>
              <a:buFont typeface="Wingdings" panose="05000000000000000000" pitchFamily="2" charset="2"/>
              <a:buNone/>
            </a:pPr>
            <a:endParaRPr lang="cs-CZ" altLang="cs-CZ" sz="2000" b="1" dirty="0" smtClean="0">
              <a:latin typeface="Trebuchet MS" panose="020B0603020202020204" pitchFamily="34" charset="0"/>
            </a:endParaRPr>
          </a:p>
          <a:p>
            <a:pPr>
              <a:spcBef>
                <a:spcPts val="600"/>
              </a:spcBef>
              <a:buFont typeface="Wingdings" panose="05000000000000000000" pitchFamily="2" charset="2"/>
              <a:buNone/>
            </a:pPr>
            <a:r>
              <a:rPr lang="cs-CZ" altLang="cs-CZ" sz="2000" b="1" dirty="0" smtClean="0">
                <a:latin typeface="Trebuchet MS" panose="020B0603020202020204" pitchFamily="34" charset="0"/>
              </a:rPr>
              <a:t>Typy </a:t>
            </a:r>
            <a:r>
              <a:rPr lang="cs-CZ" altLang="cs-CZ" sz="2000" b="1" dirty="0">
                <a:latin typeface="Trebuchet MS" panose="020B0603020202020204" pitchFamily="34" charset="0"/>
              </a:rPr>
              <a:t>účetní závěrky</a:t>
            </a:r>
            <a:r>
              <a:rPr lang="cs-CZ" altLang="cs-CZ" sz="2000" dirty="0">
                <a:latin typeface="Trebuchet MS" panose="020B0603020202020204" pitchFamily="34" charset="0"/>
              </a:rPr>
              <a:t>:</a:t>
            </a:r>
            <a:endParaRPr lang="cs-CZ" altLang="cs-CZ" sz="2000" b="1" dirty="0">
              <a:latin typeface="Trebuchet MS" panose="020B0603020202020204" pitchFamily="34" charset="0"/>
            </a:endParaRPr>
          </a:p>
          <a:p>
            <a:pPr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ü"/>
            </a:pPr>
            <a:r>
              <a:rPr lang="cs-CZ" altLang="cs-CZ" sz="2000" b="1" dirty="0">
                <a:latin typeface="Trebuchet MS" panose="020B0603020202020204" pitchFamily="34" charset="0"/>
              </a:rPr>
              <a:t>řádná</a:t>
            </a:r>
            <a:r>
              <a:rPr lang="cs-CZ" altLang="cs-CZ" sz="2000" dirty="0">
                <a:latin typeface="Trebuchet MS" panose="020B0603020202020204" pitchFamily="34" charset="0"/>
              </a:rPr>
              <a:t> (k 1.1. a 31.12. příslušného účetního období pokud je účetním obdobím kalendářní rok),</a:t>
            </a:r>
            <a:endParaRPr lang="cs-CZ" altLang="cs-CZ" sz="2000" b="1" dirty="0">
              <a:latin typeface="Trebuchet MS" panose="020B0603020202020204" pitchFamily="34" charset="0"/>
            </a:endParaRPr>
          </a:p>
          <a:p>
            <a:pPr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ü"/>
            </a:pPr>
            <a:r>
              <a:rPr lang="cs-CZ" altLang="cs-CZ" sz="2000" b="1" dirty="0">
                <a:latin typeface="Trebuchet MS" panose="020B0603020202020204" pitchFamily="34" charset="0"/>
              </a:rPr>
              <a:t>mimořádná</a:t>
            </a:r>
            <a:r>
              <a:rPr lang="cs-CZ" altLang="cs-CZ" sz="2000" dirty="0">
                <a:latin typeface="Trebuchet MS" panose="020B0603020202020204" pitchFamily="34" charset="0"/>
              </a:rPr>
              <a:t> – při likvidaci, konkurzu, zrušení bez likvidace apod.</a:t>
            </a:r>
          </a:p>
          <a:p>
            <a:pPr>
              <a:spcBef>
                <a:spcPts val="600"/>
              </a:spcBef>
            </a:pPr>
            <a:endParaRPr lang="cs-CZ" altLang="cs-CZ" sz="2000" dirty="0" smtClean="0">
              <a:latin typeface="Trebuchet MS" panose="020B0603020202020204" pitchFamily="34" charset="0"/>
            </a:endParaRPr>
          </a:p>
          <a:p>
            <a:pPr marL="0" indent="0">
              <a:spcBef>
                <a:spcPts val="600"/>
              </a:spcBef>
              <a:buNone/>
            </a:pPr>
            <a:r>
              <a:rPr lang="cs-CZ" altLang="cs-CZ" sz="2000" dirty="0" smtClean="0">
                <a:latin typeface="Trebuchet MS" panose="020B0603020202020204" pitchFamily="34" charset="0"/>
              </a:rPr>
              <a:t>Účetní </a:t>
            </a:r>
            <a:r>
              <a:rPr lang="cs-CZ" altLang="cs-CZ" sz="2000" dirty="0">
                <a:latin typeface="Trebuchet MS" panose="020B0603020202020204" pitchFamily="34" charset="0"/>
              </a:rPr>
              <a:t>závěrka je výsledkem účetní uzávěrky, v jejímž rámci se uzavírají účty (rozvahové, nákladové a výnosové) a provádějí se činnosti vedoucí k co nejpřesnějšímu zachycení stavu majetku, kapitálu a toku nákladů a výnosů v </a:t>
            </a:r>
            <a:r>
              <a:rPr lang="cs-CZ" altLang="cs-CZ" sz="2000" dirty="0" smtClean="0">
                <a:latin typeface="Trebuchet MS" panose="020B0603020202020204" pitchFamily="34" charset="0"/>
              </a:rPr>
              <a:t>podniku</a:t>
            </a:r>
            <a:endParaRPr lang="cs-CZ" altLang="cs-CZ" sz="2000" dirty="0">
              <a:latin typeface="Trebuchet MS" panose="020B0603020202020204" pitchFamily="34" charset="0"/>
            </a:endParaRPr>
          </a:p>
        </p:txBody>
      </p:sp>
      <p:sp>
        <p:nvSpPr>
          <p:cNvPr id="7" name="Nadpis 1"/>
          <p:cNvSpPr txBox="1">
            <a:spLocks/>
          </p:cNvSpPr>
          <p:nvPr/>
        </p:nvSpPr>
        <p:spPr>
          <a:xfrm>
            <a:off x="2999004" y="184082"/>
            <a:ext cx="5760000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/>
            </a:r>
            <a:b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</a:br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Obchodní nauka 2</a:t>
            </a:r>
            <a:endParaRPr lang="cs-CZ" sz="2000" b="1" dirty="0">
              <a:solidFill>
                <a:schemeClr val="bg1">
                  <a:lumMod val="50000"/>
                </a:schemeClr>
              </a:solidFill>
              <a:latin typeface="Trebuchet MS" panose="020B0603020202020204" pitchFamily="34" charset="0"/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2317021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78842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340768"/>
            <a:ext cx="8640960" cy="710952"/>
          </a:xfrm>
        </p:spPr>
        <p:txBody>
          <a:bodyPr>
            <a:normAutofit/>
          </a:bodyPr>
          <a:lstStyle/>
          <a:p>
            <a:pPr algn="l"/>
            <a:r>
              <a:rPr lang="cs-CZ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Účetní závěrka</a:t>
            </a:r>
            <a:endParaRPr lang="cs-CZ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2132856"/>
            <a:ext cx="8640960" cy="4464496"/>
          </a:xfrm>
        </p:spPr>
        <p:txBody>
          <a:bodyPr>
            <a:noAutofit/>
          </a:bodyPr>
          <a:lstStyle/>
          <a:p>
            <a:pPr>
              <a:spcBef>
                <a:spcPts val="600"/>
              </a:spcBef>
              <a:buFont typeface="Wingdings" panose="05000000000000000000" pitchFamily="2" charset="2"/>
              <a:buNone/>
            </a:pPr>
            <a:r>
              <a:rPr lang="cs-CZ" altLang="cs-CZ" sz="2000" b="1" dirty="0">
                <a:latin typeface="Trebuchet MS" panose="020B0603020202020204" pitchFamily="34" charset="0"/>
              </a:rPr>
              <a:t>Účetní závěrka</a:t>
            </a:r>
            <a:r>
              <a:rPr lang="cs-CZ" altLang="cs-CZ" sz="2000" dirty="0">
                <a:latin typeface="Trebuchet MS" panose="020B0603020202020204" pitchFamily="34" charset="0"/>
              </a:rPr>
              <a:t> je tvořena dvěma základními dokumenty:</a:t>
            </a:r>
            <a:endParaRPr lang="cs-CZ" altLang="cs-CZ" sz="2000" b="1" dirty="0">
              <a:latin typeface="Trebuchet MS" panose="020B0603020202020204" pitchFamily="34" charset="0"/>
            </a:endParaRPr>
          </a:p>
          <a:p>
            <a:pPr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cs-CZ" altLang="cs-CZ" sz="2000" b="1" dirty="0">
                <a:latin typeface="Trebuchet MS" panose="020B0603020202020204" pitchFamily="34" charset="0"/>
              </a:rPr>
              <a:t>rozvahou</a:t>
            </a:r>
            <a:r>
              <a:rPr lang="cs-CZ" altLang="cs-CZ" sz="2000" dirty="0">
                <a:latin typeface="Trebuchet MS" panose="020B0603020202020204" pitchFamily="34" charset="0"/>
              </a:rPr>
              <a:t> (bilancí),</a:t>
            </a:r>
            <a:endParaRPr lang="cs-CZ" altLang="cs-CZ" sz="2000" b="1" dirty="0">
              <a:latin typeface="Trebuchet MS" panose="020B0603020202020204" pitchFamily="34" charset="0"/>
            </a:endParaRPr>
          </a:p>
          <a:p>
            <a:pPr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cs-CZ" altLang="cs-CZ" sz="2000" b="1" dirty="0">
                <a:latin typeface="Trebuchet MS" panose="020B0603020202020204" pitchFamily="34" charset="0"/>
              </a:rPr>
              <a:t>výkazem zisků a ztrát</a:t>
            </a:r>
            <a:r>
              <a:rPr lang="cs-CZ" altLang="cs-CZ" sz="2000" dirty="0">
                <a:latin typeface="Trebuchet MS" panose="020B0603020202020204" pitchFamily="34" charset="0"/>
              </a:rPr>
              <a:t> (výsledovkou)</a:t>
            </a:r>
          </a:p>
          <a:p>
            <a:pPr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§"/>
            </a:pPr>
            <a:endParaRPr lang="cs-CZ" altLang="cs-CZ" sz="2000" dirty="0">
              <a:latin typeface="Trebuchet MS" panose="020B0603020202020204" pitchFamily="34" charset="0"/>
            </a:endParaRPr>
          </a:p>
          <a:p>
            <a:pPr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cs-CZ" altLang="cs-CZ" sz="2000" dirty="0">
                <a:latin typeface="Trebuchet MS" panose="020B0603020202020204" pitchFamily="34" charset="0"/>
              </a:rPr>
              <a:t>Podniky, které mají povinnost účetní závěrku ověřit auditorem (ze zákona akciové společnosti) a údaje z ní zveřejnit, doplňují oba výkazy </a:t>
            </a:r>
            <a:r>
              <a:rPr lang="cs-CZ" altLang="cs-CZ" sz="2000" b="1" dirty="0">
                <a:latin typeface="Trebuchet MS" panose="020B0603020202020204" pitchFamily="34" charset="0"/>
              </a:rPr>
              <a:t>přílohou k účetní závěrce </a:t>
            </a:r>
            <a:r>
              <a:rPr lang="cs-CZ" altLang="cs-CZ" sz="2000" dirty="0">
                <a:latin typeface="Trebuchet MS" panose="020B0603020202020204" pitchFamily="34" charset="0"/>
              </a:rPr>
              <a:t>(její důležitou součástí je pak výkaz o peněžních tocích – cash </a:t>
            </a:r>
            <a:r>
              <a:rPr lang="cs-CZ" altLang="cs-CZ" sz="2000" dirty="0" err="1">
                <a:latin typeface="Trebuchet MS" panose="020B0603020202020204" pitchFamily="34" charset="0"/>
              </a:rPr>
              <a:t>flow</a:t>
            </a:r>
            <a:r>
              <a:rPr lang="cs-CZ" altLang="cs-CZ" sz="2000" dirty="0">
                <a:latin typeface="Trebuchet MS" panose="020B0603020202020204" pitchFamily="34" charset="0"/>
              </a:rPr>
              <a:t>) </a:t>
            </a:r>
          </a:p>
        </p:txBody>
      </p:sp>
      <p:sp>
        <p:nvSpPr>
          <p:cNvPr id="7" name="Nadpis 1"/>
          <p:cNvSpPr txBox="1">
            <a:spLocks/>
          </p:cNvSpPr>
          <p:nvPr/>
        </p:nvSpPr>
        <p:spPr>
          <a:xfrm>
            <a:off x="2999004" y="184082"/>
            <a:ext cx="5760000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/>
            </a:r>
            <a:b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</a:br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Obchodní nauka 2</a:t>
            </a:r>
            <a:endParaRPr lang="cs-CZ" sz="2000" b="1" dirty="0">
              <a:solidFill>
                <a:schemeClr val="bg1">
                  <a:lumMod val="50000"/>
                </a:schemeClr>
              </a:solidFill>
              <a:latin typeface="Trebuchet MS" panose="020B0603020202020204" pitchFamily="34" charset="0"/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2317021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04811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340768"/>
            <a:ext cx="8640960" cy="710952"/>
          </a:xfrm>
        </p:spPr>
        <p:txBody>
          <a:bodyPr>
            <a:normAutofit/>
          </a:bodyPr>
          <a:lstStyle/>
          <a:p>
            <a:pPr algn="l"/>
            <a:r>
              <a:rPr lang="cs-CZ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Účetní závěrka</a:t>
            </a:r>
            <a:endParaRPr lang="cs-CZ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2132856"/>
            <a:ext cx="8640960" cy="4464496"/>
          </a:xfrm>
        </p:spPr>
        <p:txBody>
          <a:bodyPr>
            <a:noAutofit/>
          </a:bodyPr>
          <a:lstStyle/>
          <a:p>
            <a:pPr marL="0" indent="0">
              <a:spcBef>
                <a:spcPts val="600"/>
              </a:spcBef>
              <a:buFont typeface="Wingdings" panose="05000000000000000000" pitchFamily="2" charset="2"/>
              <a:buNone/>
            </a:pPr>
            <a:r>
              <a:rPr lang="cs-CZ" altLang="cs-CZ" sz="2000" dirty="0" smtClean="0">
                <a:latin typeface="Trebuchet MS" panose="020B0603020202020204" pitchFamily="34" charset="0"/>
              </a:rPr>
              <a:t>Podniky</a:t>
            </a:r>
            <a:r>
              <a:rPr lang="cs-CZ" altLang="cs-CZ" sz="2000" dirty="0">
                <a:latin typeface="Trebuchet MS" panose="020B0603020202020204" pitchFamily="34" charset="0"/>
              </a:rPr>
              <a:t>, které překročily nebo dosáhly alespoň jedno z uvedených kritérií:</a:t>
            </a:r>
          </a:p>
          <a:p>
            <a:pPr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cs-CZ" altLang="cs-CZ" sz="2000" b="1" dirty="0">
                <a:latin typeface="Trebuchet MS" panose="020B0603020202020204" pitchFamily="34" charset="0"/>
              </a:rPr>
              <a:t>sumy celkových aktiv</a:t>
            </a:r>
            <a:r>
              <a:rPr lang="cs-CZ" altLang="cs-CZ" sz="2000" dirty="0">
                <a:latin typeface="Trebuchet MS" panose="020B0603020202020204" pitchFamily="34" charset="0"/>
              </a:rPr>
              <a:t> více než 40 mil. Kč nebo</a:t>
            </a:r>
          </a:p>
          <a:p>
            <a:pPr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cs-CZ" altLang="cs-CZ" sz="2000" b="1" dirty="0">
                <a:latin typeface="Trebuchet MS" panose="020B0603020202020204" pitchFamily="34" charset="0"/>
              </a:rPr>
              <a:t>roční úhrn čistého obratu</a:t>
            </a:r>
            <a:r>
              <a:rPr lang="cs-CZ" altLang="cs-CZ" sz="2000" dirty="0">
                <a:latin typeface="Trebuchet MS" panose="020B0603020202020204" pitchFamily="34" charset="0"/>
              </a:rPr>
              <a:t> více než 80 mil. Kč nebo</a:t>
            </a:r>
          </a:p>
          <a:p>
            <a:pPr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cs-CZ" altLang="cs-CZ" sz="2000" b="1" dirty="0">
                <a:latin typeface="Trebuchet MS" panose="020B0603020202020204" pitchFamily="34" charset="0"/>
              </a:rPr>
              <a:t>průměrný přepočtený stav zaměstnanců</a:t>
            </a:r>
            <a:r>
              <a:rPr lang="cs-CZ" altLang="cs-CZ" sz="2000" dirty="0">
                <a:latin typeface="Trebuchet MS" panose="020B0603020202020204" pitchFamily="34" charset="0"/>
              </a:rPr>
              <a:t> v průběhu účetního období více než 50, podléhají povinně auditu</a:t>
            </a:r>
          </a:p>
          <a:p>
            <a:pPr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§"/>
            </a:pPr>
            <a:endParaRPr lang="cs-CZ" altLang="cs-CZ" sz="2000" dirty="0">
              <a:latin typeface="Trebuchet MS" panose="020B0603020202020204" pitchFamily="34" charset="0"/>
            </a:endParaRPr>
          </a:p>
          <a:p>
            <a:pPr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cs-CZ" altLang="cs-CZ" sz="2000" dirty="0">
                <a:latin typeface="Trebuchet MS" panose="020B0603020202020204" pitchFamily="34" charset="0"/>
              </a:rPr>
              <a:t>Tyto společnosti mají zároveň povinnost sestavovat účetní závěrku v plném rozsahu a zveřejňovat údaje z ní v Obchodním věstníku, který lze v elektronické formě najít na webu (konkrétně na </a:t>
            </a:r>
            <a:r>
              <a:rPr lang="cs-CZ" altLang="cs-CZ" sz="2000" dirty="0">
                <a:latin typeface="Trebuchet MS" panose="020B0603020202020204" pitchFamily="34" charset="0"/>
                <a:hlinkClick r:id="rId2"/>
              </a:rPr>
              <a:t>www.justice.cz</a:t>
            </a:r>
            <a:r>
              <a:rPr lang="cs-CZ" altLang="cs-CZ" sz="2000" dirty="0">
                <a:latin typeface="Trebuchet MS" panose="020B0603020202020204" pitchFamily="34" charset="0"/>
              </a:rPr>
              <a:t>)</a:t>
            </a:r>
          </a:p>
          <a:p>
            <a:pPr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cs-CZ" altLang="cs-CZ" sz="2000" dirty="0">
                <a:latin typeface="Trebuchet MS" panose="020B0603020202020204" pitchFamily="34" charset="0"/>
              </a:rPr>
              <a:t>Podniky, které vytváří ekonomické seskupení (holding, koncern) sestavují tzv. </a:t>
            </a:r>
            <a:r>
              <a:rPr lang="cs-CZ" altLang="cs-CZ" sz="2000" b="1" dirty="0">
                <a:latin typeface="Trebuchet MS" panose="020B0603020202020204" pitchFamily="34" charset="0"/>
              </a:rPr>
              <a:t>konsolidovanou účetní závěrku</a:t>
            </a:r>
            <a:r>
              <a:rPr lang="cs-CZ" altLang="cs-CZ" sz="2000" dirty="0">
                <a:latin typeface="Trebuchet MS" panose="020B0603020202020204" pitchFamily="34" charset="0"/>
              </a:rPr>
              <a:t>, jako by se jednalo o jednu účetní jednotku</a:t>
            </a:r>
          </a:p>
        </p:txBody>
      </p:sp>
      <p:sp>
        <p:nvSpPr>
          <p:cNvPr id="7" name="Nadpis 1"/>
          <p:cNvSpPr txBox="1">
            <a:spLocks/>
          </p:cNvSpPr>
          <p:nvPr/>
        </p:nvSpPr>
        <p:spPr>
          <a:xfrm>
            <a:off x="2999004" y="184082"/>
            <a:ext cx="5760000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/>
            </a:r>
            <a:b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</a:br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Obchodní nauka 2</a:t>
            </a:r>
            <a:endParaRPr lang="cs-CZ" sz="2000" b="1" dirty="0">
              <a:solidFill>
                <a:schemeClr val="bg1">
                  <a:lumMod val="50000"/>
                </a:schemeClr>
              </a:solidFill>
              <a:latin typeface="Trebuchet MS" panose="020B0603020202020204" pitchFamily="34" charset="0"/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2317021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00825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340768"/>
            <a:ext cx="8640960" cy="710952"/>
          </a:xfrm>
        </p:spPr>
        <p:txBody>
          <a:bodyPr>
            <a:normAutofit/>
          </a:bodyPr>
          <a:lstStyle/>
          <a:p>
            <a:pPr algn="l"/>
            <a:r>
              <a:rPr lang="cs-CZ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Rozvaha</a:t>
            </a:r>
            <a:endParaRPr lang="cs-CZ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2132856"/>
            <a:ext cx="8640960" cy="4464496"/>
          </a:xfrm>
        </p:spPr>
        <p:txBody>
          <a:bodyPr>
            <a:noAutofit/>
          </a:bodyPr>
          <a:lstStyle/>
          <a:p>
            <a:pPr marL="360000" indent="-360000">
              <a:spcBef>
                <a:spcPts val="18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altLang="cs-CZ" sz="2000" dirty="0">
                <a:latin typeface="Trebuchet MS" panose="020B0603020202020204" pitchFamily="34" charset="0"/>
              </a:rPr>
              <a:t>Je písemným přehledem struktury majetku (aktiv) a struktury kapitálu (pasiv) v peněžním vyjádření, která má formu účtu, kde na levé straně je zachycen majetek (a jeho struktura) a na straně pravé kapitál (a jeho struktura </a:t>
            </a:r>
          </a:p>
          <a:p>
            <a:pPr marL="360000" indent="-360000">
              <a:spcBef>
                <a:spcPts val="18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altLang="cs-CZ" sz="2000" b="1" u="sng" dirty="0">
                <a:latin typeface="Trebuchet MS" panose="020B0603020202020204" pitchFamily="34" charset="0"/>
              </a:rPr>
              <a:t>Majetek</a:t>
            </a:r>
            <a:r>
              <a:rPr lang="cs-CZ" altLang="cs-CZ" sz="2000" b="1" dirty="0">
                <a:latin typeface="Trebuchet MS" panose="020B0603020202020204" pitchFamily="34" charset="0"/>
              </a:rPr>
              <a:t> </a:t>
            </a:r>
            <a:r>
              <a:rPr lang="cs-CZ" altLang="cs-CZ" sz="2000" dirty="0">
                <a:latin typeface="Trebuchet MS" panose="020B0603020202020204" pitchFamily="34" charset="0"/>
              </a:rPr>
              <a:t>je konkrétní složení prostředků, které podnik využívá při uskutečňování své činnosti. Majetek je vyjádřením toho „co podnik vlastní“.</a:t>
            </a:r>
            <a:endParaRPr lang="cs-CZ" altLang="cs-CZ" sz="2000" b="1" dirty="0">
              <a:latin typeface="Trebuchet MS" panose="020B0603020202020204" pitchFamily="34" charset="0"/>
            </a:endParaRPr>
          </a:p>
          <a:p>
            <a:pPr marL="360000" indent="-360000">
              <a:spcBef>
                <a:spcPts val="18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altLang="cs-CZ" sz="2000" b="1" u="sng" dirty="0">
                <a:latin typeface="Trebuchet MS" panose="020B0603020202020204" pitchFamily="34" charset="0"/>
              </a:rPr>
              <a:t>Kapitál</a:t>
            </a:r>
            <a:r>
              <a:rPr lang="cs-CZ" altLang="cs-CZ" sz="2000" dirty="0">
                <a:latin typeface="Trebuchet MS" panose="020B0603020202020204" pitchFamily="34" charset="0"/>
              </a:rPr>
              <a:t> je zdroj krytí</a:t>
            </a:r>
            <a:r>
              <a:rPr lang="cs-CZ" altLang="cs-CZ" sz="2000" b="1" dirty="0">
                <a:latin typeface="Trebuchet MS" panose="020B0603020202020204" pitchFamily="34" charset="0"/>
              </a:rPr>
              <a:t> </a:t>
            </a:r>
            <a:r>
              <a:rPr lang="cs-CZ" altLang="cs-CZ" sz="2000" dirty="0">
                <a:latin typeface="Trebuchet MS" panose="020B0603020202020204" pitchFamily="34" charset="0"/>
              </a:rPr>
              <a:t>majetku, tzn. že vyjadřuje původ, ze kterého majetek vznikl. Kapitál tedy vyjadřuje „komu co patří“.</a:t>
            </a:r>
          </a:p>
          <a:p>
            <a:pPr marL="0" indent="0">
              <a:buNone/>
            </a:pPr>
            <a:endParaRPr lang="cs-CZ" sz="1500" dirty="0">
              <a:latin typeface="Trebuchet MS" panose="020B0603020202020204" pitchFamily="34" charset="0"/>
              <a:ea typeface="Verdana" pitchFamily="34" charset="0"/>
              <a:cs typeface="Arial" panose="020B0604020202020204" pitchFamily="34" charset="0"/>
            </a:endParaRPr>
          </a:p>
        </p:txBody>
      </p:sp>
      <p:sp>
        <p:nvSpPr>
          <p:cNvPr id="7" name="Nadpis 1"/>
          <p:cNvSpPr txBox="1">
            <a:spLocks/>
          </p:cNvSpPr>
          <p:nvPr/>
        </p:nvSpPr>
        <p:spPr>
          <a:xfrm>
            <a:off x="2999004" y="184082"/>
            <a:ext cx="5760000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/>
            </a:r>
            <a:b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</a:br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Obchodní nauka 2</a:t>
            </a:r>
            <a:endParaRPr lang="cs-CZ" sz="2000" b="1" dirty="0">
              <a:solidFill>
                <a:schemeClr val="bg1">
                  <a:lumMod val="50000"/>
                </a:schemeClr>
              </a:solidFill>
              <a:latin typeface="Trebuchet MS" panose="020B0603020202020204" pitchFamily="34" charset="0"/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2317021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89032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340768"/>
            <a:ext cx="8640960" cy="710952"/>
          </a:xfrm>
        </p:spPr>
        <p:txBody>
          <a:bodyPr>
            <a:normAutofit/>
          </a:bodyPr>
          <a:lstStyle/>
          <a:p>
            <a:pPr algn="l"/>
            <a:r>
              <a:rPr lang="cs-CZ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Rozvaha</a:t>
            </a:r>
            <a:endParaRPr lang="cs-CZ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tabl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8295" y="2204864"/>
            <a:ext cx="7772400" cy="4182110"/>
          </a:xfrm>
          <a:prstGeom prst="rect">
            <a:avLst/>
          </a:prstGeom>
        </p:spPr>
      </p:pic>
      <p:sp>
        <p:nvSpPr>
          <p:cNvPr id="8" name="Nadpis 1"/>
          <p:cNvSpPr txBox="1">
            <a:spLocks/>
          </p:cNvSpPr>
          <p:nvPr/>
        </p:nvSpPr>
        <p:spPr>
          <a:xfrm>
            <a:off x="2999004" y="184082"/>
            <a:ext cx="5760000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/>
            </a:r>
            <a:b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</a:br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Obchodní nauka 2</a:t>
            </a:r>
            <a:endParaRPr lang="cs-CZ" sz="2000" b="1" dirty="0">
              <a:solidFill>
                <a:schemeClr val="bg1">
                  <a:lumMod val="50000"/>
                </a:schemeClr>
              </a:solidFill>
              <a:latin typeface="Trebuchet MS" panose="020B0603020202020204" pitchFamily="34" charset="0"/>
            </a:endParaRPr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2317021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87728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340768"/>
            <a:ext cx="8640960" cy="710952"/>
          </a:xfrm>
        </p:spPr>
        <p:txBody>
          <a:bodyPr>
            <a:normAutofit/>
          </a:bodyPr>
          <a:lstStyle/>
          <a:p>
            <a:pPr algn="l"/>
            <a:r>
              <a:rPr lang="cs-CZ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Majetková struktura podniku</a:t>
            </a:r>
            <a:endParaRPr lang="cs-CZ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7" name="Group 4"/>
          <p:cNvGrpSpPr>
            <a:grpSpLocks/>
          </p:cNvGrpSpPr>
          <p:nvPr/>
        </p:nvGrpSpPr>
        <p:grpSpPr bwMode="auto">
          <a:xfrm>
            <a:off x="1224105" y="2199353"/>
            <a:ext cx="6846644" cy="4126160"/>
            <a:chOff x="1247" y="5738"/>
            <a:chExt cx="9210" cy="5400"/>
          </a:xfrm>
        </p:grpSpPr>
        <p:sp>
          <p:nvSpPr>
            <p:cNvPr id="8" name="Rectangle 5"/>
            <p:cNvSpPr>
              <a:spLocks noChangeArrowheads="1"/>
            </p:cNvSpPr>
            <p:nvPr/>
          </p:nvSpPr>
          <p:spPr bwMode="auto">
            <a:xfrm>
              <a:off x="5207" y="5738"/>
              <a:ext cx="2340" cy="698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E4A8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1C1C1C"/>
                    </a:outerShdw>
                  </a:effectLst>
                </a14:hiddenEffects>
              </a:ext>
            </a:extLst>
          </p:spPr>
          <p:txBody>
            <a:bodyPr anchor="ctr"/>
            <a:lstStyle>
              <a:defPPr>
                <a:defRPr lang="cs-CZ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9pPr>
            </a:lstStyle>
            <a:p>
              <a:pPr algn="ctr"/>
              <a:r>
                <a:rPr lang="cs-CZ" altLang="cs-CZ" sz="1200" b="1" dirty="0">
                  <a:solidFill>
                    <a:srgbClr val="000000"/>
                  </a:solidFill>
                  <a:latin typeface="Times New Roman" pitchFamily="18" charset="0"/>
                </a:rPr>
                <a:t>Majetek podniku</a:t>
              </a:r>
              <a:endParaRPr lang="cs-CZ" altLang="cs-CZ" dirty="0"/>
            </a:p>
          </p:txBody>
        </p:sp>
        <p:sp>
          <p:nvSpPr>
            <p:cNvPr id="9" name="Rectangle 6"/>
            <p:cNvSpPr>
              <a:spLocks noChangeArrowheads="1"/>
            </p:cNvSpPr>
            <p:nvPr/>
          </p:nvSpPr>
          <p:spPr bwMode="auto">
            <a:xfrm>
              <a:off x="2327" y="6998"/>
              <a:ext cx="2563" cy="698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E4A8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1C1C1C"/>
                    </a:outerShdw>
                  </a:effectLst>
                </a14:hiddenEffects>
              </a:ext>
            </a:extLst>
          </p:spPr>
          <p:txBody>
            <a:bodyPr anchor="ctr"/>
            <a:lstStyle>
              <a:defPPr>
                <a:defRPr lang="cs-CZ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9pPr>
            </a:lstStyle>
            <a:p>
              <a:pPr algn="ctr"/>
              <a:r>
                <a:rPr lang="cs-CZ" altLang="cs-CZ" sz="1200">
                  <a:solidFill>
                    <a:srgbClr val="000000"/>
                  </a:solidFill>
                  <a:latin typeface="Times New Roman" pitchFamily="18" charset="0"/>
                </a:rPr>
                <a:t>Dlouhodobý majetek</a:t>
              </a:r>
              <a:endParaRPr lang="cs-CZ" altLang="cs-CZ"/>
            </a:p>
          </p:txBody>
        </p:sp>
        <p:sp>
          <p:nvSpPr>
            <p:cNvPr id="11" name="Rectangle 7"/>
            <p:cNvSpPr>
              <a:spLocks noChangeArrowheads="1"/>
            </p:cNvSpPr>
            <p:nvPr/>
          </p:nvSpPr>
          <p:spPr bwMode="auto">
            <a:xfrm>
              <a:off x="7727" y="6998"/>
              <a:ext cx="2563" cy="698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E4A8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1C1C1C"/>
                    </a:outerShdw>
                  </a:effectLst>
                </a14:hiddenEffects>
              </a:ext>
            </a:extLst>
          </p:spPr>
          <p:txBody>
            <a:bodyPr anchor="ctr"/>
            <a:lstStyle>
              <a:defPPr>
                <a:defRPr lang="cs-CZ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9pPr>
            </a:lstStyle>
            <a:p>
              <a:pPr algn="ctr"/>
              <a:r>
                <a:rPr lang="cs-CZ" altLang="cs-CZ" sz="1200">
                  <a:solidFill>
                    <a:srgbClr val="000000"/>
                  </a:solidFill>
                  <a:latin typeface="Times New Roman" pitchFamily="18" charset="0"/>
                </a:rPr>
                <a:t>Oběžný majetek</a:t>
              </a:r>
              <a:endParaRPr lang="cs-CZ" altLang="cs-CZ"/>
            </a:p>
          </p:txBody>
        </p:sp>
        <p:sp>
          <p:nvSpPr>
            <p:cNvPr id="12" name="Rectangle 8"/>
            <p:cNvSpPr>
              <a:spLocks noChangeArrowheads="1"/>
            </p:cNvSpPr>
            <p:nvPr/>
          </p:nvSpPr>
          <p:spPr bwMode="auto">
            <a:xfrm>
              <a:off x="1427" y="8258"/>
              <a:ext cx="2017" cy="698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E4A8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1C1C1C"/>
                    </a:outerShdw>
                  </a:effectLst>
                </a14:hiddenEffects>
              </a:ext>
            </a:extLst>
          </p:spPr>
          <p:txBody>
            <a:bodyPr anchor="ctr"/>
            <a:lstStyle>
              <a:defPPr>
                <a:defRPr lang="cs-CZ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9pPr>
            </a:lstStyle>
            <a:p>
              <a:pPr algn="ctr"/>
              <a:r>
                <a:rPr lang="cs-CZ" altLang="cs-CZ" sz="1000">
                  <a:solidFill>
                    <a:srgbClr val="000000"/>
                  </a:solidFill>
                  <a:latin typeface="Times New Roman" pitchFamily="18" charset="0"/>
                </a:rPr>
                <a:t>dlouhodobý hmotný majetek</a:t>
              </a:r>
              <a:endParaRPr lang="cs-CZ" altLang="cs-CZ"/>
            </a:p>
          </p:txBody>
        </p:sp>
        <p:sp>
          <p:nvSpPr>
            <p:cNvPr id="13" name="Rectangle 9"/>
            <p:cNvSpPr>
              <a:spLocks noChangeArrowheads="1"/>
            </p:cNvSpPr>
            <p:nvPr/>
          </p:nvSpPr>
          <p:spPr bwMode="auto">
            <a:xfrm>
              <a:off x="3587" y="8258"/>
              <a:ext cx="2197" cy="698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E4A8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1C1C1C"/>
                    </a:outerShdw>
                  </a:effectLst>
                </a14:hiddenEffects>
              </a:ext>
            </a:extLst>
          </p:spPr>
          <p:txBody>
            <a:bodyPr anchor="ctr"/>
            <a:lstStyle>
              <a:defPPr>
                <a:defRPr lang="cs-CZ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9pPr>
            </a:lstStyle>
            <a:p>
              <a:pPr algn="ctr"/>
              <a:r>
                <a:rPr lang="cs-CZ" altLang="cs-CZ" sz="1000" dirty="0">
                  <a:solidFill>
                    <a:srgbClr val="000000"/>
                  </a:solidFill>
                  <a:latin typeface="Times New Roman" pitchFamily="18" charset="0"/>
                </a:rPr>
                <a:t>dlouhodobý nehmotný majetek</a:t>
              </a:r>
              <a:endParaRPr lang="cs-CZ" altLang="cs-CZ" dirty="0"/>
            </a:p>
          </p:txBody>
        </p:sp>
        <p:sp>
          <p:nvSpPr>
            <p:cNvPr id="14" name="Rectangle 10"/>
            <p:cNvSpPr>
              <a:spLocks noChangeArrowheads="1"/>
            </p:cNvSpPr>
            <p:nvPr/>
          </p:nvSpPr>
          <p:spPr bwMode="auto">
            <a:xfrm>
              <a:off x="5927" y="8258"/>
              <a:ext cx="1477" cy="720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E4A8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1C1C1C"/>
                    </a:outerShdw>
                  </a:effectLst>
                </a14:hiddenEffects>
              </a:ext>
            </a:extLst>
          </p:spPr>
          <p:txBody>
            <a:bodyPr anchor="ctr"/>
            <a:lstStyle>
              <a:defPPr>
                <a:defRPr lang="cs-CZ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9pPr>
            </a:lstStyle>
            <a:p>
              <a:pPr algn="ctr"/>
              <a:r>
                <a:rPr lang="cs-CZ" altLang="cs-CZ" sz="1000">
                  <a:solidFill>
                    <a:srgbClr val="000000"/>
                  </a:solidFill>
                  <a:latin typeface="Times New Roman" pitchFamily="18" charset="0"/>
                </a:rPr>
                <a:t>finanční majetek</a:t>
              </a:r>
              <a:endParaRPr lang="cs-CZ" altLang="cs-CZ"/>
            </a:p>
          </p:txBody>
        </p:sp>
        <p:sp>
          <p:nvSpPr>
            <p:cNvPr id="15" name="Rectangle 11"/>
            <p:cNvSpPr>
              <a:spLocks noChangeArrowheads="1"/>
            </p:cNvSpPr>
            <p:nvPr/>
          </p:nvSpPr>
          <p:spPr bwMode="auto">
            <a:xfrm>
              <a:off x="7547" y="8258"/>
              <a:ext cx="1562" cy="698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E4A8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1C1C1C"/>
                    </a:outerShdw>
                  </a:effectLst>
                </a14:hiddenEffects>
              </a:ext>
            </a:extLst>
          </p:spPr>
          <p:txBody>
            <a:bodyPr anchor="ctr"/>
            <a:lstStyle>
              <a:defPPr>
                <a:defRPr lang="cs-CZ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9pPr>
            </a:lstStyle>
            <a:p>
              <a:pPr algn="ctr"/>
              <a:r>
                <a:rPr lang="cs-CZ" altLang="cs-CZ" sz="1000">
                  <a:solidFill>
                    <a:srgbClr val="000000"/>
                  </a:solidFill>
                  <a:latin typeface="Times New Roman" pitchFamily="18" charset="0"/>
                </a:rPr>
                <a:t>ve věcné formě</a:t>
              </a:r>
              <a:r>
                <a:rPr lang="cs-CZ" altLang="cs-CZ" sz="1200">
                  <a:solidFill>
                    <a:srgbClr val="000000"/>
                  </a:solidFill>
                  <a:latin typeface="Times New Roman" pitchFamily="18" charset="0"/>
                </a:rPr>
                <a:t> </a:t>
              </a:r>
              <a:r>
                <a:rPr lang="cs-CZ" altLang="cs-CZ" sz="1000">
                  <a:solidFill>
                    <a:srgbClr val="000000"/>
                  </a:solidFill>
                  <a:latin typeface="Times New Roman" pitchFamily="18" charset="0"/>
                </a:rPr>
                <a:t>(zásoby)</a:t>
              </a:r>
              <a:endParaRPr lang="cs-CZ" altLang="cs-CZ"/>
            </a:p>
          </p:txBody>
        </p:sp>
        <p:sp>
          <p:nvSpPr>
            <p:cNvPr id="16" name="Rectangle 12"/>
            <p:cNvSpPr>
              <a:spLocks noChangeArrowheads="1"/>
            </p:cNvSpPr>
            <p:nvPr/>
          </p:nvSpPr>
          <p:spPr bwMode="auto">
            <a:xfrm>
              <a:off x="9167" y="8258"/>
              <a:ext cx="1290" cy="698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E4A8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1C1C1C"/>
                    </a:outerShdw>
                  </a:effectLst>
                </a14:hiddenEffects>
              </a:ext>
            </a:extLst>
          </p:spPr>
          <p:txBody>
            <a:bodyPr anchor="ctr"/>
            <a:lstStyle>
              <a:defPPr>
                <a:defRPr lang="cs-CZ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9pPr>
            </a:lstStyle>
            <a:p>
              <a:pPr algn="ctr"/>
              <a:r>
                <a:rPr lang="cs-CZ" altLang="cs-CZ" sz="1000">
                  <a:solidFill>
                    <a:srgbClr val="000000"/>
                  </a:solidFill>
                  <a:latin typeface="Times New Roman" pitchFamily="18" charset="0"/>
                </a:rPr>
                <a:t>v peněžní formě</a:t>
              </a:r>
              <a:endParaRPr lang="cs-CZ" altLang="cs-CZ"/>
            </a:p>
          </p:txBody>
        </p:sp>
        <p:sp>
          <p:nvSpPr>
            <p:cNvPr id="17" name="Rectangle 13"/>
            <p:cNvSpPr>
              <a:spLocks noChangeArrowheads="1"/>
            </p:cNvSpPr>
            <p:nvPr/>
          </p:nvSpPr>
          <p:spPr bwMode="auto">
            <a:xfrm>
              <a:off x="1247" y="10778"/>
              <a:ext cx="1620" cy="360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E4A8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1C1C1C"/>
                    </a:outerShdw>
                  </a:effectLst>
                </a14:hiddenEffects>
              </a:ext>
            </a:extLst>
          </p:spPr>
          <p:txBody>
            <a:bodyPr anchor="ctr"/>
            <a:lstStyle>
              <a:defPPr>
                <a:defRPr lang="cs-CZ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9pPr>
            </a:lstStyle>
            <a:p>
              <a:pPr algn="ctr"/>
              <a:r>
                <a:rPr lang="cs-CZ" altLang="cs-CZ" sz="1000">
                  <a:solidFill>
                    <a:srgbClr val="000000"/>
                  </a:solidFill>
                  <a:latin typeface="Times New Roman" pitchFamily="18" charset="0"/>
                </a:rPr>
                <a:t>movitý</a:t>
              </a:r>
              <a:endParaRPr lang="cs-CZ" altLang="cs-CZ"/>
            </a:p>
          </p:txBody>
        </p:sp>
        <p:sp>
          <p:nvSpPr>
            <p:cNvPr id="18" name="Rectangle 14"/>
            <p:cNvSpPr>
              <a:spLocks noChangeArrowheads="1"/>
            </p:cNvSpPr>
            <p:nvPr/>
          </p:nvSpPr>
          <p:spPr bwMode="auto">
            <a:xfrm>
              <a:off x="3227" y="10778"/>
              <a:ext cx="1620" cy="360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E4A8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1C1C1C"/>
                    </a:outerShdw>
                  </a:effectLst>
                </a14:hiddenEffects>
              </a:ext>
            </a:extLst>
          </p:spPr>
          <p:txBody>
            <a:bodyPr anchor="ctr"/>
            <a:lstStyle>
              <a:defPPr>
                <a:defRPr lang="cs-CZ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9pPr>
            </a:lstStyle>
            <a:p>
              <a:pPr algn="ctr"/>
              <a:r>
                <a:rPr lang="cs-CZ" altLang="cs-CZ" sz="1000">
                  <a:solidFill>
                    <a:srgbClr val="000000"/>
                  </a:solidFill>
                  <a:latin typeface="Times New Roman" pitchFamily="18" charset="0"/>
                </a:rPr>
                <a:t>nemovitý</a:t>
              </a:r>
              <a:endParaRPr lang="cs-CZ" altLang="cs-CZ"/>
            </a:p>
          </p:txBody>
        </p:sp>
        <p:sp>
          <p:nvSpPr>
            <p:cNvPr id="19" name="Rectangle 15"/>
            <p:cNvSpPr>
              <a:spLocks noChangeArrowheads="1"/>
            </p:cNvSpPr>
            <p:nvPr/>
          </p:nvSpPr>
          <p:spPr bwMode="auto">
            <a:xfrm>
              <a:off x="3407" y="9518"/>
              <a:ext cx="1620" cy="900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E4A8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1C1C1C"/>
                    </a:outerShdw>
                  </a:effectLst>
                </a14:hiddenEffects>
              </a:ext>
            </a:extLst>
          </p:spPr>
          <p:txBody>
            <a:bodyPr anchor="ctr"/>
            <a:lstStyle>
              <a:defPPr>
                <a:defRPr lang="cs-CZ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9pPr>
            </a:lstStyle>
            <a:p>
              <a:pPr algn="ctr"/>
              <a:r>
                <a:rPr lang="cs-CZ" altLang="cs-CZ" sz="1000">
                  <a:solidFill>
                    <a:srgbClr val="000000"/>
                  </a:solidFill>
                  <a:latin typeface="Times New Roman" pitchFamily="18" charset="0"/>
                </a:rPr>
                <a:t>pohledávky (u odběratelů, u sdruž. podniků)</a:t>
              </a:r>
              <a:endParaRPr lang="cs-CZ" altLang="cs-CZ"/>
            </a:p>
          </p:txBody>
        </p:sp>
        <p:sp>
          <p:nvSpPr>
            <p:cNvPr id="20" name="Rectangle 16"/>
            <p:cNvSpPr>
              <a:spLocks noChangeArrowheads="1"/>
            </p:cNvSpPr>
            <p:nvPr/>
          </p:nvSpPr>
          <p:spPr bwMode="auto">
            <a:xfrm>
              <a:off x="5207" y="9518"/>
              <a:ext cx="1620" cy="900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E4A8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1C1C1C"/>
                    </a:outerShdw>
                  </a:effectLst>
                </a14:hiddenEffects>
              </a:ext>
            </a:extLst>
          </p:spPr>
          <p:txBody>
            <a:bodyPr anchor="ctr"/>
            <a:lstStyle>
              <a:defPPr>
                <a:defRPr lang="cs-CZ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9pPr>
            </a:lstStyle>
            <a:p>
              <a:pPr algn="ctr"/>
              <a:r>
                <a:rPr lang="cs-CZ" altLang="cs-CZ" sz="1000">
                  <a:solidFill>
                    <a:srgbClr val="000000"/>
                  </a:solidFill>
                  <a:latin typeface="Times New Roman" pitchFamily="18" charset="0"/>
                </a:rPr>
                <a:t>cenné papíry (krátkodobé)</a:t>
              </a:r>
              <a:endParaRPr lang="cs-CZ" altLang="cs-CZ"/>
            </a:p>
          </p:txBody>
        </p:sp>
        <p:sp>
          <p:nvSpPr>
            <p:cNvPr id="21" name="Rectangle 17"/>
            <p:cNvSpPr>
              <a:spLocks noChangeArrowheads="1"/>
            </p:cNvSpPr>
            <p:nvPr/>
          </p:nvSpPr>
          <p:spPr bwMode="auto">
            <a:xfrm>
              <a:off x="7007" y="9518"/>
              <a:ext cx="1620" cy="900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E4A8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1C1C1C"/>
                    </a:outerShdw>
                  </a:effectLst>
                </a14:hiddenEffects>
              </a:ext>
            </a:extLst>
          </p:spPr>
          <p:txBody>
            <a:bodyPr anchor="ctr"/>
            <a:lstStyle>
              <a:defPPr>
                <a:defRPr lang="cs-CZ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9pPr>
            </a:lstStyle>
            <a:p>
              <a:pPr algn="ctr"/>
              <a:r>
                <a:rPr lang="cs-CZ" altLang="cs-CZ" sz="1000">
                  <a:solidFill>
                    <a:srgbClr val="000000"/>
                  </a:solidFill>
                  <a:latin typeface="Times New Roman" pitchFamily="18" charset="0"/>
                </a:rPr>
                <a:t>peníze (na účtech, v hotovosti)</a:t>
              </a:r>
              <a:endParaRPr lang="cs-CZ" altLang="cs-CZ"/>
            </a:p>
          </p:txBody>
        </p:sp>
        <p:sp>
          <p:nvSpPr>
            <p:cNvPr id="22" name="Rectangle 18"/>
            <p:cNvSpPr>
              <a:spLocks noChangeArrowheads="1"/>
            </p:cNvSpPr>
            <p:nvPr/>
          </p:nvSpPr>
          <p:spPr bwMode="auto">
            <a:xfrm>
              <a:off x="8807" y="9518"/>
              <a:ext cx="1620" cy="900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E4A8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1C1C1C"/>
                    </a:outerShdw>
                  </a:effectLst>
                </a14:hiddenEffects>
              </a:ext>
            </a:extLst>
          </p:spPr>
          <p:txBody>
            <a:bodyPr anchor="ctr"/>
            <a:lstStyle>
              <a:defPPr>
                <a:defRPr lang="cs-CZ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9pPr>
            </a:lstStyle>
            <a:p>
              <a:pPr algn="ctr"/>
              <a:r>
                <a:rPr lang="cs-CZ" altLang="cs-CZ" sz="1000">
                  <a:solidFill>
                    <a:srgbClr val="000000"/>
                  </a:solidFill>
                  <a:latin typeface="Times New Roman" pitchFamily="18" charset="0"/>
                </a:rPr>
                <a:t>náklady příštích období</a:t>
              </a:r>
              <a:endParaRPr lang="cs-CZ" altLang="cs-CZ"/>
            </a:p>
          </p:txBody>
        </p:sp>
        <p:cxnSp>
          <p:nvCxnSpPr>
            <p:cNvPr id="23" name="AutoShape 19"/>
            <p:cNvCxnSpPr>
              <a:cxnSpLocks noChangeShapeType="1"/>
              <a:stCxn id="9" idx="2"/>
              <a:endCxn id="12" idx="0"/>
            </p:cNvCxnSpPr>
            <p:nvPr/>
          </p:nvCxnSpPr>
          <p:spPr bwMode="auto">
            <a:xfrm rot="5400000">
              <a:off x="2777" y="7448"/>
              <a:ext cx="540" cy="1080"/>
            </a:xfrm>
            <a:prstGeom prst="bentConnector3">
              <a:avLst>
                <a:gd name="adj1" fmla="val 30366"/>
              </a:avLst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1C1C1C"/>
                    </a:outerShdw>
                  </a:effectLst>
                </a14:hiddenEffects>
              </a:ext>
            </a:extLst>
          </p:spPr>
        </p:cxnSp>
        <p:cxnSp>
          <p:nvCxnSpPr>
            <p:cNvPr id="24" name="AutoShape 20"/>
            <p:cNvCxnSpPr>
              <a:cxnSpLocks noChangeShapeType="1"/>
              <a:stCxn id="9" idx="2"/>
              <a:endCxn id="14" idx="0"/>
            </p:cNvCxnSpPr>
            <p:nvPr/>
          </p:nvCxnSpPr>
          <p:spPr bwMode="auto">
            <a:xfrm rot="16200000" flipH="1">
              <a:off x="7457" y="5288"/>
              <a:ext cx="540" cy="2880"/>
            </a:xfrm>
            <a:prstGeom prst="bentConnector3">
              <a:avLst>
                <a:gd name="adj1" fmla="val 50000"/>
              </a:avLst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1C1C1C"/>
                    </a:outerShdw>
                  </a:effectLst>
                </a14:hiddenEffects>
              </a:ext>
            </a:extLst>
          </p:spPr>
        </p:cxnSp>
        <p:cxnSp>
          <p:nvCxnSpPr>
            <p:cNvPr id="25" name="AutoShape 21"/>
            <p:cNvCxnSpPr>
              <a:cxnSpLocks noChangeShapeType="1"/>
              <a:stCxn id="12" idx="2"/>
              <a:endCxn id="17" idx="0"/>
            </p:cNvCxnSpPr>
            <p:nvPr/>
          </p:nvCxnSpPr>
          <p:spPr bwMode="auto">
            <a:xfrm rot="5400000">
              <a:off x="1365" y="9580"/>
              <a:ext cx="1800" cy="595"/>
            </a:xfrm>
            <a:prstGeom prst="bentConnector3">
              <a:avLst>
                <a:gd name="adj1" fmla="val 88329"/>
              </a:avLst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1C1C1C"/>
                    </a:outerShdw>
                  </a:effectLst>
                </a14:hiddenEffects>
              </a:ext>
            </a:extLst>
          </p:spPr>
        </p:cxnSp>
        <p:cxnSp>
          <p:nvCxnSpPr>
            <p:cNvPr id="26" name="AutoShape 22"/>
            <p:cNvCxnSpPr>
              <a:cxnSpLocks noChangeShapeType="1"/>
              <a:stCxn id="16" idx="2"/>
              <a:endCxn id="21" idx="0"/>
            </p:cNvCxnSpPr>
            <p:nvPr/>
          </p:nvCxnSpPr>
          <p:spPr bwMode="auto">
            <a:xfrm rot="5400000">
              <a:off x="8420" y="8285"/>
              <a:ext cx="540" cy="1925"/>
            </a:xfrm>
            <a:prstGeom prst="bentConnector3">
              <a:avLst>
                <a:gd name="adj1" fmla="val 70551"/>
              </a:avLst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1C1C1C"/>
                    </a:outerShdw>
                  </a:effectLst>
                </a14:hiddenEffects>
              </a:ext>
            </a:extLst>
          </p:spPr>
        </p:cxnSp>
        <p:cxnSp>
          <p:nvCxnSpPr>
            <p:cNvPr id="27" name="AutoShape 23"/>
            <p:cNvCxnSpPr>
              <a:cxnSpLocks noChangeShapeType="1"/>
              <a:stCxn id="11" idx="2"/>
              <a:endCxn id="16" idx="0"/>
            </p:cNvCxnSpPr>
            <p:nvPr/>
          </p:nvCxnSpPr>
          <p:spPr bwMode="auto">
            <a:xfrm rot="16200000" flipH="1">
              <a:off x="9347" y="7538"/>
              <a:ext cx="540" cy="900"/>
            </a:xfrm>
            <a:prstGeom prst="bentConnector3">
              <a:avLst>
                <a:gd name="adj1" fmla="val 50000"/>
              </a:avLst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1C1C1C"/>
                    </a:outerShdw>
                  </a:effectLst>
                </a14:hiddenEffects>
              </a:ext>
            </a:extLst>
          </p:spPr>
        </p:cxnSp>
        <p:cxnSp>
          <p:nvCxnSpPr>
            <p:cNvPr id="28" name="AutoShape 24"/>
            <p:cNvCxnSpPr>
              <a:cxnSpLocks noChangeShapeType="1"/>
            </p:cNvCxnSpPr>
            <p:nvPr/>
          </p:nvCxnSpPr>
          <p:spPr bwMode="auto">
            <a:xfrm rot="5400000">
              <a:off x="7610" y="7475"/>
              <a:ext cx="540" cy="3545"/>
            </a:xfrm>
            <a:prstGeom prst="bentConnector3">
              <a:avLst>
                <a:gd name="adj1" fmla="val 70551"/>
              </a:avLst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1C1C1C"/>
                    </a:outerShdw>
                  </a:effectLst>
                </a14:hiddenEffects>
              </a:ext>
            </a:extLst>
          </p:spPr>
        </p:cxnSp>
        <p:cxnSp>
          <p:nvCxnSpPr>
            <p:cNvPr id="29" name="AutoShape 25"/>
            <p:cNvCxnSpPr>
              <a:cxnSpLocks noChangeShapeType="1"/>
            </p:cNvCxnSpPr>
            <p:nvPr/>
          </p:nvCxnSpPr>
          <p:spPr bwMode="auto">
            <a:xfrm rot="5400000">
              <a:off x="6620" y="6485"/>
              <a:ext cx="540" cy="5525"/>
            </a:xfrm>
            <a:prstGeom prst="bentConnector3">
              <a:avLst>
                <a:gd name="adj1" fmla="val 70551"/>
              </a:avLst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1C1C1C"/>
                    </a:outerShdw>
                  </a:effectLst>
                </a14:hiddenEffects>
              </a:ext>
            </a:extLst>
          </p:spPr>
        </p:cxnSp>
        <p:cxnSp>
          <p:nvCxnSpPr>
            <p:cNvPr id="30" name="AutoShape 26"/>
            <p:cNvCxnSpPr>
              <a:cxnSpLocks noChangeShapeType="1"/>
            </p:cNvCxnSpPr>
            <p:nvPr/>
          </p:nvCxnSpPr>
          <p:spPr bwMode="auto">
            <a:xfrm rot="16200000" flipH="1">
              <a:off x="9500" y="9130"/>
              <a:ext cx="540" cy="235"/>
            </a:xfrm>
            <a:prstGeom prst="bentConnector3">
              <a:avLst>
                <a:gd name="adj1" fmla="val 70551"/>
              </a:avLst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1C1C1C"/>
                    </a:outerShdw>
                  </a:effectLst>
                </a14:hiddenEffects>
              </a:ext>
            </a:extLst>
          </p:spPr>
        </p:cxnSp>
        <p:cxnSp>
          <p:nvCxnSpPr>
            <p:cNvPr id="31" name="AutoShape 27"/>
            <p:cNvCxnSpPr>
              <a:cxnSpLocks noChangeShapeType="1"/>
            </p:cNvCxnSpPr>
            <p:nvPr/>
          </p:nvCxnSpPr>
          <p:spPr bwMode="auto">
            <a:xfrm rot="16200000" flipH="1">
              <a:off x="2355" y="9185"/>
              <a:ext cx="1800" cy="1385"/>
            </a:xfrm>
            <a:prstGeom prst="bentConnector3">
              <a:avLst>
                <a:gd name="adj1" fmla="val 88329"/>
              </a:avLst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1C1C1C"/>
                    </a:outerShdw>
                  </a:effectLst>
                </a14:hiddenEffects>
              </a:ext>
            </a:extLst>
          </p:spPr>
        </p:cxnSp>
        <p:cxnSp>
          <p:nvCxnSpPr>
            <p:cNvPr id="32" name="AutoShape 28"/>
            <p:cNvCxnSpPr>
              <a:cxnSpLocks noChangeShapeType="1"/>
            </p:cNvCxnSpPr>
            <p:nvPr/>
          </p:nvCxnSpPr>
          <p:spPr bwMode="auto">
            <a:xfrm rot="16200000" flipH="1">
              <a:off x="3947" y="7358"/>
              <a:ext cx="540" cy="1260"/>
            </a:xfrm>
            <a:prstGeom prst="bentConnector3">
              <a:avLst>
                <a:gd name="adj1" fmla="val 30366"/>
              </a:avLst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1C1C1C"/>
                    </a:outerShdw>
                  </a:effectLst>
                </a14:hiddenEffects>
              </a:ext>
            </a:extLst>
          </p:spPr>
        </p:cxnSp>
        <p:cxnSp>
          <p:nvCxnSpPr>
            <p:cNvPr id="33" name="AutoShape 29"/>
            <p:cNvCxnSpPr>
              <a:cxnSpLocks noChangeShapeType="1"/>
            </p:cNvCxnSpPr>
            <p:nvPr/>
          </p:nvCxnSpPr>
          <p:spPr bwMode="auto">
            <a:xfrm rot="16200000" flipH="1">
              <a:off x="4847" y="6458"/>
              <a:ext cx="540" cy="3060"/>
            </a:xfrm>
            <a:prstGeom prst="bentConnector3">
              <a:avLst>
                <a:gd name="adj1" fmla="val 30366"/>
              </a:avLst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1C1C1C"/>
                    </a:outerShdw>
                  </a:effectLst>
                </a14:hiddenEffects>
              </a:ext>
            </a:extLst>
          </p:spPr>
        </p:cxnSp>
        <p:cxnSp>
          <p:nvCxnSpPr>
            <p:cNvPr id="34" name="AutoShape 30"/>
            <p:cNvCxnSpPr>
              <a:cxnSpLocks noChangeShapeType="1"/>
            </p:cNvCxnSpPr>
            <p:nvPr/>
          </p:nvCxnSpPr>
          <p:spPr bwMode="auto">
            <a:xfrm rot="5400000">
              <a:off x="8447" y="7538"/>
              <a:ext cx="540" cy="900"/>
            </a:xfrm>
            <a:prstGeom prst="bentConnector3">
              <a:avLst>
                <a:gd name="adj1" fmla="val 50000"/>
              </a:avLst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1C1C1C"/>
                    </a:outerShdw>
                  </a:effectLst>
                </a14:hiddenEffects>
              </a:ext>
            </a:extLst>
          </p:spPr>
        </p:cxnSp>
        <p:cxnSp>
          <p:nvCxnSpPr>
            <p:cNvPr id="35" name="AutoShape 31"/>
            <p:cNvCxnSpPr>
              <a:cxnSpLocks noChangeShapeType="1"/>
            </p:cNvCxnSpPr>
            <p:nvPr/>
          </p:nvCxnSpPr>
          <p:spPr bwMode="auto">
            <a:xfrm rot="5400000">
              <a:off x="4667" y="5378"/>
              <a:ext cx="540" cy="2700"/>
            </a:xfrm>
            <a:prstGeom prst="bentConnector3">
              <a:avLst>
                <a:gd name="adj1" fmla="val 50000"/>
              </a:avLst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1C1C1C"/>
                    </a:outerShdw>
                  </a:effectLst>
                </a14:hiddenEffects>
              </a:ext>
            </a:extLst>
          </p:spPr>
        </p:cxnSp>
      </p:grpSp>
      <p:sp>
        <p:nvSpPr>
          <p:cNvPr id="36" name="Nadpis 1"/>
          <p:cNvSpPr txBox="1">
            <a:spLocks/>
          </p:cNvSpPr>
          <p:nvPr/>
        </p:nvSpPr>
        <p:spPr>
          <a:xfrm>
            <a:off x="2999004" y="184082"/>
            <a:ext cx="5760000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/>
            </a:r>
            <a:b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</a:br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Obchodní nauka 2</a:t>
            </a:r>
            <a:endParaRPr lang="cs-CZ" sz="2000" b="1" dirty="0">
              <a:solidFill>
                <a:schemeClr val="bg1">
                  <a:lumMod val="50000"/>
                </a:schemeClr>
              </a:solidFill>
              <a:latin typeface="Trebuchet MS" panose="020B0603020202020204" pitchFamily="34" charset="0"/>
            </a:endParaRPr>
          </a:p>
        </p:txBody>
      </p:sp>
      <p:pic>
        <p:nvPicPr>
          <p:cNvPr id="3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2317021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74572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340768"/>
            <a:ext cx="8640960" cy="710952"/>
          </a:xfrm>
        </p:spPr>
        <p:txBody>
          <a:bodyPr>
            <a:normAutofit/>
          </a:bodyPr>
          <a:lstStyle/>
          <a:p>
            <a:pPr algn="l"/>
            <a:r>
              <a:rPr lang="cs-CZ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Majetková struktura podniku</a:t>
            </a:r>
            <a:endParaRPr lang="cs-CZ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2132856"/>
            <a:ext cx="8640960" cy="4464496"/>
          </a:xfrm>
        </p:spPr>
        <p:txBody>
          <a:bodyPr>
            <a:noAutofit/>
          </a:bodyPr>
          <a:lstStyle/>
          <a:p>
            <a:pPr marL="180000" indent="-180000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altLang="cs-CZ" sz="1600" b="1" u="sng" dirty="0">
                <a:latin typeface="Trebuchet MS" panose="020B0603020202020204" pitchFamily="34" charset="0"/>
              </a:rPr>
              <a:t>Dlouhodobý majetek</a:t>
            </a:r>
            <a:r>
              <a:rPr lang="cs-CZ" altLang="cs-CZ" sz="1600" dirty="0">
                <a:latin typeface="Trebuchet MS" panose="020B0603020202020204" pitchFamily="34" charset="0"/>
              </a:rPr>
              <a:t> (jinak též stálý, zřizovací, fixní nebo neoběžný) slouží v podniku dlouhou dobu (déle než jeden rok), takže se nespotřebovává najednou, ale opotřebovává se postupně (kromě pozemků, uměleckých děl apod.)</a:t>
            </a:r>
          </a:p>
          <a:p>
            <a:pPr marL="180000" indent="-180000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altLang="cs-CZ" sz="1600" dirty="0">
                <a:latin typeface="Trebuchet MS" panose="020B0603020202020204" pitchFamily="34" charset="0"/>
              </a:rPr>
              <a:t>Úměrně tomuto postupnému </a:t>
            </a:r>
            <a:r>
              <a:rPr lang="cs-CZ" altLang="cs-CZ" sz="1600" b="1" dirty="0">
                <a:latin typeface="Trebuchet MS" panose="020B0603020202020204" pitchFamily="34" charset="0"/>
              </a:rPr>
              <a:t>opotřebovávání </a:t>
            </a:r>
            <a:r>
              <a:rPr lang="cs-CZ" altLang="cs-CZ" sz="1600" dirty="0">
                <a:latin typeface="Trebuchet MS" panose="020B0603020202020204" pitchFamily="34" charset="0"/>
              </a:rPr>
              <a:t>se přenáší jeho hodnota do nákladů podniku ve formě </a:t>
            </a:r>
            <a:r>
              <a:rPr lang="cs-CZ" altLang="cs-CZ" sz="1600" b="1" dirty="0">
                <a:latin typeface="Trebuchet MS" panose="020B0603020202020204" pitchFamily="34" charset="0"/>
              </a:rPr>
              <a:t>odpisů</a:t>
            </a:r>
          </a:p>
          <a:p>
            <a:pPr marL="180000" indent="-180000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altLang="cs-CZ" sz="1600" b="1" u="sng" dirty="0">
                <a:latin typeface="Trebuchet MS" panose="020B0603020202020204" pitchFamily="34" charset="0"/>
              </a:rPr>
              <a:t>Oběžný majetek</a:t>
            </a:r>
            <a:r>
              <a:rPr lang="cs-CZ" altLang="cs-CZ" sz="1600" dirty="0">
                <a:latin typeface="Trebuchet MS" panose="020B0603020202020204" pitchFamily="34" charset="0"/>
              </a:rPr>
              <a:t> (jinak též krátkodobý, provozovací, provozní) působí v podniku na rozdíl od dlouhodobého majetku krátkodobě (do jednoho roku)</a:t>
            </a:r>
          </a:p>
          <a:p>
            <a:pPr marL="180000" indent="-180000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altLang="cs-CZ" sz="1600" dirty="0">
                <a:latin typeface="Trebuchet MS" panose="020B0603020202020204" pitchFamily="34" charset="0"/>
              </a:rPr>
              <a:t>Je v podniku přítomen jak ve věcné podobě (zásoby materiálu, výrobků, nedokončené výroby apod.), tak v podobě peněžní (peníze v pokladně, na účtech, v bance, pohledávky, krátkodobě držené cenné papíry atd.)</a:t>
            </a:r>
          </a:p>
          <a:p>
            <a:pPr marL="180000" indent="-180000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altLang="cs-CZ" sz="1600" dirty="0">
                <a:latin typeface="Trebuchet MS" panose="020B0603020202020204" pitchFamily="34" charset="0"/>
              </a:rPr>
              <a:t>Pro oběžný majetek je typické, že jedna forma tohoto majetku postupně přechází na formu jinou, na příklad za peníze je nakoupen materiál, který je postupně přetvářen v nedokončené výrobky, ty pak v hotové výrobky, hotové výrobky se prodejem odběrateli přemění v pohledávky a ty se po jejich zaplacení opět promění na peníze atd.</a:t>
            </a:r>
          </a:p>
          <a:p>
            <a:pPr marL="180000" indent="-180000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altLang="cs-CZ" sz="1600" dirty="0">
                <a:latin typeface="Trebuchet MS" panose="020B0603020202020204" pitchFamily="34" charset="0"/>
              </a:rPr>
              <a:t>Důležitým ukazatelem využití oběžného majetku je rychlost jeho obratu, přičemž platí, že čím je rychlejší obrat oběžného majetku, tím je, za stejných podmínek, vyšší zisk.</a:t>
            </a:r>
          </a:p>
        </p:txBody>
      </p:sp>
      <p:sp>
        <p:nvSpPr>
          <p:cNvPr id="7" name="Nadpis 1"/>
          <p:cNvSpPr txBox="1">
            <a:spLocks/>
          </p:cNvSpPr>
          <p:nvPr/>
        </p:nvSpPr>
        <p:spPr>
          <a:xfrm>
            <a:off x="2999004" y="184082"/>
            <a:ext cx="5760000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/>
            </a:r>
            <a:b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</a:br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Obchodní nauka 2</a:t>
            </a:r>
            <a:endParaRPr lang="cs-CZ" sz="2000" b="1" dirty="0">
              <a:solidFill>
                <a:schemeClr val="bg1">
                  <a:lumMod val="50000"/>
                </a:schemeClr>
              </a:solidFill>
              <a:latin typeface="Trebuchet MS" panose="020B0603020202020204" pitchFamily="34" charset="0"/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2317021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60907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BÉŽOVÁ TITL">
  <a:themeElements>
    <a:clrScheme name="BÉŽOVÁ TITL 13">
      <a:dk1>
        <a:srgbClr val="000000"/>
      </a:dk1>
      <a:lt1>
        <a:srgbClr val="FFEEBB"/>
      </a:lt1>
      <a:dk2>
        <a:srgbClr val="330033"/>
      </a:dk2>
      <a:lt2>
        <a:srgbClr val="330033"/>
      </a:lt2>
      <a:accent1>
        <a:srgbClr val="8C3500"/>
      </a:accent1>
      <a:accent2>
        <a:srgbClr val="FF0000"/>
      </a:accent2>
      <a:accent3>
        <a:srgbClr val="FFF5DA"/>
      </a:accent3>
      <a:accent4>
        <a:srgbClr val="000000"/>
      </a:accent4>
      <a:accent5>
        <a:srgbClr val="C5AEAA"/>
      </a:accent5>
      <a:accent6>
        <a:srgbClr val="E70000"/>
      </a:accent6>
      <a:hlink>
        <a:srgbClr val="000000"/>
      </a:hlink>
      <a:folHlink>
        <a:srgbClr val="8C3500"/>
      </a:folHlink>
    </a:clrScheme>
    <a:fontScheme name="BÉŽOVÁ TITL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ÉŽOVÁ TITL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1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2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3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000000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6940</TotalTime>
  <Words>878</Words>
  <Application>Microsoft Office PowerPoint</Application>
  <PresentationFormat>Předvádění na obrazovce (4:3)</PresentationFormat>
  <Paragraphs>188</Paragraphs>
  <Slides>23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7</vt:i4>
      </vt:variant>
      <vt:variant>
        <vt:lpstr>Motiv</vt:lpstr>
      </vt:variant>
      <vt:variant>
        <vt:i4>2</vt:i4>
      </vt:variant>
      <vt:variant>
        <vt:lpstr>Nadpisy snímků</vt:lpstr>
      </vt:variant>
      <vt:variant>
        <vt:i4>23</vt:i4>
      </vt:variant>
    </vt:vector>
  </HeadingPairs>
  <TitlesOfParts>
    <vt:vector size="32" baseType="lpstr">
      <vt:lpstr>Arial</vt:lpstr>
      <vt:lpstr>Calibri</vt:lpstr>
      <vt:lpstr>Tahoma</vt:lpstr>
      <vt:lpstr>Times New Roman</vt:lpstr>
      <vt:lpstr>Trebuchet MS</vt:lpstr>
      <vt:lpstr>Verdana</vt:lpstr>
      <vt:lpstr>Wingdings</vt:lpstr>
      <vt:lpstr>Motiv sady Office</vt:lpstr>
      <vt:lpstr>BÉŽOVÁ TITL</vt:lpstr>
      <vt:lpstr>Obchodní nauka 2</vt:lpstr>
      <vt:lpstr>Prezentace aplikace PowerPoint</vt:lpstr>
      <vt:lpstr>Účetní závěrka</vt:lpstr>
      <vt:lpstr>Účetní závěrka</vt:lpstr>
      <vt:lpstr>Účetní závěrka</vt:lpstr>
      <vt:lpstr>Rozvaha</vt:lpstr>
      <vt:lpstr>Rozvaha</vt:lpstr>
      <vt:lpstr>Majetková struktura podniku</vt:lpstr>
      <vt:lpstr>Majetková struktura podniku</vt:lpstr>
      <vt:lpstr>Kapitálová struktura podniku</vt:lpstr>
      <vt:lpstr>Podnikový obrat</vt:lpstr>
      <vt:lpstr>Výkaz zisků a ztrát (VZaZ)</vt:lpstr>
      <vt:lpstr>Prezentace aplikace PowerPoint</vt:lpstr>
      <vt:lpstr>Účetní terminologie</vt:lpstr>
      <vt:lpstr>Účetní terminologie</vt:lpstr>
      <vt:lpstr>Příloha a výroční zpráva</vt:lpstr>
      <vt:lpstr>Oceňování podniku</vt:lpstr>
      <vt:lpstr>Oceňování podniku</vt:lpstr>
      <vt:lpstr>Oceňování podniku</vt:lpstr>
      <vt:lpstr>Oceňování podniku</vt:lpstr>
      <vt:lpstr>Inventarizace</vt:lpstr>
      <vt:lpstr>Inventarizace</vt:lpstr>
      <vt:lpstr>Prezentace aplikace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ON2 - Majetkova struktura</dc:title>
  <dc:creator>Marinič Peter</dc:creator>
  <cp:lastModifiedBy>Peter Marinič</cp:lastModifiedBy>
  <cp:revision>164</cp:revision>
  <dcterms:created xsi:type="dcterms:W3CDTF">2012-10-12T20:28:37Z</dcterms:created>
  <dcterms:modified xsi:type="dcterms:W3CDTF">2019-02-21T09:22:59Z</dcterms:modified>
</cp:coreProperties>
</file>