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23" r:id="rId3"/>
    <p:sldId id="519" r:id="rId4"/>
    <p:sldId id="522" r:id="rId5"/>
    <p:sldId id="509" r:id="rId6"/>
    <p:sldId id="510" r:id="rId7"/>
    <p:sldId id="511" r:id="rId8"/>
    <p:sldId id="521" r:id="rId9"/>
    <p:sldId id="503" r:id="rId10"/>
    <p:sldId id="506" r:id="rId11"/>
    <p:sldId id="507" r:id="rId12"/>
    <p:sldId id="508" r:id="rId13"/>
    <p:sldId id="512" r:id="rId14"/>
    <p:sldId id="513" r:id="rId15"/>
    <p:sldId id="504" r:id="rId16"/>
    <p:sldId id="52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91" autoAdjust="0"/>
    <p:restoredTop sz="94660"/>
  </p:normalViewPr>
  <p:slideViewPr>
    <p:cSldViewPr>
      <p:cViewPr varScale="1">
        <p:scale>
          <a:sx n="58" d="100"/>
          <a:sy n="58" d="100"/>
        </p:scale>
        <p:origin x="9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Ekonomie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>
                <a:latin typeface="Trebuchet MS" panose="020B0603020202020204" pitchFamily="34" charset="0"/>
              </a:rPr>
              <a:t>jaro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0000" cy="1678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06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Vznik ekonomie jako vědy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Klasická škola politické ekonomie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b="1" i="1" dirty="0">
                <a:latin typeface="Trebuchet MS" panose="020B0603020202020204" pitchFamily="34" charset="0"/>
              </a:rPr>
              <a:t>Adam Smith </a:t>
            </a:r>
            <a:r>
              <a:rPr lang="cs-CZ" sz="2000" dirty="0">
                <a:latin typeface="Trebuchet MS" panose="020B0603020202020204" pitchFamily="34" charset="0"/>
              </a:rPr>
              <a:t>(1723 – 1790) </a:t>
            </a:r>
          </a:p>
          <a:p>
            <a:pPr marL="628650" lvl="4" indent="-271463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"Pojednání o podstatě a původu bohatství národů" (1776) </a:t>
            </a:r>
          </a:p>
          <a:p>
            <a:pPr marL="1171575" lvl="3" indent="-371475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„</a:t>
            </a:r>
            <a:r>
              <a:rPr lang="cs-CZ" sz="1800" b="1" i="1" dirty="0">
                <a:latin typeface="Trebuchet MS" panose="020B0603020202020204" pitchFamily="34" charset="0"/>
              </a:rPr>
              <a:t>neviditelná ruka trhu</a:t>
            </a:r>
            <a:r>
              <a:rPr lang="cs-CZ" sz="1800" dirty="0">
                <a:latin typeface="Trebuchet MS" panose="020B0603020202020204" pitchFamily="34" charset="0"/>
              </a:rPr>
              <a:t>“ vede jednotlivé tržní subjekty tak, že sledováním svého osobního zájmu a prospěchu jednají současně v zájmu trhu a společnosti.</a:t>
            </a:r>
          </a:p>
          <a:p>
            <a:pPr marL="342900" lvl="4" indent="-342900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dirty="0">
                <a:latin typeface="Trebuchet MS" panose="020B0603020202020204" pitchFamily="34" charset="0"/>
              </a:rPr>
              <a:t>Podle představitelů KPE je zdrojem bohatství práce </a:t>
            </a:r>
          </a:p>
          <a:p>
            <a:pPr marL="628650" lvl="4" indent="-271463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teorie pracovní hodnoty (</a:t>
            </a:r>
            <a:r>
              <a:rPr lang="cs-CZ" sz="1800" i="1" dirty="0" err="1">
                <a:latin typeface="Trebuchet MS" panose="020B0603020202020204" pitchFamily="34" charset="0"/>
              </a:rPr>
              <a:t>D.Ricardo</a:t>
            </a:r>
            <a:r>
              <a:rPr lang="cs-CZ" sz="1800" i="1" dirty="0">
                <a:latin typeface="Trebuchet MS" panose="020B0603020202020204" pitchFamily="34" charset="0"/>
              </a:rPr>
              <a:t>)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b="1" i="1" dirty="0">
                <a:latin typeface="Trebuchet MS" panose="020B0603020202020204" pitchFamily="34" charset="0"/>
              </a:rPr>
              <a:t>Alfred </a:t>
            </a:r>
            <a:r>
              <a:rPr lang="cs-CZ" sz="2000" b="1" i="1" dirty="0" err="1">
                <a:latin typeface="Trebuchet MS" panose="020B0603020202020204" pitchFamily="34" charset="0"/>
              </a:rPr>
              <a:t>Marshall</a:t>
            </a:r>
            <a:r>
              <a:rPr lang="cs-CZ" sz="2000" b="1" i="1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(1842 - 1924) </a:t>
            </a:r>
          </a:p>
          <a:p>
            <a:pPr marL="628650" lvl="4" indent="-271463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„</a:t>
            </a:r>
            <a:r>
              <a:rPr lang="cs-CZ" sz="1800" i="1" dirty="0" err="1">
                <a:latin typeface="Trebuchet MS" panose="020B0603020202020204" pitchFamily="34" charset="0"/>
              </a:rPr>
              <a:t>Principles</a:t>
            </a:r>
            <a:r>
              <a:rPr lang="cs-CZ" sz="1800" i="1" dirty="0">
                <a:latin typeface="Trebuchet MS" panose="020B0603020202020204" pitchFamily="34" charset="0"/>
              </a:rPr>
              <a:t> </a:t>
            </a:r>
            <a:r>
              <a:rPr lang="cs-CZ" sz="1800" i="1" dirty="0" err="1">
                <a:latin typeface="Trebuchet MS" panose="020B0603020202020204" pitchFamily="34" charset="0"/>
              </a:rPr>
              <a:t>of</a:t>
            </a:r>
            <a:r>
              <a:rPr lang="cs-CZ" sz="1800" i="1" dirty="0">
                <a:latin typeface="Trebuchet MS" panose="020B0603020202020204" pitchFamily="34" charset="0"/>
              </a:rPr>
              <a:t> </a:t>
            </a:r>
            <a:r>
              <a:rPr lang="cs-CZ" sz="1800" i="1" dirty="0" err="1">
                <a:latin typeface="Trebuchet MS" panose="020B0603020202020204" pitchFamily="34" charset="0"/>
              </a:rPr>
              <a:t>Economics</a:t>
            </a:r>
            <a:r>
              <a:rPr lang="cs-CZ" sz="1800" i="1" dirty="0">
                <a:latin typeface="Trebuchet MS" panose="020B0603020202020204" pitchFamily="34" charset="0"/>
              </a:rPr>
              <a:t>" (1890) </a:t>
            </a:r>
          </a:p>
          <a:p>
            <a:pPr marL="1171575" lvl="3" indent="-371475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Souhrnná učebnice ekonomie - dosavadní poznání v oblasti ekonomie.</a:t>
            </a:r>
          </a:p>
          <a:p>
            <a:pPr marL="1171575" lvl="3" indent="-371475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Zavádí grafický přístup k prezentaci ekonomických principů</a:t>
            </a:r>
          </a:p>
          <a:p>
            <a:pPr marL="0" indent="0">
              <a:buNone/>
            </a:pPr>
            <a:endParaRPr lang="cs-CZ" sz="2400" b="1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77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Období po druhé světové válce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Keynesiánství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b="1" i="1" dirty="0">
                <a:latin typeface="Trebuchet MS" panose="020B0603020202020204" pitchFamily="34" charset="0"/>
              </a:rPr>
              <a:t>John </a:t>
            </a:r>
            <a:r>
              <a:rPr lang="cs-CZ" b="1" i="1" dirty="0" err="1">
                <a:latin typeface="Trebuchet MS" panose="020B0603020202020204" pitchFamily="34" charset="0"/>
              </a:rPr>
              <a:t>Maynard</a:t>
            </a:r>
            <a:r>
              <a:rPr lang="cs-CZ" b="1" i="1" dirty="0">
                <a:latin typeface="Trebuchet MS" panose="020B0603020202020204" pitchFamily="34" charset="0"/>
              </a:rPr>
              <a:t> </a:t>
            </a:r>
            <a:r>
              <a:rPr lang="cs-CZ" b="1" i="1" dirty="0" err="1">
                <a:latin typeface="Trebuchet MS" panose="020B0603020202020204" pitchFamily="34" charset="0"/>
              </a:rPr>
              <a:t>Keynes</a:t>
            </a:r>
            <a:r>
              <a:rPr lang="cs-CZ" b="1" i="1" dirty="0">
                <a:latin typeface="Trebuchet MS" panose="020B0603020202020204" pitchFamily="34" charset="0"/>
              </a:rPr>
              <a:t> </a:t>
            </a:r>
            <a:r>
              <a:rPr lang="cs-CZ" i="1" dirty="0">
                <a:latin typeface="Trebuchet MS" panose="020B0603020202020204" pitchFamily="34" charset="0"/>
              </a:rPr>
              <a:t>(1883 – 1946)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i="1" dirty="0">
                <a:latin typeface="Trebuchet MS" panose="020B0603020202020204" pitchFamily="34" charset="0"/>
              </a:rPr>
              <a:t>Důsledek Velké hospodářské krize v 30.letech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i="1" dirty="0">
                <a:latin typeface="Trebuchet MS" panose="020B0603020202020204" pitchFamily="34" charset="0"/>
              </a:rPr>
              <a:t>Obhajoba možnosti státních zásahů do hospodářství/ekonomiky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cs-CZ" sz="2000" b="1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b="1" dirty="0">
                <a:latin typeface="Trebuchet MS" panose="020B0603020202020204" pitchFamily="34" charset="0"/>
              </a:rPr>
              <a:t>Monetarismus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i="1" dirty="0">
                <a:latin typeface="Trebuchet MS" panose="020B0603020202020204" pitchFamily="34" charset="0"/>
              </a:rPr>
              <a:t>Důsledek ropných šoků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4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Absolutní vs. Komparativní výhoda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Absolutní výhoda</a:t>
            </a:r>
            <a:r>
              <a:rPr lang="cs-CZ" sz="2000" dirty="0">
                <a:latin typeface="Trebuchet MS" panose="020B0603020202020204" pitchFamily="34" charset="0"/>
              </a:rPr>
              <a:t> představuje v ekonomii schopnost strany (jednotlivce, firmy či státu) produkovat více zboží či služeb za použití stejného množství zdrojů jako strana konkurenční.</a:t>
            </a:r>
            <a:r>
              <a:rPr lang="cs-CZ" sz="2000" baseline="30000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Jde tedy o schopnost produkovat zboží či služby efektivněji. </a:t>
            </a:r>
          </a:p>
          <a:p>
            <a:pPr marL="0" indent="0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Komparativní výhoda</a:t>
            </a:r>
            <a:r>
              <a:rPr lang="cs-CZ" sz="2000" dirty="0">
                <a:latin typeface="Trebuchet MS" panose="020B0603020202020204" pitchFamily="34" charset="0"/>
              </a:rPr>
              <a:t> při výrobě určitého zboží znamená, že subjekt při výrobě tohoto zboží musí obětovat méně jiného zboží než druhý subjekt.</a:t>
            </a:r>
          </a:p>
          <a:p>
            <a:pPr marL="0" indent="0">
              <a:buNone/>
            </a:pP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Trebuchet MS" panose="020B0603020202020204" pitchFamily="34" charset="0"/>
              </a:rPr>
              <a:t>Předpokládáme dvě země (</a:t>
            </a:r>
            <a:r>
              <a:rPr lang="cs-CZ" sz="1800" b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a </a:t>
            </a:r>
            <a:r>
              <a:rPr lang="cs-CZ" sz="1800" b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), které mají stejné množství pracovníků (resp. výrobních zdrojů), ale různou úroveň produktivity (např. lepší technické vybavení nebo vzdělanější pracovníky).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je schopná za měsíc vyrobit buď 24 kusů výrobku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nebo 24 kusů výrobku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Země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 je schopná za měsíc vyrobit buď 12 kusů výrobku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nebo 6 kusů výrobku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cs-CZ" sz="1800" i="1" dirty="0">
              <a:latin typeface="Trebuchet MS" panose="020B0603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3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5032942"/>
            <a:ext cx="8640960" cy="1564410"/>
          </a:xfrm>
        </p:spPr>
        <p:txBody>
          <a:bodyPr>
            <a:normAutofit fontScale="92500" lnSpcReduction="10000"/>
          </a:bodyPr>
          <a:lstStyle/>
          <a:p>
            <a:pPr marL="185738" indent="-18573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je tedy schopná vyrobit více množství obou výrobků než země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, má absolutní výhodu jak u výrobku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tak i u výrobku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.</a:t>
            </a:r>
          </a:p>
          <a:p>
            <a:pPr marL="185738" indent="-185738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1800" dirty="0">
                <a:latin typeface="Trebuchet MS" panose="020B0603020202020204" pitchFamily="34" charset="0"/>
              </a:rPr>
              <a:t>Pro obě země bude výhodné, když se 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specializuje na výrobek </a:t>
            </a:r>
            <a:r>
              <a:rPr lang="cs-CZ" sz="1800" i="1" dirty="0">
                <a:latin typeface="Trebuchet MS" panose="020B0603020202020204" pitchFamily="34" charset="0"/>
              </a:rPr>
              <a:t>B</a:t>
            </a:r>
            <a:r>
              <a:rPr lang="cs-CZ" sz="1800" dirty="0">
                <a:latin typeface="Trebuchet MS" panose="020B0603020202020204" pitchFamily="34" charset="0"/>
              </a:rPr>
              <a:t>, protože její náklady obětovaných příležitostí (1 A) jsou nižší než náklady obětovaných příležitostí v zemi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 (2 A). A naopak: země </a:t>
            </a:r>
            <a:r>
              <a:rPr lang="cs-CZ" sz="1800" i="1" dirty="0">
                <a:latin typeface="Trebuchet MS" panose="020B0603020202020204" pitchFamily="34" charset="0"/>
              </a:rPr>
              <a:t>Y</a:t>
            </a:r>
            <a:r>
              <a:rPr lang="cs-CZ" sz="1800" dirty="0">
                <a:latin typeface="Trebuchet MS" panose="020B0603020202020204" pitchFamily="34" charset="0"/>
              </a:rPr>
              <a:t> se bude specializovat na výrobek </a:t>
            </a:r>
            <a:r>
              <a:rPr lang="cs-CZ" sz="1800" i="1" dirty="0">
                <a:latin typeface="Trebuchet MS" panose="020B0603020202020204" pitchFamily="34" charset="0"/>
              </a:rPr>
              <a:t>A</a:t>
            </a:r>
            <a:r>
              <a:rPr lang="cs-CZ" sz="1800" dirty="0">
                <a:latin typeface="Trebuchet MS" panose="020B0603020202020204" pitchFamily="34" charset="0"/>
              </a:rPr>
              <a:t>, neboť její alternativní náklady (1/2 B) jsou nižší než alternativní náklady země </a:t>
            </a:r>
            <a:r>
              <a:rPr lang="cs-CZ" sz="1800" i="1" dirty="0">
                <a:latin typeface="Trebuchet MS" panose="020B0603020202020204" pitchFamily="34" charset="0"/>
              </a:rPr>
              <a:t>X</a:t>
            </a:r>
            <a:r>
              <a:rPr lang="cs-CZ" sz="1800" dirty="0">
                <a:latin typeface="Trebuchet MS" panose="020B0603020202020204" pitchFamily="34" charset="0"/>
              </a:rPr>
              <a:t> (1 B).</a:t>
            </a:r>
            <a:endParaRPr lang="cs-CZ" sz="18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Absolutní vs. Komparativní výhoda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130362" y="2217385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703358" y="2217385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Výrobek A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4276354" y="2217385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Výrobek B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130362" y="3029647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Země X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2703358" y="3029647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24 kusů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4276354" y="3029647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24 kusů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1130362" y="3841909"/>
            <a:ext cx="1572996" cy="812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Země Y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703358" y="3841909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12 kusů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276354" y="3841909"/>
            <a:ext cx="1572996" cy="8122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6 kusů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55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Teorie her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2780928"/>
            <a:ext cx="7496175" cy="314325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971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9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Ekonomie – úvod do předmětu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Ekonomika</a:t>
            </a:r>
            <a:r>
              <a:rPr lang="cs-CZ" sz="2000" dirty="0">
                <a:latin typeface="Trebuchet MS" panose="020B0603020202020204" pitchFamily="34" charset="0"/>
              </a:rPr>
              <a:t> = reálné prostředí, v kterém probíhají ekonomické děje</a:t>
            </a:r>
          </a:p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Ekonomie</a:t>
            </a:r>
            <a:r>
              <a:rPr lang="cs-CZ" sz="2000" dirty="0">
                <a:latin typeface="Trebuchet MS" panose="020B0603020202020204" pitchFamily="34" charset="0"/>
              </a:rPr>
              <a:t> = věda, která zkoumá ekonomiku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Mikroekonomie </a:t>
            </a:r>
            <a:r>
              <a:rPr lang="cs-CZ" sz="2000" dirty="0">
                <a:latin typeface="Trebuchet MS" panose="020B0603020202020204" pitchFamily="34" charset="0"/>
              </a:rPr>
              <a:t>= ekonomická teorie zkoumající jednotlivce, domácnosti, podnik a jejich působení na trhu</a:t>
            </a:r>
          </a:p>
          <a:p>
            <a:pPr marL="0" indent="0">
              <a:buNone/>
            </a:pPr>
            <a:r>
              <a:rPr lang="cs-CZ" sz="2000" u="sng" dirty="0">
                <a:latin typeface="Trebuchet MS" panose="020B0603020202020204" pitchFamily="34" charset="0"/>
              </a:rPr>
              <a:t>Makroekonomie</a:t>
            </a:r>
            <a:r>
              <a:rPr lang="cs-CZ" sz="2000" dirty="0">
                <a:latin typeface="Trebuchet MS" panose="020B0603020202020204" pitchFamily="34" charset="0"/>
              </a:rPr>
              <a:t> = ekonomická teorie zkoumající jednotlivé trhy na agregované úrovni celé ekonomiky (trh produkce / trh práce / trh kapitálu) a roly vlády při působení na ekonomiku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Normativní ekonomie = zkoumá ekonomiku a definuje jaká by měla být</a:t>
            </a:r>
          </a:p>
          <a:p>
            <a:pPr marL="0" indent="0">
              <a:buNone/>
            </a:pPr>
            <a:r>
              <a:rPr lang="cs-CZ" sz="2000" dirty="0">
                <a:latin typeface="Trebuchet MS" panose="020B0603020202020204" pitchFamily="34" charset="0"/>
              </a:rPr>
              <a:t>Pozitivní ekonomie = zkoumá ekonomiku tak jak je – „reálny stav“</a:t>
            </a:r>
            <a:endParaRPr lang="cs-CZ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1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Ekonomika a její subjekty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33" y="2051720"/>
            <a:ext cx="7250133" cy="463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72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Ekonomické předpoklady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1. Nedodržení předpokladu  „</a:t>
            </a:r>
            <a:r>
              <a:rPr lang="cs-CZ" sz="2000" b="1" dirty="0" err="1">
                <a:latin typeface="Trebuchet MS" panose="020B0603020202020204" pitchFamily="34" charset="0"/>
              </a:rPr>
              <a:t>ceteris</a:t>
            </a:r>
            <a:r>
              <a:rPr lang="cs-CZ" sz="2000" b="1" dirty="0">
                <a:latin typeface="Trebuchet MS" panose="020B0603020202020204" pitchFamily="34" charset="0"/>
              </a:rPr>
              <a:t> </a:t>
            </a:r>
            <a:r>
              <a:rPr lang="cs-CZ" sz="2000" b="1" dirty="0" err="1">
                <a:latin typeface="Trebuchet MS" panose="020B0603020202020204" pitchFamily="34" charset="0"/>
              </a:rPr>
              <a:t>paribus</a:t>
            </a:r>
            <a:r>
              <a:rPr lang="cs-CZ" sz="2000" b="1" dirty="0">
                <a:latin typeface="Trebuchet MS" panose="020B0603020202020204" pitchFamily="34" charset="0"/>
              </a:rPr>
              <a:t>“</a:t>
            </a:r>
            <a:r>
              <a:rPr lang="cs-CZ" sz="2000" dirty="0">
                <a:latin typeface="Trebuchet MS" panose="020B0603020202020204" pitchFamily="34" charset="0"/>
              </a:rPr>
              <a:t/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(při jinak nezměněných podmínkách)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zkoumání ekonomických jevů, na které působí mnoho proměnných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analyzujeme změnu jedné proměnné – ostatní předpokládáme beze změny 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b="1" dirty="0">
                <a:latin typeface="Trebuchet MS" panose="020B0603020202020204" pitchFamily="34" charset="0"/>
              </a:rPr>
              <a:t>2. Post hoc – klam, </a:t>
            </a:r>
            <a:r>
              <a:rPr lang="cs-CZ" sz="2000" dirty="0">
                <a:latin typeface="Trebuchet MS" panose="020B0603020202020204" pitchFamily="34" charset="0"/>
              </a:rPr>
              <a:t/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Je to chybný předpoklad, že když jev A předchází jevu B, znamená to, že jev A vyvolává jev B 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chybné vyvození příčinné souvislosti z časové následnosti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617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3. Omyl kompozice </a:t>
            </a: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	nesprávné usuzování z části na celek a naopak </a:t>
            </a:r>
            <a:br>
              <a:rPr lang="cs-CZ" sz="2000" dirty="0">
                <a:latin typeface="Trebuchet MS" panose="020B0603020202020204" pitchFamily="34" charset="0"/>
              </a:rPr>
            </a:br>
            <a:r>
              <a:rPr lang="cs-CZ" sz="2000" dirty="0">
                <a:latin typeface="Trebuchet MS" panose="020B0603020202020204" pitchFamily="34" charset="0"/>
              </a:rPr>
              <a:t>to co platí a je dobré pro subjekt, nemusí být stejně dobré a nemusí platit pro celek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4. Neurčitost (nejistota) v ekonomickém životě - ekonomické zákony mají charakter pravděpodobnostních zákonů, platí jen jako průměr. 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5. Subjektivnost</a:t>
            </a:r>
          </a:p>
          <a:p>
            <a:pPr marL="357188" indent="-357188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6. Ignorování sekundárních účinků </a:t>
            </a:r>
          </a:p>
          <a:p>
            <a:pPr marL="357188" indent="-357188">
              <a:buNone/>
            </a:pPr>
            <a:r>
              <a:rPr lang="cs-CZ" sz="2000" dirty="0">
                <a:latin typeface="Trebuchet MS" panose="020B0603020202020204" pitchFamily="34" charset="0"/>
              </a:rPr>
              <a:t>	často jsou významnější než primární účinky</a:t>
            </a:r>
            <a:endParaRPr lang="cs-CZ" sz="2000" dirty="0">
              <a:effectLst/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51520" y="1340768"/>
            <a:ext cx="8640960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Ekonomické předpoklady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8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24744"/>
            <a:ext cx="4525980" cy="4122983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5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51520" y="1080000"/>
            <a:ext cx="8640960" cy="5588793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Ekonomické myšlení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9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Antika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zprávy o směně, obchodu, penězích, cenách </a:t>
            </a:r>
          </a:p>
          <a:p>
            <a:pPr marL="714375" lvl="4" indent="-271463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v Sumeru, Babylónu, Egyptě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antické Řecko</a:t>
            </a:r>
          </a:p>
          <a:p>
            <a:pPr>
              <a:spcBef>
                <a:spcPts val="600"/>
              </a:spcBef>
              <a:buFont typeface="Wingdings" pitchFamily="2" charset="2"/>
              <a:buChar char="§"/>
            </a:pP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b="1" i="1" dirty="0" err="1">
                <a:latin typeface="Trebuchet MS" panose="020B0603020202020204" pitchFamily="34" charset="0"/>
              </a:rPr>
              <a:t>Xenofón</a:t>
            </a:r>
            <a:r>
              <a:rPr lang="cs-CZ" sz="2000" b="1" i="1" dirty="0">
                <a:latin typeface="Trebuchet MS" panose="020B0603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</a:rPr>
              <a:t>(430 – 355 př. n. l.) </a:t>
            </a:r>
          </a:p>
          <a:p>
            <a:pPr marL="714375" lvl="4" indent="-271463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spis </a:t>
            </a:r>
            <a:r>
              <a:rPr lang="cs-CZ" sz="1800" i="1" dirty="0" err="1">
                <a:latin typeface="Trebuchet MS" panose="020B0603020202020204" pitchFamily="34" charset="0"/>
              </a:rPr>
              <a:t>Oikonomikos</a:t>
            </a:r>
            <a:r>
              <a:rPr lang="cs-CZ" sz="1800" i="1" dirty="0">
                <a:latin typeface="Trebuchet MS" panose="020B0603020202020204" pitchFamily="34" charset="0"/>
              </a:rPr>
              <a:t> </a:t>
            </a:r>
          </a:p>
          <a:p>
            <a:pPr marL="985838" lvl="3" indent="-271463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600" dirty="0">
                <a:latin typeface="Trebuchet MS" panose="020B0603020202020204" pitchFamily="34" charset="0"/>
              </a:rPr>
              <a:t>Ideálem </a:t>
            </a:r>
            <a:r>
              <a:rPr lang="cs-CZ" sz="1600" i="1" dirty="0">
                <a:latin typeface="Trebuchet MS" panose="020B0603020202020204" pitchFamily="34" charset="0"/>
              </a:rPr>
              <a:t>rodinné hospodářství produkující vše nezbytné pro uspokojování potřeb domácnosti. </a:t>
            </a:r>
          </a:p>
          <a:p>
            <a:pPr marL="985838" lvl="3" indent="-271463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600" dirty="0">
                <a:latin typeface="Trebuchet MS" panose="020B0603020202020204" pitchFamily="34" charset="0"/>
              </a:rPr>
              <a:t>nejprospěšnější zemědělství </a:t>
            </a:r>
          </a:p>
          <a:p>
            <a:pPr marL="985838" lvl="3" indent="-271463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600" dirty="0">
                <a:latin typeface="Trebuchet MS" panose="020B0603020202020204" pitchFamily="34" charset="0"/>
              </a:rPr>
              <a:t>odmítavý postoj ke směně. </a:t>
            </a:r>
          </a:p>
          <a:p>
            <a:pPr marL="985838" lvl="3" indent="-271463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600" dirty="0">
                <a:latin typeface="Trebuchet MS" panose="020B0603020202020204" pitchFamily="34" charset="0"/>
              </a:rPr>
              <a:t>Velmi negativní postoj byl k obchodu, jehož cílem by bylo dosažení zisku a zejména k půjčování peněz na úrok</a:t>
            </a:r>
            <a:endParaRPr lang="cs-CZ" sz="1600" b="1" dirty="0"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05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Středověk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Od 11. století rozvíjející se obchod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Impuls pro rozvoj ekonomického myšlení.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b="1" i="1" dirty="0">
                <a:latin typeface="Trebuchet MS" panose="020B0603020202020204" pitchFamily="34" charset="0"/>
              </a:rPr>
              <a:t>Tomáš Akvinský </a:t>
            </a:r>
            <a:r>
              <a:rPr lang="cs-CZ" sz="2000" dirty="0">
                <a:latin typeface="Trebuchet MS" panose="020B0603020202020204" pitchFamily="34" charset="0"/>
              </a:rPr>
              <a:t>(1225 – 1274). 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učení o spravedlivé ceně, </a:t>
            </a:r>
          </a:p>
          <a:p>
            <a:pPr marL="900113" lvl="3" indent="-271463"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v"/>
            </a:pPr>
            <a:r>
              <a:rPr lang="cs-CZ" sz="1800" dirty="0">
                <a:latin typeface="Trebuchet MS" panose="020B0603020202020204" pitchFamily="34" charset="0"/>
              </a:rPr>
              <a:t>směna nemá být zdrojem obohacení jedněch na úkor jiných 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14. století – vznik </a:t>
            </a:r>
            <a:r>
              <a:rPr lang="cs-CZ" sz="2000" b="1" dirty="0">
                <a:latin typeface="Trebuchet MS" panose="020B0603020202020204" pitchFamily="34" charset="0"/>
              </a:rPr>
              <a:t>Merkantilismu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Benátky, Portugalsko, Španělsko, v 16. století Holandsko </a:t>
            </a:r>
          </a:p>
          <a:p>
            <a:pPr marL="542925" lvl="4" indent="-185738">
              <a:spcBef>
                <a:spcPts val="600"/>
              </a:spcBef>
              <a:buClr>
                <a:schemeClr val="accent6"/>
              </a:buClr>
            </a:pPr>
            <a:r>
              <a:rPr lang="cs-CZ" sz="1800" i="1" dirty="0">
                <a:latin typeface="Trebuchet MS" panose="020B0603020202020204" pitchFamily="34" charset="0"/>
              </a:rPr>
              <a:t>Stát je dominantní ve vztahu řízení hospodářství – snaha o zvýšení obejmu drahých kovů v zemi ovlivňováním zahraničního obchodu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Font typeface="Wingdings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</a:rPr>
              <a:t>na přelomu </a:t>
            </a:r>
            <a:r>
              <a:rPr lang="cs-CZ" sz="2000" b="1" dirty="0">
                <a:latin typeface="Trebuchet MS" panose="020B0603020202020204" pitchFamily="34" charset="0"/>
              </a:rPr>
              <a:t>17. a 18. století </a:t>
            </a:r>
            <a:r>
              <a:rPr lang="cs-CZ" sz="2000" dirty="0">
                <a:latin typeface="Trebuchet MS" panose="020B0603020202020204" pitchFamily="34" charset="0"/>
              </a:rPr>
              <a:t>převládlo přesvědčení, že </a:t>
            </a:r>
            <a:r>
              <a:rPr lang="cs-CZ" sz="2000" b="1" dirty="0">
                <a:latin typeface="Trebuchet MS" panose="020B0603020202020204" pitchFamily="34" charset="0"/>
              </a:rPr>
              <a:t>hospodářství je systém ovládaný vlastními zákonitostmi, které jsou schopny zabezpečit jeho fungování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Ekonomie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9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6935</TotalTime>
  <Words>657</Words>
  <Application>Microsoft Office PowerPoint</Application>
  <PresentationFormat>Předvádění na obrazovce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Ekonomie</vt:lpstr>
      <vt:lpstr>Ekonomie – úvod do předmětu</vt:lpstr>
      <vt:lpstr>Ekonomika a její subjekty</vt:lpstr>
      <vt:lpstr>Ekonomické předpoklady</vt:lpstr>
      <vt:lpstr>Prezentace aplikace PowerPoint</vt:lpstr>
      <vt:lpstr>Prezentace aplikace PowerPoint</vt:lpstr>
      <vt:lpstr>Ekonomické myšlení</vt:lpstr>
      <vt:lpstr>Antika</vt:lpstr>
      <vt:lpstr>Středověk</vt:lpstr>
      <vt:lpstr>Vznik ekonomie jako vědy</vt:lpstr>
      <vt:lpstr>Období po druhé světové válce</vt:lpstr>
      <vt:lpstr>Absolutní vs. Komparativní výhoda</vt:lpstr>
      <vt:lpstr>Prezentace aplikace PowerPoint</vt:lpstr>
      <vt:lpstr>Teorie her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- Ekonomicke mysleni</dc:title>
  <dc:creator>Marinič Peter</dc:creator>
  <cp:lastModifiedBy>Peter Marinič</cp:lastModifiedBy>
  <cp:revision>174</cp:revision>
  <dcterms:created xsi:type="dcterms:W3CDTF">2012-10-12T20:28:37Z</dcterms:created>
  <dcterms:modified xsi:type="dcterms:W3CDTF">2019-03-04T06:37:07Z</dcterms:modified>
</cp:coreProperties>
</file>