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628" r:id="rId3"/>
    <p:sldId id="616" r:id="rId4"/>
    <p:sldId id="503" r:id="rId5"/>
    <p:sldId id="504" r:id="rId6"/>
    <p:sldId id="509" r:id="rId7"/>
    <p:sldId id="508" r:id="rId8"/>
    <p:sldId id="507" r:id="rId9"/>
    <p:sldId id="512" r:id="rId10"/>
    <p:sldId id="513" r:id="rId11"/>
    <p:sldId id="514" r:id="rId12"/>
    <p:sldId id="515" r:id="rId13"/>
    <p:sldId id="516" r:id="rId14"/>
    <p:sldId id="517" r:id="rId15"/>
    <p:sldId id="518" r:id="rId16"/>
    <p:sldId id="519" r:id="rId17"/>
    <p:sldId id="521" r:id="rId18"/>
    <p:sldId id="618" r:id="rId19"/>
    <p:sldId id="619" r:id="rId20"/>
    <p:sldId id="620" r:id="rId21"/>
    <p:sldId id="621" r:id="rId22"/>
    <p:sldId id="622" r:id="rId23"/>
    <p:sldId id="623" r:id="rId24"/>
    <p:sldId id="624" r:id="rId25"/>
    <p:sldId id="625" r:id="rId26"/>
    <p:sldId id="626" r:id="rId27"/>
    <p:sldId id="627" r:id="rId28"/>
    <p:sldId id="540" r:id="rId29"/>
    <p:sldId id="542" r:id="rId30"/>
    <p:sldId id="544" r:id="rId31"/>
    <p:sldId id="545" r:id="rId32"/>
    <p:sldId id="630" r:id="rId33"/>
    <p:sldId id="631" r:id="rId34"/>
    <p:sldId id="546" r:id="rId35"/>
    <p:sldId id="549" r:id="rId36"/>
    <p:sldId id="550" r:id="rId37"/>
    <p:sldId id="555" r:id="rId38"/>
    <p:sldId id="562" r:id="rId39"/>
    <p:sldId id="563" r:id="rId40"/>
    <p:sldId id="564" r:id="rId41"/>
    <p:sldId id="566" r:id="rId42"/>
    <p:sldId id="569" r:id="rId43"/>
    <p:sldId id="570" r:id="rId44"/>
    <p:sldId id="571" r:id="rId45"/>
    <p:sldId id="574" r:id="rId46"/>
    <p:sldId id="629" r:id="rId4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2" autoAdjust="0"/>
    <p:restoredTop sz="94660"/>
  </p:normalViewPr>
  <p:slideViewPr>
    <p:cSldViewPr>
      <p:cViewPr varScale="1">
        <p:scale>
          <a:sx n="103" d="100"/>
          <a:sy n="103" d="100"/>
        </p:scale>
        <p:origin x="10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</a:p>
        </p:txBody>
      </p:sp>
    </p:spTree>
  </p:cSld>
  <p:clrMapOvr>
    <a:masterClrMapping/>
  </p:clrMapOvr>
  <p:transition spd="slow" advClick="0" advTm="3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A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42075"/>
            <a:ext cx="3602037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777777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/>
              <a:t>Zápatí prezentace</a:t>
            </a:r>
          </a:p>
        </p:txBody>
      </p:sp>
      <p:sp>
        <p:nvSpPr>
          <p:cNvPr id="22733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554288" y="3141663"/>
            <a:ext cx="50419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10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pic>
        <p:nvPicPr>
          <p:cNvPr id="227344" name="Picture 16" descr="PdF_kresba_abc_bil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56325" y="4292600"/>
            <a:ext cx="3419475" cy="2576513"/>
          </a:xfrm>
          <a:prstGeom prst="rect">
            <a:avLst/>
          </a:prstGeom>
          <a:noFill/>
        </p:spPr>
      </p:pic>
      <p:pic>
        <p:nvPicPr>
          <p:cNvPr id="227347" name="Picture 19" descr="pruh+znak_PdF_13_bily_silna_RGB"/>
          <p:cNvPicPr>
            <a:picLocks noChangeAspect="1" noChangeArrowheads="1"/>
          </p:cNvPicPr>
          <p:nvPr/>
        </p:nvPicPr>
        <p:blipFill>
          <a:blip r:embed="rId14" cstate="print"/>
          <a:srcRect t="15929" b="33270"/>
          <a:stretch>
            <a:fillRect/>
          </a:stretch>
        </p:blipFill>
        <p:spPr bwMode="auto">
          <a:xfrm>
            <a:off x="239713" y="-9525"/>
            <a:ext cx="231775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7348" name="Picture 20" descr="PdF_PPT_zahlav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90800" y="855663"/>
            <a:ext cx="4516438" cy="7096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0">
    <p:fade/>
  </p:transition>
  <p:hf sldNum="0" hdr="0" ftr="0" dt="0"/>
  <p:txStyles>
    <p:title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4800" b="1">
          <a:solidFill>
            <a:schemeClr val="tx1"/>
          </a:solidFill>
          <a:latin typeface="Trebuchet MS" pitchFamily="34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7D1E1E"/>
        </a:buClr>
        <a:buSzPct val="90000"/>
        <a:buFont typeface="Wingdings" pitchFamily="2" charset="2"/>
        <a:defRPr sz="3600" b="1">
          <a:solidFill>
            <a:srgbClr val="7D1E1E"/>
          </a:solidFill>
          <a:latin typeface="+mn-lt"/>
          <a:ea typeface="+mn-ea"/>
          <a:cs typeface="+mn-cs"/>
        </a:defRPr>
      </a:lvl1pPr>
      <a:lvl2pPr marL="827088" indent="-285750" algn="l" rtl="0" fontAlgn="base">
        <a:spcBef>
          <a:spcPct val="20000"/>
        </a:spcBef>
        <a:spcAft>
          <a:spcPct val="0"/>
        </a:spcAft>
        <a:buClr>
          <a:srgbClr val="7D1E1E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Arial" charset="0"/>
        </a:defRPr>
      </a:lvl2pPr>
      <a:lvl3pPr marL="1235075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n"/>
        <a:defRPr sz="2300">
          <a:solidFill>
            <a:schemeClr val="tx1"/>
          </a:solidFill>
          <a:latin typeface="Arial" charset="0"/>
        </a:defRPr>
      </a:lvl3pPr>
      <a:lvl4pPr marL="1643063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7D1E1E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psv.cz/cs/87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psv.cz/ISPVcharavypis.php" TargetMode="External"/><Relationship Id="rId4" Type="http://schemas.openxmlformats.org/officeDocument/2006/relationships/hyperlink" Target="https://vdb.czso.cz/vdbvo2/faces/cs/index.jsf?page=statistiky#katalog=3085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 smtClean="0">
                <a:latin typeface="Trebuchet MS" panose="020B0603020202020204" pitchFamily="34" charset="0"/>
              </a:rPr>
              <a:t>Ekonomie</a:t>
            </a:r>
            <a:endParaRPr lang="cs-CZ" sz="4000" b="1" dirty="0">
              <a:latin typeface="Trebuchet MS" panose="020B0603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4149080"/>
            <a:ext cx="6400800" cy="1752600"/>
          </a:xfrm>
        </p:spPr>
        <p:txBody>
          <a:bodyPr/>
          <a:lstStyle/>
          <a:p>
            <a:pPr algn="l"/>
            <a:endParaRPr lang="cs-CZ" dirty="0">
              <a:latin typeface="Trebuchet MS" panose="020B0603020202020204" pitchFamily="34" charset="0"/>
            </a:endParaRPr>
          </a:p>
          <a:p>
            <a:pPr algn="l"/>
            <a:endParaRPr lang="cs-CZ" dirty="0">
              <a:latin typeface="Trebuchet MS" panose="020B0603020202020204" pitchFamily="34" charset="0"/>
            </a:endParaRPr>
          </a:p>
          <a:p>
            <a:pPr algn="l"/>
            <a:r>
              <a:rPr lang="cs-CZ" dirty="0">
                <a:latin typeface="Trebuchet MS" panose="020B0603020202020204" pitchFamily="34" charset="0"/>
              </a:rPr>
              <a:t>jaro </a:t>
            </a:r>
            <a:r>
              <a:rPr lang="cs-CZ" dirty="0" smtClean="0">
                <a:latin typeface="Trebuchet MS" panose="020B0603020202020204" pitchFamily="34" charset="0"/>
              </a:rPr>
              <a:t>2019</a:t>
            </a:r>
            <a:endParaRPr lang="cs-CZ" dirty="0"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20000" cy="167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83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4" y="2564904"/>
            <a:ext cx="8640253" cy="39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44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7514"/>
            <a:ext cx="8640000" cy="467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85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per capita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209" y="2119251"/>
            <a:ext cx="5381582" cy="4228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40902"/>
            <a:ext cx="8640000" cy="438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7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per capita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1" y="2780928"/>
            <a:ext cx="8640000" cy="34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5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per capita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4" y="3308882"/>
            <a:ext cx="5985508" cy="320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4" y="2362415"/>
            <a:ext cx="8639546" cy="946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546" y="3336535"/>
            <a:ext cx="2342294" cy="318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2636912"/>
            <a:ext cx="8640000" cy="371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1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 </a:t>
            </a:r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– PPP per capita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2348880"/>
            <a:ext cx="8640000" cy="401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61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853482" cy="263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Trend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dlouhodobá míra ekonomické expanze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Cyklus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krátkodobé fluktuace okolo trendu</a:t>
            </a:r>
          </a:p>
          <a:p>
            <a:pPr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Potenciální produkt</a:t>
            </a:r>
          </a:p>
          <a:p>
            <a:pPr marL="714375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maximální dlouhodobě udržitelný výkon ekonomiky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166" y="4521476"/>
            <a:ext cx="4680520" cy="174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8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Poptávka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285229" y="2032719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u="sng" dirty="0">
                <a:solidFill>
                  <a:srgbClr val="FF3300"/>
                </a:solidFill>
                <a:latin typeface="Trebuchet MS" panose="020B0603020202020204" pitchFamily="34" charset="0"/>
              </a:rPr>
              <a:t>Mikroekonomie: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Křivka </a:t>
            </a:r>
            <a:r>
              <a:rPr lang="cs-CZ" altLang="cs-CZ" sz="2000" dirty="0" err="1">
                <a:latin typeface="Trebuchet MS" panose="020B0603020202020204" pitchFamily="34" charset="0"/>
              </a:rPr>
              <a:t>D</a:t>
            </a:r>
            <a:r>
              <a:rPr lang="cs-CZ" altLang="cs-CZ" sz="2000" baseline="-25000" dirty="0" err="1">
                <a:latin typeface="Trebuchet MS" panose="020B0603020202020204" pitchFamily="34" charset="0"/>
              </a:rPr>
              <a:t>x</a:t>
            </a:r>
            <a:r>
              <a:rPr lang="cs-CZ" altLang="cs-CZ" sz="2000" dirty="0">
                <a:latin typeface="Trebuchet MS" panose="020B0603020202020204" pitchFamily="34" charset="0"/>
              </a:rPr>
              <a:t> je klesající, protože pokles ceny statku X způsobí růst jeho poptávaného množství. (substituční a důchodový efekt)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771005" y="4109888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771005" y="5405288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954860" y="4103538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4954860" y="53989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986905" y="4470251"/>
            <a:ext cx="1081087" cy="7921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170760" y="4535338"/>
            <a:ext cx="935038" cy="79216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12230" y="4181326"/>
            <a:ext cx="30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94967" y="5333851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Q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>
          <a:xfrm>
            <a:off x="4376217" y="2032719"/>
            <a:ext cx="4038600" cy="453072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>
                <a:solidFill>
                  <a:srgbClr val="CC00CC"/>
                </a:solidFill>
                <a:latin typeface="Trebuchet MS" panose="020B0603020202020204" pitchFamily="34" charset="0"/>
              </a:rPr>
              <a:t>Makroekonomie: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Křivka AD je klesající, protože klesající cenová hladina přes </a:t>
            </a:r>
            <a:r>
              <a:rPr lang="cs-CZ" altLang="cs-CZ" sz="2000" dirty="0" err="1">
                <a:latin typeface="Trebuchet MS" panose="020B0603020202020204" pitchFamily="34" charset="0"/>
              </a:rPr>
              <a:t>M</a:t>
            </a:r>
            <a:r>
              <a:rPr lang="cs-CZ" altLang="cs-CZ" sz="2000" baseline="-25000" dirty="0" err="1">
                <a:latin typeface="Trebuchet MS" panose="020B0603020202020204" pitchFamily="34" charset="0"/>
              </a:rPr>
              <a:t>d</a:t>
            </a:r>
            <a:r>
              <a:rPr lang="cs-CZ" altLang="cs-CZ" sz="2000" dirty="0">
                <a:latin typeface="Trebuchet MS" panose="020B0603020202020204" pitchFamily="34" charset="0"/>
              </a:rPr>
              <a:t> sníží úrokové sazby, které zvýší investice a tím i celkový produkt. 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4594498" y="4319438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6105798" y="5398938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Y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1994967" y="4829026"/>
            <a:ext cx="649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D</a:t>
            </a:r>
            <a:r>
              <a:rPr lang="cs-CZ" altLang="cs-CZ" baseline="-25000"/>
              <a:t>x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6034360" y="4967138"/>
            <a:ext cx="503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AD</a:t>
            </a:r>
          </a:p>
        </p:txBody>
      </p:sp>
      <p:sp>
        <p:nvSpPr>
          <p:cNvPr id="28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30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Nabídka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271512" y="2032719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u="sng" dirty="0">
                <a:solidFill>
                  <a:srgbClr val="FF3300"/>
                </a:solidFill>
                <a:latin typeface="Trebuchet MS" panose="020B0603020202020204" pitchFamily="34" charset="0"/>
              </a:rPr>
              <a:t>Mikroekonomie: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 Křivka </a:t>
            </a:r>
            <a:r>
              <a:rPr lang="cs-CZ" altLang="cs-CZ" sz="2000" dirty="0" err="1">
                <a:latin typeface="Trebuchet MS" panose="020B0603020202020204" pitchFamily="34" charset="0"/>
              </a:rPr>
              <a:t>S</a:t>
            </a:r>
            <a:r>
              <a:rPr lang="cs-CZ" altLang="cs-CZ" sz="2000" baseline="-25000" dirty="0" err="1">
                <a:latin typeface="Trebuchet MS" panose="020B0603020202020204" pitchFamily="34" charset="0"/>
              </a:rPr>
              <a:t>x</a:t>
            </a:r>
            <a:r>
              <a:rPr lang="cs-CZ" altLang="cs-CZ" sz="2000" dirty="0">
                <a:latin typeface="Trebuchet MS" panose="020B0603020202020204" pitchFamily="34" charset="0"/>
              </a:rPr>
              <a:t> je rostoucí, protože růst ceny statku X způsobí růst jeho nabízeného množství. (MR</a:t>
            </a:r>
            <a:r>
              <a:rPr lang="en-US" altLang="cs-CZ" sz="2000" dirty="0">
                <a:latin typeface="Trebuchet MS" panose="020B0603020202020204" pitchFamily="34" charset="0"/>
                <a:cs typeface="Arial" panose="020B0604020202020204" pitchFamily="34" charset="0"/>
              </a:rPr>
              <a:t>&gt;</a:t>
            </a:r>
            <a:r>
              <a:rPr lang="cs-CZ" altLang="cs-CZ" sz="2000" dirty="0">
                <a:latin typeface="Trebuchet MS" panose="020B0603020202020204" pitchFamily="34" charset="0"/>
                <a:cs typeface="Arial" panose="020B0604020202020204" pitchFamily="34" charset="0"/>
              </a:rPr>
              <a:t>MC)</a:t>
            </a:r>
            <a:endParaRPr lang="en-US" altLang="cs-CZ" sz="200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>
            <a:off x="641400" y="5014044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641400" y="6309444"/>
            <a:ext cx="1512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4891137" y="5014044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7"/>
          <p:cNvSpPr>
            <a:spLocks noChangeShapeType="1"/>
          </p:cNvSpPr>
          <p:nvPr/>
        </p:nvSpPr>
        <p:spPr bwMode="auto">
          <a:xfrm>
            <a:off x="4891137" y="6309444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82625" y="5085482"/>
            <a:ext cx="306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865362" y="6238007"/>
            <a:ext cx="504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Q</a:t>
            </a:r>
          </a:p>
        </p:txBody>
      </p:sp>
      <p:sp>
        <p:nvSpPr>
          <p:cNvPr id="35" name="Text Box 12"/>
          <p:cNvSpPr txBox="1">
            <a:spLocks noChangeArrowheads="1"/>
          </p:cNvSpPr>
          <p:nvPr/>
        </p:nvSpPr>
        <p:spPr>
          <a:xfrm>
            <a:off x="4356199" y="2032718"/>
            <a:ext cx="4038600" cy="4530725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 u="sng" dirty="0">
                <a:solidFill>
                  <a:srgbClr val="CC00CC"/>
                </a:solidFill>
                <a:latin typeface="Trebuchet MS" panose="020B0603020202020204" pitchFamily="34" charset="0"/>
              </a:rPr>
              <a:t>Makroekonomie: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Křivka AS je rostoucí, protože v krátkém období jsou výrobci ochotni při vyšší cenové hladině nabízet vyšší objem reálné produkce.  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4530775" y="5229944"/>
            <a:ext cx="3603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P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6042075" y="6309444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Y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2009825" y="5014044"/>
            <a:ext cx="649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S</a:t>
            </a:r>
            <a:r>
              <a:rPr lang="cs-CZ" altLang="cs-CZ" baseline="-25000"/>
              <a:t>x</a:t>
            </a:r>
          </a:p>
        </p:txBody>
      </p:sp>
      <p:sp>
        <p:nvSpPr>
          <p:cNvPr id="39" name="Text Box 16"/>
          <p:cNvSpPr txBox="1">
            <a:spLocks noChangeArrowheads="1"/>
          </p:cNvSpPr>
          <p:nvPr/>
        </p:nvSpPr>
        <p:spPr bwMode="auto">
          <a:xfrm>
            <a:off x="6042075" y="5156919"/>
            <a:ext cx="503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/>
              <a:t>AS</a:t>
            </a:r>
          </a:p>
        </p:txBody>
      </p:sp>
      <p:sp>
        <p:nvSpPr>
          <p:cNvPr id="40" name="Line 17"/>
          <p:cNvSpPr>
            <a:spLocks noChangeShapeType="1"/>
          </p:cNvSpPr>
          <p:nvPr/>
        </p:nvSpPr>
        <p:spPr bwMode="auto">
          <a:xfrm flipV="1">
            <a:off x="857300" y="5301382"/>
            <a:ext cx="1081087" cy="7921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Line 19"/>
          <p:cNvSpPr>
            <a:spLocks noChangeShapeType="1"/>
          </p:cNvSpPr>
          <p:nvPr/>
        </p:nvSpPr>
        <p:spPr bwMode="auto">
          <a:xfrm flipV="1">
            <a:off x="5249912" y="5156919"/>
            <a:ext cx="792163" cy="865188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91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60851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Klasický model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Předpoklady: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Pružné ceny na trhu finální produkce i na trhu výrobních faktorů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Investice a úspory jsou ovlivňovány úrokovou mírou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Systém je vnitřně stabilní – je schopen se navrátit do stavu rovnováhy po jeho vychýlení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43" y="2132856"/>
            <a:ext cx="3817359" cy="3744416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5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1702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51520" y="1080000"/>
            <a:ext cx="8640960" cy="5588793"/>
          </a:xfrm>
        </p:spPr>
        <p:txBody>
          <a:bodyPr>
            <a:normAutofit/>
          </a:bodyPr>
          <a:lstStyle/>
          <a:p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Makroekonomie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978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Klasický model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Agregátní nabídková křivka (AS) je vertikální – nabídka je v daném modelu konstantní a nezávislá od ceny produkce.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Producenti totiž využívají plně svých produkčních kapacit a tudíž nemají možnost měnit výšku své produkce.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Změna agregátní poptávky (AD→AD´) tudíž vyvolá jenom změnu cenové hladiny v ekonomice, bez dopadu na produkt dané ekonomiky.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443" y="2132856"/>
            <a:ext cx="3817359" cy="374441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94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Keynesiánský model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Předpoklady: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Nepružné ceny na trhu finální produkce i na trhu výrobních faktorů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Investice a úspory nejsou ovlivňovány jen úrokovou mírou – úspory se neproměňují automaticky na investice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Systém není  vnitřně stabilní – pokud je vychýlen z rovnováhy, nenavrací se automaticky do rovnovážného stavu, nýbrž přetrvává v nerovnováze</a:t>
            </a:r>
            <a:endParaRPr lang="cs-CZ" sz="20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524336"/>
            <a:ext cx="3775633" cy="368153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175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75252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Keynesiánský model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Agregátní nabídka (AS) má tvar zalomené křivky, a tedy v modelu dochází ke změně  cenové hladiny i objemu výstupu ekonomiky.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Producenti totiž nevyužívají výrobních kapacit v plné výši a tudíž jsou schopni operativně reagovat změnou výše produkce – výstupu ekonomiky.</a:t>
            </a: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Změna agregátní poptávky </a:t>
            </a:r>
            <a:b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</a:b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(AD → AD´) tedy vyvolá změnu výstupu ekonomiky a také změnu cenové hladiny.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524336"/>
            <a:ext cx="3775633" cy="3681536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9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52839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Ideální růst ekonomiky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Růst agregátní poptávky doprovázen růstem agregátní nabídky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 → </a:t>
            </a:r>
            <a:r>
              <a:rPr lang="cs-CZ" sz="20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´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AS → </a:t>
            </a:r>
            <a:r>
              <a:rPr lang="cs-CZ" sz="20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AS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´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Růst výstupu ekonomiky je v daném případě dosažen bez vlivu na cenovou hladinu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690" y="2051720"/>
            <a:ext cx="4547310" cy="418559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58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312368" cy="4464496"/>
          </a:xfrm>
        </p:spPr>
        <p:txBody>
          <a:bodyPr>
            <a:normAutofit lnSpcReduction="1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Klasická recese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Pokles agregátní poptávky AD → </a:t>
            </a:r>
            <a:r>
              <a:rPr lang="cs-CZ" sz="2000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AD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´ vyvolá pokles výstupu ekonomiky při současném poklesu cenové hladiny (deflace)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Pokud je pokles agregátní poptávky vyvolán poklesem spotřeby domácnosti, může vláda situaci sanovat zvýšením vládních výdajů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5" y="2021942"/>
            <a:ext cx="4691060" cy="429047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155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3528392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 err="1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Slumpflace</a:t>
            </a:r>
            <a:endParaRPr lang="cs-CZ" sz="2400" b="1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  <a:p>
            <a:pPr marL="261938" indent="-261938">
              <a:buNone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= nabídkový šok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Amerika v 70 letech 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 důsledku ropných šoků – náhlému snížení objemu produkce ropy zeměmi OPEC a tím zvýšením její ceny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 poklesem výstupu ekonomiky je spojen nárůst cenové hladiny (inflace)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29" y="2350919"/>
            <a:ext cx="4905375" cy="380047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586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4032448" cy="4464496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cs-CZ" sz="24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Růst agregátní nabídky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Japonsko v 80 letech 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Technologický pokrok působí na nabídkové straně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Výrobci v důsledku technologického pokroku jsou ochotní a schopní nabízet větší množství produkce – posun nabídkové křivky</a:t>
            </a:r>
          </a:p>
          <a:p>
            <a:pPr marL="261938" indent="-261938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S růstem výstupu ekonomiky je spojen pokles cenové hladiny (deflace)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Ekonomický cyklus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604" y="2312488"/>
            <a:ext cx="3962400" cy="3648075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99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Trh práce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Trebuchet MS" panose="020B0603020202020204" pitchFamily="34" charset="0"/>
              </a:rPr>
              <a:t>Poptávka po práci – kolik pracovníků najmout? </a:t>
            </a:r>
          </a:p>
          <a:p>
            <a:pPr marL="723900" lvl="2" indent="-3683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Trebuchet MS" panose="020B0603020202020204" pitchFamily="34" charset="0"/>
              </a:rPr>
              <a:t>Odvozena od produkční funkce – objemu produkce</a:t>
            </a:r>
          </a:p>
          <a:p>
            <a:pPr marL="723900" lvl="2" indent="-3683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Trebuchet MS" panose="020B0603020202020204" pitchFamily="34" charset="0"/>
              </a:rPr>
              <a:t>Tvořena firmami</a:t>
            </a:r>
          </a:p>
          <a:p>
            <a:pPr marL="723900" lvl="2" indent="-368300">
              <a:buFont typeface="Wingdings" panose="05000000000000000000" pitchFamily="2" charset="2"/>
              <a:buChar char="ü"/>
            </a:pPr>
            <a:endParaRPr lang="cs-CZ" altLang="cs-CZ" sz="1800" dirty="0"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Trebuchet MS" panose="020B0603020202020204" pitchFamily="34" charset="0"/>
              </a:rPr>
              <a:t>Nabídka práce – tvořena domácnostmi</a:t>
            </a:r>
          </a:p>
          <a:p>
            <a:pPr marL="71437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Trebuchet MS" panose="020B0603020202020204" pitchFamily="34" charset="0"/>
              </a:rPr>
              <a:t>Rozhodování mezi prací a volným časem</a:t>
            </a:r>
          </a:p>
          <a:p>
            <a:pPr marL="355600" indent="-3556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Trebuchet MS" panose="020B0603020202020204" pitchFamily="34" charset="0"/>
              </a:rPr>
              <a:t>Substituční efekt</a:t>
            </a:r>
          </a:p>
          <a:p>
            <a:pPr marL="7239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Trebuchet MS" panose="020B0603020202020204" pitchFamily="34" charset="0"/>
              </a:rPr>
              <a:t>růst mzdy vyvolá snížení zájmu o volný čas (= nabízím více práce)</a:t>
            </a:r>
          </a:p>
          <a:p>
            <a:pPr marL="355600" indent="-355600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dirty="0">
                <a:latin typeface="Trebuchet MS" panose="020B0603020202020204" pitchFamily="34" charset="0"/>
              </a:rPr>
              <a:t>Důchodový efekt </a:t>
            </a:r>
          </a:p>
          <a:p>
            <a:pPr marL="723900" indent="-35560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1800" dirty="0">
                <a:latin typeface="Trebuchet MS" panose="020B0603020202020204" pitchFamily="34" charset="0"/>
              </a:rPr>
              <a:t>růst mzdy vyvolá zvýšení zájmu o volný čas (= nabízím méně práce)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1876573"/>
            <a:ext cx="1969573" cy="2477666"/>
          </a:xfrm>
          <a:prstGeom prst="rect">
            <a:avLst/>
          </a:prstGeom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4458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Trh práce – agregované veličiny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276872"/>
            <a:ext cx="741045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305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Mzda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rebuchet MS" panose="020B0603020202020204" pitchFamily="34" charset="0"/>
              </a:rPr>
              <a:t>Minimální mzda</a:t>
            </a:r>
          </a:p>
          <a:p>
            <a:pPr marL="457200" lvl="1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dirty="0">
                <a:latin typeface="Trebuchet MS" panose="020B0603020202020204" pitchFamily="34" charset="0"/>
                <a:hlinkClick r:id="rId3"/>
              </a:rPr>
              <a:t>http://www.mpsv.cz/cs/871</a:t>
            </a:r>
            <a:endParaRPr lang="cs-CZ" sz="1600" dirty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400" dirty="0">
                <a:latin typeface="Trebuchet MS" panose="020B0603020202020204" pitchFamily="34" charset="0"/>
              </a:rPr>
              <a:t>Průměrná mzda</a:t>
            </a:r>
          </a:p>
          <a:p>
            <a:pPr marL="457200" lvl="1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dirty="0">
                <a:latin typeface="Trebuchet MS" panose="020B0603020202020204" pitchFamily="34" charset="0"/>
                <a:hlinkClick r:id="rId4"/>
              </a:rPr>
              <a:t>https://vdb.czso.cz/vdbvo2/faces/cs/index.jsf?page=statistiky#katalog=30852</a:t>
            </a:r>
            <a:endParaRPr lang="cs-CZ" sz="1600" dirty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dirty="0">
                <a:latin typeface="Trebuchet MS" panose="020B0603020202020204" pitchFamily="34" charset="0"/>
                <a:hlinkClick r:id="rId5"/>
              </a:rPr>
              <a:t>https://</a:t>
            </a:r>
            <a:r>
              <a:rPr lang="cs-CZ" sz="1600" dirty="0" smtClean="0">
                <a:latin typeface="Trebuchet MS" panose="020B0603020202020204" pitchFamily="34" charset="0"/>
                <a:hlinkClick r:id="rId5"/>
              </a:rPr>
              <a:t>www.mpsv.cz/ISPVcharavypis.php</a:t>
            </a:r>
            <a:endParaRPr lang="cs-CZ" sz="1600" dirty="0" smtClean="0">
              <a:latin typeface="Trebuchet MS" panose="020B0603020202020204" pitchFamily="34" charset="0"/>
            </a:endParaRPr>
          </a:p>
          <a:p>
            <a:pPr marL="457200" lvl="1" indent="0">
              <a:lnSpc>
                <a:spcPct val="150000"/>
              </a:lnSpc>
              <a:buClr>
                <a:schemeClr val="accent6"/>
              </a:buClr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10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itchFamily="34" charset="0"/>
              <a:buNone/>
            </a:pPr>
            <a:r>
              <a:rPr lang="cs-CZ" sz="2200" dirty="0">
                <a:latin typeface="Trebuchet MS" panose="020B0603020202020204" pitchFamily="34" charset="0"/>
              </a:rPr>
              <a:t>= celková tržní hodnota finální produkce vyprodukované v zemi za určité časové období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endParaRPr lang="cs-CZ" sz="2000" dirty="0">
              <a:latin typeface="Trebuchet MS" panose="020B0603020202020204" pitchFamily="34" charset="0"/>
            </a:endParaRP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tržní hodnota</a:t>
            </a:r>
            <a:r>
              <a:rPr lang="cs-CZ" sz="1800" dirty="0">
                <a:latin typeface="Trebuchet MS" panose="020B0603020202020204" pitchFamily="34" charset="0"/>
              </a:rPr>
              <a:t>“ ... oceněno v tržních cenách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finální produkce</a:t>
            </a:r>
            <a:r>
              <a:rPr lang="cs-CZ" sz="1800" dirty="0">
                <a:latin typeface="Trebuchet MS" panose="020B0603020202020204" pitchFamily="34" charset="0"/>
              </a:rPr>
              <a:t>“ ... nezahrnuje meziprodukty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vyprodukované</a:t>
            </a:r>
            <a:r>
              <a:rPr lang="cs-CZ" sz="1800" dirty="0">
                <a:latin typeface="Trebuchet MS" panose="020B0603020202020204" pitchFamily="34" charset="0"/>
              </a:rPr>
              <a:t>“ ... nezahrnuje transakce s dříve vyprodukovanou produkcí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v zemi</a:t>
            </a:r>
            <a:r>
              <a:rPr lang="cs-CZ" sz="1800" dirty="0">
                <a:latin typeface="Trebuchet MS" panose="020B0603020202020204" pitchFamily="34" charset="0"/>
              </a:rPr>
              <a:t>“ ... produkce jednoho státu</a:t>
            </a:r>
          </a:p>
          <a:p>
            <a:pPr marL="0" indent="0">
              <a:spcBef>
                <a:spcPts val="600"/>
              </a:spcBef>
              <a:buFont typeface="Wingdings" pitchFamily="2" charset="2"/>
              <a:buNone/>
            </a:pPr>
            <a:r>
              <a:rPr lang="cs-CZ" sz="1800" dirty="0">
                <a:latin typeface="Trebuchet MS" panose="020B0603020202020204" pitchFamily="34" charset="0"/>
              </a:rPr>
              <a:t>„</a:t>
            </a:r>
            <a:r>
              <a:rPr lang="cs-CZ" sz="1800" b="1" dirty="0">
                <a:latin typeface="Trebuchet MS" panose="020B0603020202020204" pitchFamily="34" charset="0"/>
              </a:rPr>
              <a:t>za určité časové období</a:t>
            </a:r>
            <a:r>
              <a:rPr lang="cs-CZ" sz="1800" dirty="0">
                <a:latin typeface="Trebuchet MS" panose="020B0603020202020204" pitchFamily="34" charset="0"/>
              </a:rPr>
              <a:t>“ ... obvykle rok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716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Mzda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1916832"/>
            <a:ext cx="7596336" cy="506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06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Mzda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33" y="1916832"/>
            <a:ext cx="8028733" cy="502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6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Mzda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975958"/>
            <a:ext cx="7805976" cy="48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15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Mzda	                                                      </a:t>
            </a:r>
            <a:r>
              <a:rPr lang="cs-CZ" sz="1400" dirty="0" smtClean="0">
                <a:latin typeface="Trebuchet MS" panose="020B0603020202020204" pitchFamily="34" charset="0"/>
                <a:cs typeface="Arial" panose="020B0604020202020204" pitchFamily="34" charset="0"/>
              </a:rPr>
              <a:t>(za rok 2012)</a:t>
            </a:r>
            <a:endParaRPr lang="cs-CZ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ýsledek obrázku pro pr&amp;uring;merná mzda a medi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08076"/>
            <a:ext cx="6552728" cy="43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18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Klasifikace na trhu práce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u="sng" dirty="0">
                <a:latin typeface="Trebuchet MS" panose="020B0603020202020204" pitchFamily="34" charset="0"/>
              </a:rPr>
              <a:t>Ekonomicky neaktivní</a:t>
            </a:r>
            <a:r>
              <a:rPr lang="cs-CZ" altLang="cs-CZ" sz="2000" dirty="0">
                <a:latin typeface="Trebuchet MS" panose="020B0603020202020204" pitchFamily="34" charset="0"/>
              </a:rPr>
              <a:t> jsou lidé v důchodu, ženy na mateřské dovolené, ženy pečující o děti v domácnosti, studenti, osoby dlouhodobě nebo trvale práceneschopné a lidé, kteří práci nehledají.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u="sng" dirty="0">
                <a:latin typeface="Trebuchet MS" panose="020B0603020202020204" pitchFamily="34" charset="0"/>
              </a:rPr>
              <a:t>Zaměstnaní</a:t>
            </a:r>
            <a:r>
              <a:rPr lang="cs-CZ" altLang="cs-CZ" sz="2000" b="1" dirty="0">
                <a:latin typeface="Trebuchet MS" panose="020B0603020202020204" pitchFamily="34" charset="0"/>
              </a:rPr>
              <a:t> </a:t>
            </a:r>
            <a:r>
              <a:rPr lang="cs-CZ" altLang="cs-CZ" sz="2000" dirty="0">
                <a:latin typeface="Trebuchet MS" panose="020B0603020202020204" pitchFamily="34" charset="0"/>
              </a:rPr>
              <a:t>jsou lidé 15-ti letí a starší (bez horní věkové hranice), kteří vykonávají jakoukoli placenou práci, a dále ti, kteří práci mají, ale právě nepracují z důvodu nemoci, stávky nebo dovolené.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91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Klasifikace na trhu práce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u="sng" dirty="0">
                <a:latin typeface="Trebuchet MS" panose="020B0603020202020204" pitchFamily="34" charset="0"/>
              </a:rPr>
              <a:t>Nezaměstnaní</a:t>
            </a:r>
            <a:r>
              <a:rPr lang="cs-CZ" altLang="cs-CZ" sz="2000" dirty="0">
                <a:latin typeface="Trebuchet MS" panose="020B0603020202020204" pitchFamily="34" charset="0"/>
              </a:rPr>
              <a:t> jsou všechny osoby 15-ti leté a starší (bez horní věkové hranice), které ve sledovaném období souběžně splňovaly tři základní podmínky:</a:t>
            </a:r>
          </a:p>
          <a:p>
            <a:pPr marL="812800" lvl="1" indent="-35560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Byly bez práce (ani v placeném zaměstnání, ani </a:t>
            </a:r>
            <a:r>
              <a:rPr lang="cs-CZ" altLang="cs-CZ" sz="2000" i="1" dirty="0" err="1">
                <a:latin typeface="Trebuchet MS" panose="020B0603020202020204" pitchFamily="34" charset="0"/>
              </a:rPr>
              <a:t>sebezaměstnání</a:t>
            </a:r>
            <a:r>
              <a:rPr lang="cs-CZ" altLang="cs-CZ" sz="2000" i="1" dirty="0">
                <a:latin typeface="Trebuchet MS" panose="020B0603020202020204" pitchFamily="34" charset="0"/>
              </a:rPr>
              <a:t>)</a:t>
            </a:r>
          </a:p>
          <a:p>
            <a:pPr marL="812800" lvl="1" indent="-35560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Hledaly aktivně práci (tj. byly registrované u úřadu práce či jinými způsoby, viz níže)</a:t>
            </a:r>
          </a:p>
          <a:p>
            <a:pPr marL="812800" lvl="1" indent="-355600">
              <a:lnSpc>
                <a:spcPct val="110000"/>
              </a:lnSpc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Byly připraveny k nástupu do práce (tj. během referenčního období byly k dispozici okamžitě nebo nejpozději do 14 dnů pro výkon placeného zaměstnání nebo </a:t>
            </a:r>
            <a:r>
              <a:rPr lang="cs-CZ" altLang="cs-CZ" sz="2000" i="1" dirty="0" err="1">
                <a:latin typeface="Trebuchet MS" panose="020B0603020202020204" pitchFamily="34" charset="0"/>
              </a:rPr>
              <a:t>sebezaměstnání</a:t>
            </a:r>
            <a:r>
              <a:rPr lang="cs-CZ" altLang="cs-CZ" sz="2000" i="1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79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Nezaměstnanost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Trebuchet MS" panose="020B0603020202020204" pitchFamily="34" charset="0"/>
              </a:rPr>
              <a:t>Frikční </a:t>
            </a:r>
            <a:r>
              <a:rPr lang="cs-CZ" altLang="cs-CZ" sz="2400" dirty="0">
                <a:latin typeface="Trebuchet MS" panose="020B0603020202020204" pitchFamily="34" charset="0"/>
              </a:rPr>
              <a:t>= hledání nové práce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Trebuchet MS" panose="020B0603020202020204" pitchFamily="34" charset="0"/>
              </a:rPr>
              <a:t>Strukturální</a:t>
            </a:r>
            <a:r>
              <a:rPr lang="cs-CZ" altLang="cs-CZ" sz="2400" dirty="0">
                <a:latin typeface="Trebuchet MS" panose="020B0603020202020204" pitchFamily="34" charset="0"/>
              </a:rPr>
              <a:t> = útlum/expanze odvětví - rekvalifikace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Trebuchet MS" panose="020B0603020202020204" pitchFamily="34" charset="0"/>
              </a:rPr>
              <a:t>Cyklická</a:t>
            </a:r>
            <a:r>
              <a:rPr lang="cs-CZ" altLang="cs-CZ" sz="2400" dirty="0">
                <a:latin typeface="Trebuchet MS" panose="020B0603020202020204" pitchFamily="34" charset="0"/>
              </a:rPr>
              <a:t> = pokles výkonu ekonomiky (všechna odvětví)</a:t>
            </a:r>
          </a:p>
          <a:p>
            <a:endParaRPr lang="cs-CZ" altLang="cs-CZ" sz="2400" dirty="0"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Krátkodobá = </a:t>
            </a:r>
            <a:r>
              <a:rPr lang="cs-CZ" altLang="cs-CZ" sz="2400" b="1" dirty="0">
                <a:latin typeface="Trebuchet MS" panose="020B0603020202020204" pitchFamily="34" charset="0"/>
              </a:rPr>
              <a:t>cyklická míra nezaměstnanosti</a:t>
            </a:r>
          </a:p>
          <a:p>
            <a:pPr marL="800100" lvl="2" indent="-42862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Každoroční výkyvy dle výkyvů výkonu ekonomiky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Dlouhodobá = </a:t>
            </a:r>
            <a:r>
              <a:rPr lang="cs-CZ" altLang="cs-CZ" sz="2400" b="1" dirty="0">
                <a:latin typeface="Trebuchet MS" panose="020B0603020202020204" pitchFamily="34" charset="0"/>
              </a:rPr>
              <a:t>přirozená míra nezaměstnanosti</a:t>
            </a:r>
          </a:p>
          <a:p>
            <a:pPr marL="800100" lvl="2" indent="-42862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Dlouhodobá úroveň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064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15741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246978"/>
            <a:ext cx="6767537" cy="531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47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Výsledek obrázku pro nezam&amp;ecaron;stnanost CR 201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224463"/>
            <a:ext cx="7881519" cy="524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HDP vs. HNP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2132856"/>
            <a:ext cx="8640960" cy="4464496"/>
          </a:xfrm>
        </p:spPr>
        <p:txBody>
          <a:bodyPr>
            <a:normAutofit lnSpcReduction="10000"/>
          </a:bodyPr>
          <a:lstStyle/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Domácí</a:t>
            </a:r>
            <a:r>
              <a:rPr lang="cs-CZ" altLang="cs-CZ" sz="2000" dirty="0">
                <a:latin typeface="Trebuchet MS" panose="020B0603020202020204" pitchFamily="34" charset="0"/>
              </a:rPr>
              <a:t> = všech firem na území státu bez ohledu na národní příslušnost</a:t>
            </a:r>
          </a:p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Národní</a:t>
            </a:r>
            <a:r>
              <a:rPr lang="cs-CZ" altLang="cs-CZ" sz="2000" dirty="0">
                <a:latin typeface="Trebuchet MS" panose="020B0603020202020204" pitchFamily="34" charset="0"/>
              </a:rPr>
              <a:t> = všech národních firem bez ohledu na území</a:t>
            </a:r>
          </a:p>
          <a:p>
            <a:pPr marL="185738" indent="-185738">
              <a:spcBef>
                <a:spcPts val="18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Nominální = 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výstup oceněný v běžných cenách (cenách daného roku)</a:t>
            </a:r>
          </a:p>
          <a:p>
            <a:pPr marL="185738" indent="-18573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b="1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Reálny = </a:t>
            </a:r>
            <a:r>
              <a:rPr lang="cs-CZ" sz="2000" dirty="0">
                <a:latin typeface="Trebuchet MS" panose="020B0603020202020204" pitchFamily="34" charset="0"/>
                <a:ea typeface="Verdana" pitchFamily="34" charset="0"/>
                <a:cs typeface="Verdana" pitchFamily="34" charset="0"/>
              </a:rPr>
              <a:t>výstup oceněny v stálých cenách (cenách bazického roku)</a:t>
            </a:r>
          </a:p>
          <a:p>
            <a:pPr marL="0" indent="0">
              <a:spcBef>
                <a:spcPts val="1800"/>
              </a:spcBef>
              <a:buFont typeface="Wingdings" pitchFamily="2" charset="2"/>
              <a:buNone/>
            </a:pPr>
            <a:r>
              <a:rPr lang="cs-CZ" sz="2000" b="1" dirty="0">
                <a:latin typeface="Trebuchet MS" panose="020B0603020202020204" pitchFamily="34" charset="0"/>
              </a:rPr>
              <a:t>NEZAHRNUJE: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Netržní produkci</a:t>
            </a:r>
            <a:r>
              <a:rPr lang="cs-CZ" altLang="cs-CZ" sz="1700" dirty="0">
                <a:latin typeface="Trebuchet MS" panose="020B0603020202020204" pitchFamily="34" charset="0"/>
              </a:rPr>
              <a:t> </a:t>
            </a:r>
            <a:br>
              <a:rPr lang="cs-CZ" altLang="cs-CZ" sz="1700" dirty="0">
                <a:latin typeface="Trebuchet MS" panose="020B0603020202020204" pitchFamily="34" charset="0"/>
              </a:rPr>
            </a:br>
            <a:r>
              <a:rPr lang="cs-CZ" altLang="cs-CZ" sz="1700" dirty="0">
                <a:latin typeface="Trebuchet MS" panose="020B0603020202020204" pitchFamily="34" charset="0"/>
              </a:rPr>
              <a:t>= produkce  vyprodukovaná a zkonzumovaná doma (neprojde trhem)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dirty="0">
                <a:latin typeface="Trebuchet MS" panose="020B0603020202020204" pitchFamily="34" charset="0"/>
              </a:rPr>
              <a:t>Produkci </a:t>
            </a:r>
            <a:r>
              <a:rPr lang="cs-CZ" altLang="cs-CZ" sz="1700" b="1" dirty="0">
                <a:latin typeface="Trebuchet MS" panose="020B0603020202020204" pitchFamily="34" charset="0"/>
              </a:rPr>
              <a:t>černé/šedé ekonomiky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Meziprodukty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Kvalitu produkce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Kvalitu životního prostředí</a:t>
            </a:r>
          </a:p>
          <a:p>
            <a:pPr marL="185738" indent="-185738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1700" b="1" dirty="0">
                <a:latin typeface="Trebuchet MS" panose="020B0603020202020204" pitchFamily="34" charset="0"/>
              </a:rPr>
              <a:t>Hodnotu volného času</a:t>
            </a:r>
          </a:p>
          <a:p>
            <a:pPr marL="514350" indent="-514350">
              <a:lnSpc>
                <a:spcPct val="150000"/>
              </a:lnSpc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927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Inflace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= Měření životních nákladů = růst </a:t>
            </a:r>
            <a:r>
              <a:rPr lang="cs-CZ" altLang="cs-CZ" sz="2000" b="1" dirty="0">
                <a:latin typeface="Trebuchet MS" panose="020B0603020202020204" pitchFamily="34" charset="0"/>
              </a:rPr>
              <a:t>cenové hladiny</a:t>
            </a:r>
            <a:r>
              <a:rPr lang="cs-CZ" altLang="cs-CZ" sz="2000" dirty="0">
                <a:latin typeface="Trebuchet MS" panose="020B0603020202020204" pitchFamily="34" charset="0"/>
              </a:rPr>
              <a:t> v ekonomice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Trebuchet MS" panose="020B0603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X deflace / desinflace</a:t>
            </a:r>
          </a:p>
          <a:p>
            <a:pPr>
              <a:buFont typeface="Wingdings" pitchFamily="2" charset="2"/>
              <a:buNone/>
            </a:pPr>
            <a:endParaRPr lang="cs-CZ" altLang="cs-CZ" sz="2000" dirty="0">
              <a:latin typeface="Trebuchet MS" panose="020B0603020202020204" pitchFamily="34" charset="0"/>
            </a:endParaRPr>
          </a:p>
          <a:p>
            <a:pPr>
              <a:buFont typeface="Wingdings" pitchFamily="2" charset="2"/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Druhy inflace podle výše:</a:t>
            </a:r>
          </a:p>
          <a:p>
            <a:pPr marL="0" indent="0">
              <a:buNone/>
            </a:pPr>
            <a:r>
              <a:rPr lang="cs-CZ" altLang="cs-CZ" sz="2000" dirty="0">
                <a:latin typeface="Trebuchet MS" panose="020B0603020202020204" pitchFamily="34" charset="0"/>
              </a:rPr>
              <a:t>Mírná / Pádivá / Hyperinflace</a:t>
            </a:r>
          </a:p>
          <a:p>
            <a:endParaRPr lang="cs-CZ" altLang="cs-CZ" sz="2000" dirty="0"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NÁKLADOVĚ TLAČENÁ</a:t>
            </a:r>
            <a:r>
              <a:rPr lang="cs-CZ" altLang="cs-CZ" sz="2000" dirty="0">
                <a:latin typeface="Trebuchet MS" panose="020B0603020202020204" pitchFamily="34" charset="0"/>
              </a:rPr>
              <a:t>: </a:t>
            </a:r>
          </a:p>
          <a:p>
            <a:pPr marL="71437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nabídkové šoky (mzdy, ceny surovin)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000" b="1" dirty="0">
                <a:latin typeface="Trebuchet MS" panose="020B0603020202020204" pitchFamily="34" charset="0"/>
              </a:rPr>
              <a:t>POPTÁVKOVĚ TAŽENÁ</a:t>
            </a:r>
            <a:r>
              <a:rPr lang="cs-CZ" altLang="cs-CZ" sz="2000" dirty="0">
                <a:latin typeface="Trebuchet MS" panose="020B0603020202020204" pitchFamily="34" charset="0"/>
              </a:rPr>
              <a:t>: </a:t>
            </a:r>
          </a:p>
          <a:p>
            <a:pPr marL="714375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altLang="cs-CZ" sz="2000" i="1" dirty="0">
                <a:latin typeface="Trebuchet MS" panose="020B0603020202020204" pitchFamily="34" charset="0"/>
              </a:rPr>
              <a:t>poptávka je vyšší než dostupnost zboží a služeb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800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Měření inflace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Cenové indexy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b="1" dirty="0">
                <a:latin typeface="Trebuchet MS" panose="020B0603020202020204" pitchFamily="34" charset="0"/>
              </a:rPr>
              <a:t>CPI</a:t>
            </a:r>
            <a:r>
              <a:rPr lang="cs-CZ" altLang="cs-CZ" sz="2400" dirty="0">
                <a:latin typeface="Trebuchet MS" panose="020B0603020202020204" pitchFamily="34" charset="0"/>
              </a:rPr>
              <a:t> = index spotřebitelských cen</a:t>
            </a: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Celkové náklady na výrobky a služby typického spotřebitele - spotřební koš</a:t>
            </a:r>
          </a:p>
          <a:p>
            <a:endParaRPr lang="cs-CZ" altLang="cs-CZ" sz="2400" b="1" dirty="0">
              <a:latin typeface="Trebuchet MS" panose="020B0603020202020204" pitchFamily="34" charset="0"/>
            </a:endParaRPr>
          </a:p>
          <a:p>
            <a:pPr marL="357188" indent="0">
              <a:buNone/>
            </a:pPr>
            <a:r>
              <a:rPr lang="cs-CZ" altLang="cs-CZ" sz="2400" b="1" dirty="0">
                <a:latin typeface="Trebuchet MS" panose="020B0603020202020204" pitchFamily="34" charset="0"/>
              </a:rPr>
              <a:t>Míra inflace</a:t>
            </a:r>
            <a:r>
              <a:rPr lang="cs-CZ" altLang="cs-CZ" sz="2400" dirty="0">
                <a:latin typeface="Trebuchet MS" panose="020B0603020202020204" pitchFamily="34" charset="0"/>
              </a:rPr>
              <a:t> =                                          	 *100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770419" y="4221163"/>
            <a:ext cx="40243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800" dirty="0">
                <a:latin typeface="Arial" charset="0"/>
              </a:rPr>
              <a:t>CPI (2008) – CPI (2007)</a:t>
            </a:r>
          </a:p>
          <a:p>
            <a:pPr algn="ctr"/>
            <a:r>
              <a:rPr lang="cs-CZ" altLang="cs-CZ" sz="2800" dirty="0">
                <a:latin typeface="Arial" charset="0"/>
              </a:rPr>
              <a:t>CPI (2007)</a:t>
            </a: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2780426" y="4672467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569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Spotřební koš v ČR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6697663" cy="367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12" y="2636912"/>
            <a:ext cx="6629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Druhy indexů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Míra inflace vyjádřená přírůstkem průměrného ročního indexu spotřebitelských cen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Míra inflace vyjádřená přírůstkem indexu spotřebitelských cen ke stejnému měsíci předchozího roku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Míra inflace vyjádřená přírůstkem indexu spotřebitelských cen k předchozímu měsíci </a:t>
            </a:r>
          </a:p>
          <a:p>
            <a:pPr>
              <a:spcBef>
                <a:spcPts val="12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Trebuchet MS" panose="020B0603020202020204" pitchFamily="34" charset="0"/>
              </a:rPr>
              <a:t>Míra inflace vyjádřená přírůstkem indexu spotřebitelských cen k základnímu období (rok 2000=100)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023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Výsledek obrázku pro inflace &amp;Ccaron;R vývoj 2016 cnb"/>
          <p:cNvSpPr>
            <a:spLocks noChangeAspect="1" noChangeArrowheads="1"/>
          </p:cNvSpPr>
          <p:nvPr/>
        </p:nvSpPr>
        <p:spPr bwMode="auto">
          <a:xfrm>
            <a:off x="155575" y="-1135063"/>
            <a:ext cx="35814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080000"/>
            <a:ext cx="5965766" cy="562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351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101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827584" y="3861048"/>
            <a:ext cx="8064896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Děkuji za pozornost!</a:t>
            </a:r>
          </a:p>
          <a:p>
            <a:pPr marL="0" indent="0">
              <a:spcBef>
                <a:spcPts val="18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cs-CZ" sz="3000" b="1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Příjemný zbytek dne!</a:t>
            </a:r>
            <a:endParaRPr lang="cs-CZ" sz="3000" b="1" i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5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Důchodová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Součet prvotních důchodů v národním hospodářství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000" b="1" dirty="0">
                <a:latin typeface="Trebuchet MS" panose="020B0603020202020204" pitchFamily="34" charset="0"/>
              </a:rPr>
              <a:t>HDP = mzdy + renty + zisky + úroky + opotřebení investic + nepřímé daně</a:t>
            </a:r>
            <a:endParaRPr lang="cs-CZ" sz="2000" dirty="0">
              <a:latin typeface="Trebuchet MS" panose="020B0603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zaměstnanci dostávají </a:t>
            </a:r>
            <a:r>
              <a:rPr lang="cs-CZ" sz="2000" b="1" dirty="0">
                <a:latin typeface="Trebuchet MS" panose="020B0603020202020204" pitchFamily="34" charset="0"/>
              </a:rPr>
              <a:t>mzdy a platy</a:t>
            </a:r>
            <a:r>
              <a:rPr lang="cs-CZ" sz="2000" dirty="0"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majitelé půdy dostávají </a:t>
            </a:r>
            <a:r>
              <a:rPr lang="cs-CZ" sz="2000" b="1" dirty="0">
                <a:latin typeface="Trebuchet MS" panose="020B0603020202020204" pitchFamily="34" charset="0"/>
              </a:rPr>
              <a:t>rentu</a:t>
            </a:r>
            <a:r>
              <a:rPr lang="cs-CZ" sz="2000" dirty="0">
                <a:latin typeface="Trebuchet MS" panose="020B0603020202020204" pitchFamily="34" charset="0"/>
              </a:rPr>
              <a:t>, </a:t>
            </a:r>
          </a:p>
          <a:p>
            <a:pPr>
              <a:lnSpc>
                <a:spcPct val="110000"/>
              </a:lnSpc>
              <a:spcBef>
                <a:spcPts val="0"/>
              </a:spcBef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cs-CZ" sz="2000" dirty="0">
                <a:latin typeface="Trebuchet MS" panose="020B0603020202020204" pitchFamily="34" charset="0"/>
              </a:rPr>
              <a:t>majitelé kapitálu dostávají </a:t>
            </a:r>
            <a:r>
              <a:rPr lang="cs-CZ" sz="2000" b="1" dirty="0">
                <a:latin typeface="Trebuchet MS" panose="020B0603020202020204" pitchFamily="34" charset="0"/>
              </a:rPr>
              <a:t>čistý úrok</a:t>
            </a:r>
            <a:r>
              <a:rPr lang="cs-CZ" sz="2000" dirty="0">
                <a:latin typeface="Trebuchet MS" panose="020B0603020202020204" pitchFamily="34" charset="0"/>
              </a:rPr>
              <a:t> (finanční kapitál) a </a:t>
            </a:r>
            <a:r>
              <a:rPr lang="cs-CZ" sz="2000" b="1" dirty="0">
                <a:latin typeface="Trebuchet MS" panose="020B0603020202020204" pitchFamily="34" charset="0"/>
              </a:rPr>
              <a:t>zisky</a:t>
            </a:r>
            <a:r>
              <a:rPr lang="cs-CZ" sz="2000" dirty="0">
                <a:latin typeface="Trebuchet MS" panose="020B0603020202020204" pitchFamily="34" charset="0"/>
              </a:rPr>
              <a:t> (reálný kapitál).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cs-CZ" sz="20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2000" dirty="0">
                <a:latin typeface="Trebuchet MS" panose="020B0603020202020204" pitchFamily="34" charset="0"/>
              </a:rPr>
              <a:t>Pro úplnost nesmíme zapomenout </a:t>
            </a:r>
            <a:r>
              <a:rPr lang="cs-CZ" sz="2000" b="1" dirty="0">
                <a:latin typeface="Trebuchet MS" panose="020B0603020202020204" pitchFamily="34" charset="0"/>
              </a:rPr>
              <a:t>přičíst odpisy</a:t>
            </a:r>
            <a:r>
              <a:rPr lang="cs-CZ" sz="2000" dirty="0">
                <a:latin typeface="Trebuchet MS" panose="020B0603020202020204" pitchFamily="34" charset="0"/>
              </a:rPr>
              <a:t> (opotřebení investičního majetku) </a:t>
            </a:r>
            <a:r>
              <a:rPr lang="cs-CZ" sz="2000" b="1" dirty="0">
                <a:latin typeface="Trebuchet MS" panose="020B0603020202020204" pitchFamily="34" charset="0"/>
              </a:rPr>
              <a:t>a nepřímé daně</a:t>
            </a:r>
            <a:r>
              <a:rPr lang="cs-CZ" sz="2000" dirty="0">
                <a:latin typeface="Trebuchet MS" panose="020B0603020202020204" pitchFamily="34" charset="0"/>
              </a:rPr>
              <a:t> (především DPH a spotřební daň, ale také cla), které se nestávají důchodem účastníků výroby a v konečném součtu by nám chyběly.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78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Produkční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251520" y="2132856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Přidaná hodnota = příjem firmy – nákupy </a:t>
            </a:r>
            <a:r>
              <a:rPr lang="cs-CZ" sz="2000" dirty="0" err="1">
                <a:latin typeface="Trebuchet MS" panose="020B0603020202020204" pitchFamily="34" charset="0"/>
              </a:rPr>
              <a:t>mezistatků</a:t>
            </a:r>
            <a:endParaRPr lang="cs-CZ" sz="2000" dirty="0">
              <a:latin typeface="Trebuchet MS" panose="020B0603020202020204" pitchFamily="34" charset="0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cs-CZ" sz="2000" dirty="0">
                <a:latin typeface="Trebuchet MS" panose="020B0603020202020204" pitchFamily="34" charset="0"/>
              </a:rPr>
              <a:t>Domácí produkt = součet přidaných hodnot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cs-CZ" sz="28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cs-CZ" sz="2000" dirty="0">
              <a:latin typeface="Trebuchet MS" panose="020B0603020202020204" pitchFamily="34" charset="0"/>
            </a:endParaRPr>
          </a:p>
          <a:p>
            <a:pPr marL="514350" indent="-514350">
              <a:lnSpc>
                <a:spcPct val="150000"/>
              </a:lnSpc>
              <a:buFont typeface="Arial" pitchFamily="34" charset="0"/>
              <a:buNone/>
            </a:pPr>
            <a:endParaRPr lang="cs-CZ" sz="2400" dirty="0">
              <a:latin typeface="Trebuchet MS" panose="020B0603020202020204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7888" y="3140968"/>
            <a:ext cx="6588224" cy="286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Výdajová metoda měření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275" y="2488406"/>
            <a:ext cx="77914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52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710952"/>
          </a:xfrm>
        </p:spPr>
        <p:txBody>
          <a:bodyPr>
            <a:normAutofit/>
          </a:bodyPr>
          <a:lstStyle/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40" y="2483633"/>
            <a:ext cx="8640000" cy="40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33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80426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527496"/>
            <a:ext cx="8640960" cy="358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51520" y="1340768"/>
            <a:ext cx="8640960" cy="710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Arial" panose="020B0604020202020204" pitchFamily="34" charset="0"/>
              </a:rPr>
              <a:t>Hrubý domácí produkt (HDP)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999004" y="184082"/>
            <a:ext cx="57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/>
            </a:r>
            <a:br>
              <a:rPr lang="cs-CZ" sz="2000" b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</a:br>
            <a:r>
              <a:rPr lang="cs-CZ" sz="2000" b="1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Ekonomie</a:t>
            </a:r>
            <a:endParaRPr lang="cs-CZ" sz="20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69476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ÉŽOVÁ TITL">
  <a:themeElements>
    <a:clrScheme name="BÉŽOVÁ TITL 13">
      <a:dk1>
        <a:srgbClr val="000000"/>
      </a:dk1>
      <a:lt1>
        <a:srgbClr val="FFEEBB"/>
      </a:lt1>
      <a:dk2>
        <a:srgbClr val="330033"/>
      </a:dk2>
      <a:lt2>
        <a:srgbClr val="330033"/>
      </a:lt2>
      <a:accent1>
        <a:srgbClr val="8C3500"/>
      </a:accent1>
      <a:accent2>
        <a:srgbClr val="FF0000"/>
      </a:accent2>
      <a:accent3>
        <a:srgbClr val="FFF5DA"/>
      </a:accent3>
      <a:accent4>
        <a:srgbClr val="000000"/>
      </a:accent4>
      <a:accent5>
        <a:srgbClr val="C5AEAA"/>
      </a:accent5>
      <a:accent6>
        <a:srgbClr val="E70000"/>
      </a:accent6>
      <a:hlink>
        <a:srgbClr val="000000"/>
      </a:hlink>
      <a:folHlink>
        <a:srgbClr val="8C3500"/>
      </a:folHlink>
    </a:clrScheme>
    <a:fontScheme name="BÉŽOVÁ TIT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ÉŽOVÁ TITL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ÉŽOVÁ TITL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1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2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990033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ÉŽOVÁ TITL 13">
        <a:dk1>
          <a:srgbClr val="000000"/>
        </a:dk1>
        <a:lt1>
          <a:srgbClr val="FFEEBB"/>
        </a:lt1>
        <a:dk2>
          <a:srgbClr val="330033"/>
        </a:dk2>
        <a:lt2>
          <a:srgbClr val="330033"/>
        </a:lt2>
        <a:accent1>
          <a:srgbClr val="8C3500"/>
        </a:accent1>
        <a:accent2>
          <a:srgbClr val="FF0000"/>
        </a:accent2>
        <a:accent3>
          <a:srgbClr val="FFF5DA"/>
        </a:accent3>
        <a:accent4>
          <a:srgbClr val="000000"/>
        </a:accent4>
        <a:accent5>
          <a:srgbClr val="C5AEAA"/>
        </a:accent5>
        <a:accent6>
          <a:srgbClr val="E70000"/>
        </a:accent6>
        <a:hlink>
          <a:srgbClr val="000000"/>
        </a:hlink>
        <a:folHlink>
          <a:srgbClr val="8C3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9974</TotalTime>
  <Words>1098</Words>
  <Application>Microsoft Office PowerPoint</Application>
  <PresentationFormat>Předvádění na obrazovce (4:3)</PresentationFormat>
  <Paragraphs>229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45</vt:i4>
      </vt:variant>
    </vt:vector>
  </HeadingPairs>
  <TitlesOfParts>
    <vt:vector size="52" baseType="lpstr">
      <vt:lpstr>Arial</vt:lpstr>
      <vt:lpstr>Calibri</vt:lpstr>
      <vt:lpstr>Trebuchet MS</vt:lpstr>
      <vt:lpstr>Verdana</vt:lpstr>
      <vt:lpstr>Wingdings</vt:lpstr>
      <vt:lpstr>Motiv sady Office</vt:lpstr>
      <vt:lpstr>BÉŽOVÁ TITL</vt:lpstr>
      <vt:lpstr>Ekonomie</vt:lpstr>
      <vt:lpstr>Makroekonomie</vt:lpstr>
      <vt:lpstr>Hrubý domácí produkt (HDP)</vt:lpstr>
      <vt:lpstr>HDP vs. HNP</vt:lpstr>
      <vt:lpstr>Důchodová metoda měření</vt:lpstr>
      <vt:lpstr>Produkční metoda měření</vt:lpstr>
      <vt:lpstr>Výdajová metoda měření</vt:lpstr>
      <vt:lpstr>Hrubý domácí produkt (HDP)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Poptávka</vt:lpstr>
      <vt:lpstr>Nabídka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Trh práce</vt:lpstr>
      <vt:lpstr>Trh práce – agregované veličiny</vt:lpstr>
      <vt:lpstr>Mzda</vt:lpstr>
      <vt:lpstr>Mzda</vt:lpstr>
      <vt:lpstr>Mzda</vt:lpstr>
      <vt:lpstr>Mzda</vt:lpstr>
      <vt:lpstr>Mzda                                                       (za rok 2012)</vt:lpstr>
      <vt:lpstr>Klasifikace na trhu práce</vt:lpstr>
      <vt:lpstr>Klasifikace na trhu práce</vt:lpstr>
      <vt:lpstr>Nezaměstnanost</vt:lpstr>
      <vt:lpstr>Prezentace aplikace PowerPoint</vt:lpstr>
      <vt:lpstr>Prezentace aplikace PowerPoint</vt:lpstr>
      <vt:lpstr>Prezentace aplikace PowerPoint</vt:lpstr>
      <vt:lpstr>Inflace</vt:lpstr>
      <vt:lpstr>Měření inflace</vt:lpstr>
      <vt:lpstr>Spotřební koš v ČR</vt:lpstr>
      <vt:lpstr>Druhy indexů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 - Markoekonomie 1</dc:title>
  <dc:creator>Marinič Peter</dc:creator>
  <cp:lastModifiedBy>Peter Marinič</cp:lastModifiedBy>
  <cp:revision>189</cp:revision>
  <dcterms:created xsi:type="dcterms:W3CDTF">2012-10-12T20:28:37Z</dcterms:created>
  <dcterms:modified xsi:type="dcterms:W3CDTF">2019-03-06T07:01:14Z</dcterms:modified>
</cp:coreProperties>
</file>