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5"/>
  </p:notesMasterIdLst>
  <p:sldIdLst>
    <p:sldId id="674" r:id="rId3"/>
    <p:sldId id="616" r:id="rId4"/>
    <p:sldId id="655" r:id="rId5"/>
    <p:sldId id="656" r:id="rId6"/>
    <p:sldId id="657" r:id="rId7"/>
    <p:sldId id="658" r:id="rId8"/>
    <p:sldId id="659" r:id="rId9"/>
    <p:sldId id="660" r:id="rId10"/>
    <p:sldId id="661" r:id="rId11"/>
    <p:sldId id="662" r:id="rId12"/>
    <p:sldId id="663" r:id="rId13"/>
    <p:sldId id="664" r:id="rId14"/>
    <p:sldId id="665" r:id="rId15"/>
    <p:sldId id="666" r:id="rId16"/>
    <p:sldId id="667" r:id="rId17"/>
    <p:sldId id="668" r:id="rId18"/>
    <p:sldId id="669" r:id="rId19"/>
    <p:sldId id="670" r:id="rId20"/>
    <p:sldId id="671" r:id="rId21"/>
    <p:sldId id="672" r:id="rId22"/>
    <p:sldId id="673" r:id="rId23"/>
    <p:sldId id="675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80" autoAdjust="0"/>
    <p:restoredTop sz="94660"/>
  </p:normalViewPr>
  <p:slideViewPr>
    <p:cSldViewPr>
      <p:cViewPr varScale="1">
        <p:scale>
          <a:sx n="65" d="100"/>
          <a:sy n="65" d="100"/>
        </p:scale>
        <p:origin x="78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7EC637-033D-4A6E-B3B4-6CD231CAA36C}" type="datetimeFigureOut">
              <a:rPr lang="cs-CZ" smtClean="0"/>
              <a:t>04.03.2019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640CB6-ED85-498B-99B0-1706F36319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7762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04.03.2019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04.03.2019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04.03.2019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04.03.2019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04.03.2019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04.03.2019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04.03.2019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04.03.2019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04.03.2019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04.03.2019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04.03.2019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04.03.2019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A0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4288" y="6442075"/>
            <a:ext cx="3602037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777777"/>
                </a:solidFill>
                <a:latin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554288" y="3141663"/>
            <a:ext cx="504190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pic>
        <p:nvPicPr>
          <p:cNvPr id="227344" name="Picture 16" descr="PdF_kresba_abc_bila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156325" y="4292600"/>
            <a:ext cx="3419475" cy="2576513"/>
          </a:xfrm>
          <a:prstGeom prst="rect">
            <a:avLst/>
          </a:prstGeom>
          <a:noFill/>
        </p:spPr>
      </p:pic>
      <p:pic>
        <p:nvPicPr>
          <p:cNvPr id="227347" name="Picture 19" descr="pruh+znak_PdF_13_bily_silna_RGB"/>
          <p:cNvPicPr>
            <a:picLocks noChangeAspect="1" noChangeArrowheads="1"/>
          </p:cNvPicPr>
          <p:nvPr/>
        </p:nvPicPr>
        <p:blipFill>
          <a:blip r:embed="rId14" cstate="print"/>
          <a:srcRect t="15929" b="33270"/>
          <a:stretch>
            <a:fillRect/>
          </a:stretch>
        </p:blipFill>
        <p:spPr bwMode="auto">
          <a:xfrm>
            <a:off x="239713" y="-9525"/>
            <a:ext cx="231775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7348" name="Picture 20" descr="PdF_PPT_zahlavi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590800" y="855663"/>
            <a:ext cx="4516438" cy="7096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Click="0" advTm="30000">
    <p:fade/>
  </p:transition>
  <p:hf sldNum="0" hdr="0" ft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50703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 smtClean="0">
                <a:latin typeface="Trebuchet MS" panose="020B0603020202020204" pitchFamily="34" charset="0"/>
              </a:rPr>
              <a:t>Ekonomie</a:t>
            </a:r>
            <a:endParaRPr lang="cs-CZ" sz="4000" b="1" dirty="0">
              <a:latin typeface="Trebuchet MS" panose="020B0603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149080"/>
            <a:ext cx="6400800" cy="1752600"/>
          </a:xfrm>
        </p:spPr>
        <p:txBody>
          <a:bodyPr/>
          <a:lstStyle/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r>
              <a:rPr lang="cs-CZ" dirty="0">
                <a:latin typeface="Trebuchet MS" panose="020B0603020202020204" pitchFamily="34" charset="0"/>
              </a:rPr>
              <a:t>jaro </a:t>
            </a:r>
            <a:r>
              <a:rPr lang="cs-CZ" dirty="0" smtClean="0">
                <a:latin typeface="Trebuchet MS" panose="020B0603020202020204" pitchFamily="34" charset="0"/>
              </a:rPr>
              <a:t>2019</a:t>
            </a:r>
            <a:endParaRPr lang="cs-CZ" dirty="0">
              <a:latin typeface="Trebuchet MS" panose="020B0603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20000" cy="1678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48614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Teorie permanentního důchodu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2000" dirty="0">
                <a:latin typeface="Trebuchet MS" panose="020B0603020202020204" pitchFamily="34" charset="0"/>
              </a:rPr>
              <a:t>Komplikace: některé neočekávané změny důchodu na spotřebu působí a některé ne. </a:t>
            </a:r>
          </a:p>
          <a:p>
            <a:pPr marL="0" indent="0">
              <a:buNone/>
            </a:pPr>
            <a:r>
              <a:rPr lang="cs-CZ" altLang="cs-CZ" sz="2000" dirty="0" err="1">
                <a:latin typeface="Trebuchet MS" panose="020B0603020202020204" pitchFamily="34" charset="0"/>
              </a:rPr>
              <a:t>Milton</a:t>
            </a:r>
            <a:r>
              <a:rPr lang="cs-CZ" altLang="cs-CZ" sz="2000" dirty="0">
                <a:latin typeface="Trebuchet MS" panose="020B0603020202020204" pitchFamily="34" charset="0"/>
              </a:rPr>
              <a:t> </a:t>
            </a:r>
            <a:r>
              <a:rPr lang="cs-CZ" altLang="cs-CZ" sz="2000" dirty="0" err="1">
                <a:latin typeface="Trebuchet MS" panose="020B0603020202020204" pitchFamily="34" charset="0"/>
              </a:rPr>
              <a:t>Friedman</a:t>
            </a:r>
            <a:r>
              <a:rPr lang="cs-CZ" altLang="cs-CZ" sz="2000" dirty="0">
                <a:latin typeface="Trebuchet MS" panose="020B0603020202020204" pitchFamily="34" charset="0"/>
              </a:rPr>
              <a:t> (1957): </a:t>
            </a:r>
            <a:r>
              <a:rPr lang="cs-CZ" altLang="cs-CZ" sz="2000" dirty="0" err="1">
                <a:latin typeface="Trebuchet MS" panose="020B0603020202020204" pitchFamily="34" charset="0"/>
              </a:rPr>
              <a:t>Theory</a:t>
            </a:r>
            <a:r>
              <a:rPr lang="cs-CZ" altLang="cs-CZ" sz="2000" dirty="0">
                <a:latin typeface="Trebuchet MS" panose="020B0603020202020204" pitchFamily="34" charset="0"/>
              </a:rPr>
              <a:t> </a:t>
            </a:r>
            <a:r>
              <a:rPr lang="cs-CZ" altLang="cs-CZ" sz="2000" dirty="0" err="1">
                <a:latin typeface="Trebuchet MS" panose="020B0603020202020204" pitchFamily="34" charset="0"/>
              </a:rPr>
              <a:t>of</a:t>
            </a:r>
            <a:r>
              <a:rPr lang="cs-CZ" altLang="cs-CZ" sz="2000" dirty="0">
                <a:latin typeface="Trebuchet MS" panose="020B0603020202020204" pitchFamily="34" charset="0"/>
              </a:rPr>
              <a:t> </a:t>
            </a:r>
            <a:r>
              <a:rPr lang="cs-CZ" altLang="cs-CZ" sz="2000" dirty="0" err="1">
                <a:latin typeface="Trebuchet MS" panose="020B0603020202020204" pitchFamily="34" charset="0"/>
              </a:rPr>
              <a:t>the</a:t>
            </a:r>
            <a:r>
              <a:rPr lang="cs-CZ" altLang="cs-CZ" sz="2000" dirty="0">
                <a:latin typeface="Trebuchet MS" panose="020B0603020202020204" pitchFamily="34" charset="0"/>
              </a:rPr>
              <a:t> </a:t>
            </a:r>
            <a:r>
              <a:rPr lang="cs-CZ" altLang="cs-CZ" sz="2000" dirty="0" err="1">
                <a:latin typeface="Trebuchet MS" panose="020B0603020202020204" pitchFamily="34" charset="0"/>
              </a:rPr>
              <a:t>Consumption</a:t>
            </a:r>
            <a:r>
              <a:rPr lang="cs-CZ" altLang="cs-CZ" sz="2000" dirty="0">
                <a:latin typeface="Trebuchet MS" panose="020B0603020202020204" pitchFamily="34" charset="0"/>
              </a:rPr>
              <a:t> </a:t>
            </a:r>
            <a:r>
              <a:rPr lang="cs-CZ" altLang="cs-CZ" sz="2000" dirty="0" err="1">
                <a:latin typeface="Trebuchet MS" panose="020B0603020202020204" pitchFamily="34" charset="0"/>
              </a:rPr>
              <a:t>Function</a:t>
            </a:r>
            <a:r>
              <a:rPr lang="cs-CZ" altLang="cs-CZ" sz="2000" dirty="0">
                <a:latin typeface="Trebuchet MS" panose="020B0603020202020204" pitchFamily="34" charset="0"/>
              </a:rPr>
              <a:t> 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Rozlišení změn důchodů na přechodné a trvalé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Člověk mění spotřebu pouze v reakci na takové změny důchodu, které považuje za trvalé.</a:t>
            </a:r>
          </a:p>
          <a:p>
            <a:pPr>
              <a:lnSpc>
                <a:spcPct val="90000"/>
              </a:lnSpc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Na ty změny důchodu, které jsou přechodné, spotřeba nereaguje (buď vůbec nebo jen velmi málo)</a:t>
            </a:r>
          </a:p>
          <a:p>
            <a:pPr>
              <a:lnSpc>
                <a:spcPct val="90000"/>
              </a:lnSpc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Přechodný přírůstek důchodu člověk raději celý uspoří jako rezervu pro budoucí možný pokles důchodu.</a:t>
            </a:r>
          </a:p>
          <a:p>
            <a:pPr>
              <a:lnSpc>
                <a:spcPct val="90000"/>
              </a:lnSpc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Důchod má tedy často dvě složky – permanentní a přechodnou</a:t>
            </a:r>
          </a:p>
          <a:p>
            <a:pPr>
              <a:lnSpc>
                <a:spcPct val="90000"/>
              </a:lnSpc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Spotřeba je pak funkcí důchodu permanentního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Ekonomie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8200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Peníze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buFont typeface="Wingdings" pitchFamily="2" charset="2"/>
              <a:buNone/>
            </a:pPr>
            <a:r>
              <a:rPr lang="cs-CZ" altLang="cs-CZ" sz="2000" b="1" u="sng" dirty="0">
                <a:latin typeface="Trebuchet MS" panose="020B0603020202020204" pitchFamily="34" charset="0"/>
              </a:rPr>
              <a:t>Funkce: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Prostředek směny 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Uchovatel hodnot 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Účtovací jednotka</a:t>
            </a:r>
          </a:p>
          <a:p>
            <a:pPr marL="571500" indent="-571500">
              <a:buFont typeface="Wingdings" pitchFamily="2" charset="2"/>
              <a:buNone/>
            </a:pPr>
            <a:endParaRPr lang="cs-CZ" altLang="cs-CZ" sz="2000" b="1" u="sng" dirty="0">
              <a:latin typeface="Trebuchet MS" panose="020B0603020202020204" pitchFamily="34" charset="0"/>
            </a:endParaRPr>
          </a:p>
          <a:p>
            <a:pPr marL="571500" indent="-571500">
              <a:buFont typeface="Wingdings" pitchFamily="2" charset="2"/>
              <a:buNone/>
            </a:pPr>
            <a:r>
              <a:rPr lang="cs-CZ" altLang="cs-CZ" sz="2000" b="1" u="sng" dirty="0">
                <a:latin typeface="Trebuchet MS" panose="020B0603020202020204" pitchFamily="34" charset="0"/>
              </a:rPr>
              <a:t>Hlavní přínos peněz: </a:t>
            </a:r>
          </a:p>
          <a:p>
            <a:pPr marL="571500" indent="-571500">
              <a:buFont typeface="Wingdings" pitchFamily="2" charset="2"/>
              <a:buNone/>
            </a:pPr>
            <a:r>
              <a:rPr lang="cs-CZ" altLang="cs-CZ" sz="2000" dirty="0">
                <a:latin typeface="Trebuchet MS" panose="020B0603020202020204" pitchFamily="34" charset="0"/>
              </a:rPr>
              <a:t>Osvobození od barteru a nutnosti hledání oboustranné shody potřeb</a:t>
            </a:r>
          </a:p>
          <a:p>
            <a:pPr marL="571500" indent="-571500">
              <a:buFont typeface="Wingdings" pitchFamily="2" charset="2"/>
              <a:buNone/>
            </a:pPr>
            <a:endParaRPr lang="cs-CZ" altLang="cs-CZ" sz="2000" b="1" u="sng" dirty="0">
              <a:latin typeface="Trebuchet MS" panose="020B0603020202020204" pitchFamily="34" charset="0"/>
            </a:endParaRPr>
          </a:p>
          <a:p>
            <a:pPr marL="571500" indent="-571500">
              <a:buFont typeface="Wingdings" pitchFamily="2" charset="2"/>
              <a:buNone/>
            </a:pPr>
            <a:r>
              <a:rPr lang="cs-CZ" altLang="cs-CZ" sz="2000" b="1" u="sng" dirty="0">
                <a:latin typeface="Trebuchet MS" panose="020B0603020202020204" pitchFamily="34" charset="0"/>
              </a:rPr>
              <a:t>Typy peněz: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Komoditní  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Nekomoditní</a:t>
            </a:r>
          </a:p>
          <a:p>
            <a:pPr marL="0" indent="0">
              <a:lnSpc>
                <a:spcPct val="150000"/>
              </a:lnSpc>
              <a:buFont typeface="Arial" pitchFamily="34" charset="0"/>
              <a:buNone/>
            </a:pPr>
            <a:endParaRPr lang="cs-CZ" sz="2000" dirty="0">
              <a:latin typeface="Trebuchet MS" panose="020B0603020202020204" pitchFamily="34" charset="0"/>
            </a:endParaRPr>
          </a:p>
          <a:p>
            <a:pPr marL="514350" indent="-514350">
              <a:lnSpc>
                <a:spcPct val="150000"/>
              </a:lnSpc>
              <a:buFont typeface="Arial" pitchFamily="34" charset="0"/>
              <a:buNone/>
            </a:pPr>
            <a:endParaRPr lang="cs-CZ" sz="2000" dirty="0"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Ekonomie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2864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Peníze - poptávka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000" dirty="0">
                <a:latin typeface="Trebuchet MS" panose="020B0603020202020204" pitchFamily="34" charset="0"/>
                <a:cs typeface="Arial" charset="0"/>
              </a:rPr>
              <a:t>≠ snaha být co nejvíce bohatý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000" dirty="0">
                <a:latin typeface="Trebuchet MS" panose="020B0603020202020204" pitchFamily="34" charset="0"/>
              </a:rPr>
              <a:t>= snaha držet peníze namísto jiných aktiv. 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None/>
            </a:pPr>
            <a:endParaRPr lang="cs-CZ" altLang="cs-CZ" sz="2000" dirty="0">
              <a:latin typeface="Trebuchet MS" panose="020B0603020202020204" pitchFamily="34" charset="0"/>
            </a:endParaRPr>
          </a:p>
          <a:p>
            <a:pPr marL="571500" indent="-571500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000" dirty="0">
                <a:latin typeface="Trebuchet MS" panose="020B0603020202020204" pitchFamily="34" charset="0"/>
              </a:rPr>
              <a:t>Determinuje ji volba jednotlivce o struktuře jeho bohatství.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None/>
            </a:pPr>
            <a:endParaRPr lang="cs-CZ" altLang="cs-CZ" sz="2000" dirty="0">
              <a:latin typeface="Trebuchet MS" panose="020B0603020202020204" pitchFamily="34" charset="0"/>
            </a:endParaRPr>
          </a:p>
          <a:p>
            <a:pPr marL="571500" indent="-571500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000" dirty="0">
                <a:latin typeface="Trebuchet MS" panose="020B0603020202020204" pitchFamily="34" charset="0"/>
              </a:rPr>
              <a:t>Peníze jsou aktivem</a:t>
            </a:r>
          </a:p>
          <a:p>
            <a:pPr>
              <a:lnSpc>
                <a:spcPct val="90000"/>
              </a:lnSpc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s nejvyšší likviditou</a:t>
            </a:r>
          </a:p>
          <a:p>
            <a:pPr>
              <a:lnSpc>
                <a:spcPct val="90000"/>
              </a:lnSpc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s nízkým rizikem</a:t>
            </a:r>
          </a:p>
          <a:p>
            <a:pPr>
              <a:lnSpc>
                <a:spcPct val="90000"/>
              </a:lnSpc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s nulovým výnosem </a:t>
            </a:r>
          </a:p>
          <a:p>
            <a:pPr marL="0" indent="0">
              <a:lnSpc>
                <a:spcPct val="150000"/>
              </a:lnSpc>
              <a:buFont typeface="Arial" pitchFamily="34" charset="0"/>
              <a:buNone/>
            </a:pPr>
            <a:endParaRPr lang="cs-CZ" sz="2000" dirty="0">
              <a:latin typeface="Trebuchet MS" panose="020B0603020202020204" pitchFamily="34" charset="0"/>
            </a:endParaRPr>
          </a:p>
          <a:p>
            <a:pPr marL="514350" indent="-514350">
              <a:lnSpc>
                <a:spcPct val="150000"/>
              </a:lnSpc>
              <a:buFont typeface="Arial" pitchFamily="34" charset="0"/>
              <a:buNone/>
            </a:pPr>
            <a:endParaRPr lang="cs-CZ" sz="2000" dirty="0"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Ekonomie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7590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Peníze - poptávka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000" b="1" u="sng" dirty="0">
                <a:latin typeface="Trebuchet MS" panose="020B0603020202020204" pitchFamily="34" charset="0"/>
              </a:rPr>
              <a:t>Transakční motiv</a:t>
            </a:r>
            <a:r>
              <a:rPr lang="cs-CZ" altLang="cs-CZ" sz="2000" u="sng" dirty="0">
                <a:latin typeface="Trebuchet MS" panose="020B0603020202020204" pitchFamily="34" charset="0"/>
              </a:rPr>
              <a:t> </a:t>
            </a:r>
          </a:p>
          <a:p>
            <a:pPr>
              <a:lnSpc>
                <a:spcPct val="90000"/>
              </a:lnSpc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držba peněz za účelem provedení běžných transakcí</a:t>
            </a:r>
          </a:p>
          <a:p>
            <a:pPr>
              <a:lnSpc>
                <a:spcPct val="90000"/>
              </a:lnSpc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způsoben časovým nesouladem mezi peněžními příjmy a výdaji; </a:t>
            </a:r>
          </a:p>
          <a:p>
            <a:pPr>
              <a:lnSpc>
                <a:spcPct val="90000"/>
              </a:lnSpc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porovnávání (likvidita x výnos)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None/>
            </a:pPr>
            <a:endParaRPr lang="cs-CZ" altLang="cs-CZ" sz="2000" dirty="0">
              <a:solidFill>
                <a:schemeClr val="hlink"/>
              </a:solidFill>
              <a:latin typeface="Trebuchet MS" panose="020B0603020202020204" pitchFamily="34" charset="0"/>
            </a:endParaRPr>
          </a:p>
          <a:p>
            <a:pPr marL="571500" indent="-571500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000" b="1" u="sng" dirty="0">
                <a:latin typeface="Trebuchet MS" panose="020B0603020202020204" pitchFamily="34" charset="0"/>
              </a:rPr>
              <a:t>Opatrnostní motiv</a:t>
            </a:r>
          </a:p>
          <a:p>
            <a:pPr>
              <a:lnSpc>
                <a:spcPct val="90000"/>
              </a:lnSpc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držba peněz z důvodu jejich nízkého rizika </a:t>
            </a:r>
          </a:p>
          <a:p>
            <a:pPr>
              <a:lnSpc>
                <a:spcPct val="90000"/>
              </a:lnSpc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porovnávání (riziko x výnos) </a:t>
            </a:r>
          </a:p>
          <a:p>
            <a:pPr marL="0" indent="0">
              <a:lnSpc>
                <a:spcPct val="150000"/>
              </a:lnSpc>
              <a:buFont typeface="Arial" pitchFamily="34" charset="0"/>
              <a:buNone/>
            </a:pPr>
            <a:endParaRPr lang="cs-CZ" sz="2000" dirty="0">
              <a:latin typeface="Trebuchet MS" panose="020B0603020202020204" pitchFamily="34" charset="0"/>
            </a:endParaRPr>
          </a:p>
          <a:p>
            <a:pPr marL="514350" indent="-514350">
              <a:lnSpc>
                <a:spcPct val="150000"/>
              </a:lnSpc>
              <a:buFont typeface="Arial" pitchFamily="34" charset="0"/>
              <a:buNone/>
            </a:pPr>
            <a:endParaRPr lang="cs-CZ" sz="2000" dirty="0"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Ekonomie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8192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Peníze - nabídka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cs-CZ" altLang="cs-CZ" sz="2000" b="1" u="sng" dirty="0">
                <a:latin typeface="Trebuchet MS" panose="020B0603020202020204" pitchFamily="34" charset="0"/>
              </a:rPr>
              <a:t>Centrální banka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veřejná instituce s monopolem na emisi peněz. 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Jejím hlavním deklarovaným cílem je stabilita měny.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cs-CZ" altLang="cs-CZ" sz="2000" b="1" u="sng" dirty="0">
                <a:latin typeface="Trebuchet MS" panose="020B0603020202020204" pitchFamily="34" charset="0"/>
              </a:rPr>
              <a:t>Komerční banky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soukromé subjekty zabývající se finančním zprostředkováním.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cs-CZ" altLang="cs-CZ" sz="2000" b="1" u="sng" dirty="0">
                <a:latin typeface="Trebuchet MS" panose="020B0603020202020204" pitchFamily="34" charset="0"/>
              </a:rPr>
              <a:t>Tvorba peněz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centrální banka ovlivňuje nabídku peněz pomocí: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cs-CZ" altLang="cs-CZ" sz="2000" b="1" dirty="0">
                <a:latin typeface="Trebuchet MS" panose="020B0603020202020204" pitchFamily="34" charset="0"/>
              </a:rPr>
              <a:t>      a) operací na volném trhu</a:t>
            </a:r>
          </a:p>
          <a:p>
            <a:pPr marL="1071563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i="1" dirty="0">
                <a:latin typeface="Trebuchet MS" panose="020B0603020202020204" pitchFamily="34" charset="0"/>
              </a:rPr>
              <a:t>nákupy a prodeji cenných papíru ovlivňuje množství peněz (M1) v oběhu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cs-CZ" altLang="cs-CZ" sz="2000" b="1" dirty="0">
                <a:latin typeface="Trebuchet MS" panose="020B0603020202020204" pitchFamily="34" charset="0"/>
              </a:rPr>
              <a:t>      b) povinných minimálních rezerv</a:t>
            </a:r>
          </a:p>
          <a:p>
            <a:pPr marL="1071563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i="1" dirty="0">
                <a:latin typeface="Trebuchet MS" panose="020B0603020202020204" pitchFamily="34" charset="0"/>
              </a:rPr>
              <a:t>jejich změnou CB mění schopnost KB poskytovat nové úvěry a měnit tak (M1)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Ekonomie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375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Kvantitativní teorie peněz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cs-CZ" altLang="cs-CZ" sz="2000" dirty="0">
                <a:latin typeface="Trebuchet MS" panose="020B0603020202020204" pitchFamily="34" charset="0"/>
              </a:rPr>
              <a:t>Změny cenové hladiny odpovídají změnám v peněžní zásobě.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altLang="cs-CZ" sz="2000" b="1" dirty="0">
              <a:latin typeface="Trebuchet MS" panose="020B0603020202020204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000" b="1" dirty="0">
                <a:latin typeface="Trebuchet MS" panose="020B0603020202020204" pitchFamily="34" charset="0"/>
              </a:rPr>
              <a:t>Rovnice směny        </a:t>
            </a:r>
            <a:r>
              <a:rPr lang="cs-CZ" altLang="cs-CZ" sz="2000" dirty="0">
                <a:latin typeface="Trebuchet MS" panose="020B0603020202020204" pitchFamily="34" charset="0"/>
              </a:rPr>
              <a:t>M x V = P x Y</a:t>
            </a:r>
            <a:r>
              <a:rPr lang="cs-CZ" altLang="cs-CZ" sz="2000" baseline="-25000" dirty="0">
                <a:latin typeface="Trebuchet MS" panose="020B0603020202020204" pitchFamily="34" charset="0"/>
              </a:rPr>
              <a:t>R </a:t>
            </a:r>
            <a:r>
              <a:rPr lang="cs-CZ" altLang="cs-CZ" sz="2000" dirty="0">
                <a:latin typeface="Trebuchet MS" panose="020B0603020202020204" pitchFamily="34" charset="0"/>
              </a:rPr>
              <a:t>   (=Y</a:t>
            </a:r>
            <a:r>
              <a:rPr lang="cs-CZ" altLang="cs-CZ" sz="2000" baseline="-25000" dirty="0">
                <a:latin typeface="Trebuchet MS" panose="020B0603020202020204" pitchFamily="34" charset="0"/>
              </a:rPr>
              <a:t>N</a:t>
            </a:r>
            <a:r>
              <a:rPr lang="cs-CZ" altLang="cs-CZ" sz="2000" dirty="0">
                <a:latin typeface="Trebuchet MS" panose="020B0603020202020204" pitchFamily="34" charset="0"/>
              </a:rPr>
              <a:t>)</a:t>
            </a:r>
            <a:endParaRPr lang="cs-CZ" altLang="cs-CZ" sz="2000" baseline="-25000" dirty="0">
              <a:latin typeface="Trebuchet MS" panose="020B0603020202020204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altLang="cs-CZ" sz="2000" dirty="0">
              <a:solidFill>
                <a:schemeClr val="hlink"/>
              </a:solidFill>
              <a:latin typeface="Trebuchet MS" panose="020B0603020202020204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1800" i="1" dirty="0">
                <a:latin typeface="Trebuchet MS" panose="020B0603020202020204" pitchFamily="34" charset="0"/>
              </a:rPr>
              <a:t>M……peněžní zásoba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1800" i="1" dirty="0">
                <a:latin typeface="Trebuchet MS" panose="020B0603020202020204" pitchFamily="34" charset="0"/>
              </a:rPr>
              <a:t>V……rychlost obratu M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1800" i="1" dirty="0">
                <a:latin typeface="Trebuchet MS" panose="020B0603020202020204" pitchFamily="34" charset="0"/>
              </a:rPr>
              <a:t>P…..cenová hladina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1800" i="1" dirty="0">
                <a:latin typeface="Trebuchet MS" panose="020B0603020202020204" pitchFamily="34" charset="0"/>
              </a:rPr>
              <a:t>Y</a:t>
            </a:r>
            <a:r>
              <a:rPr lang="cs-CZ" altLang="cs-CZ" sz="1800" i="1" baseline="-25000" dirty="0">
                <a:latin typeface="Trebuchet MS" panose="020B0603020202020204" pitchFamily="34" charset="0"/>
              </a:rPr>
              <a:t>R</a:t>
            </a:r>
            <a:r>
              <a:rPr lang="cs-CZ" altLang="cs-CZ" sz="1800" i="1" dirty="0">
                <a:latin typeface="Trebuchet MS" panose="020B0603020202020204" pitchFamily="34" charset="0"/>
              </a:rPr>
              <a:t>…..reálný produkt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1800" i="1" dirty="0">
                <a:latin typeface="Trebuchet MS" panose="020B0603020202020204" pitchFamily="34" charset="0"/>
              </a:rPr>
              <a:t>P x Y</a:t>
            </a:r>
            <a:r>
              <a:rPr lang="cs-CZ" altLang="cs-CZ" sz="1800" i="1" baseline="-25000" dirty="0">
                <a:latin typeface="Trebuchet MS" panose="020B0603020202020204" pitchFamily="34" charset="0"/>
              </a:rPr>
              <a:t>R</a:t>
            </a:r>
            <a:r>
              <a:rPr lang="cs-CZ" altLang="cs-CZ" sz="1800" i="1" dirty="0">
                <a:latin typeface="Trebuchet MS" panose="020B0603020202020204" pitchFamily="34" charset="0"/>
              </a:rPr>
              <a:t>…nominální produkt (Y</a:t>
            </a:r>
            <a:r>
              <a:rPr lang="cs-CZ" altLang="cs-CZ" sz="1800" i="1" baseline="-25000" dirty="0">
                <a:latin typeface="Trebuchet MS" panose="020B0603020202020204" pitchFamily="34" charset="0"/>
              </a:rPr>
              <a:t>N</a:t>
            </a:r>
            <a:r>
              <a:rPr lang="cs-CZ" altLang="cs-CZ" sz="1800" i="1" dirty="0">
                <a:latin typeface="Trebuchet MS" panose="020B0603020202020204" pitchFamily="34" charset="0"/>
              </a:rPr>
              <a:t>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altLang="cs-CZ" sz="2000" dirty="0">
              <a:latin typeface="Trebuchet MS" panose="020B0603020202020204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000" dirty="0">
                <a:latin typeface="Trebuchet MS" panose="020B0603020202020204" pitchFamily="34" charset="0"/>
              </a:rPr>
              <a:t>Rovnice směny je identita, která platí vždy a všude.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000" dirty="0">
                <a:latin typeface="Trebuchet MS" panose="020B0603020202020204" pitchFamily="34" charset="0"/>
              </a:rPr>
              <a:t>Nevyplývá z ní automaticky, že  M</a:t>
            </a:r>
            <a:r>
              <a:rPr lang="cs-CZ" altLang="cs-CZ" sz="2000" dirty="0">
                <a:latin typeface="Trebuchet MS" panose="020B0603020202020204" pitchFamily="34" charset="0"/>
                <a:cs typeface="Arial" charset="0"/>
              </a:rPr>
              <a:t>↑ → P↑ </a:t>
            </a:r>
          </a:p>
          <a:p>
            <a:pPr marL="0" indent="0">
              <a:lnSpc>
                <a:spcPct val="150000"/>
              </a:lnSpc>
              <a:buFont typeface="Arial" pitchFamily="34" charset="0"/>
              <a:buNone/>
            </a:pPr>
            <a:endParaRPr lang="cs-CZ" sz="2000" dirty="0">
              <a:latin typeface="Trebuchet MS" panose="020B0603020202020204" pitchFamily="34" charset="0"/>
            </a:endParaRPr>
          </a:p>
          <a:p>
            <a:pPr marL="514350" indent="-514350">
              <a:lnSpc>
                <a:spcPct val="150000"/>
              </a:lnSpc>
              <a:buFont typeface="Arial" pitchFamily="34" charset="0"/>
              <a:buNone/>
            </a:pPr>
            <a:endParaRPr lang="cs-CZ" sz="2000" dirty="0"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Ekonomie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9238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Banky a bankovní systém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2000" b="1" dirty="0">
                <a:latin typeface="Trebuchet MS" panose="020B0603020202020204" pitchFamily="34" charset="0"/>
              </a:rPr>
              <a:t>Banka</a:t>
            </a:r>
            <a:r>
              <a:rPr lang="cs-CZ" altLang="cs-CZ" sz="2000" dirty="0">
                <a:latin typeface="Trebuchet MS" panose="020B0603020202020204" pitchFamily="34" charset="0"/>
              </a:rPr>
              <a:t> 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finanční instituce, která přijímá vklady a poskytuje úvěry</a:t>
            </a:r>
          </a:p>
          <a:p>
            <a:pPr marL="0" indent="0">
              <a:buNone/>
            </a:pPr>
            <a:r>
              <a:rPr lang="cs-CZ" altLang="cs-CZ" sz="2000" b="1" dirty="0">
                <a:latin typeface="Trebuchet MS" panose="020B0603020202020204" pitchFamily="34" charset="0"/>
              </a:rPr>
              <a:t>Bankovní systém</a:t>
            </a:r>
            <a:r>
              <a:rPr lang="cs-CZ" altLang="cs-CZ" sz="2000" dirty="0">
                <a:latin typeface="Trebuchet MS" panose="020B0603020202020204" pitchFamily="34" charset="0"/>
              </a:rPr>
              <a:t> 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souhrn všech bankovních institucí v dané zemi a uspořádání vztahů mezi nimi</a:t>
            </a:r>
          </a:p>
          <a:p>
            <a:endParaRPr lang="cs-CZ" altLang="cs-CZ" sz="20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cs-CZ" altLang="cs-CZ" sz="2000" b="1" dirty="0">
                <a:latin typeface="Trebuchet MS" panose="020B0603020202020204" pitchFamily="34" charset="0"/>
              </a:rPr>
              <a:t>Jednostupňový bankovní systém 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jediná banka plní funkci centrální banky, komerční banky a investiční banky a prakticky řídí činnost ostatních bank</a:t>
            </a:r>
          </a:p>
          <a:p>
            <a:pPr marL="0" indent="0">
              <a:buNone/>
            </a:pPr>
            <a:r>
              <a:rPr lang="cs-CZ" altLang="cs-CZ" sz="2000" b="1" dirty="0">
                <a:latin typeface="Trebuchet MS" panose="020B0603020202020204" pitchFamily="34" charset="0"/>
              </a:rPr>
              <a:t>Dvoustupňový bankovní systém 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centrální banka je oddělena od obchodních bank</a:t>
            </a:r>
          </a:p>
          <a:p>
            <a:pPr marL="0" indent="0">
              <a:lnSpc>
                <a:spcPct val="150000"/>
              </a:lnSpc>
              <a:buFont typeface="Arial" pitchFamily="34" charset="0"/>
              <a:buNone/>
            </a:pPr>
            <a:endParaRPr lang="cs-CZ" sz="2000" dirty="0">
              <a:latin typeface="Trebuchet MS" panose="020B0603020202020204" pitchFamily="34" charset="0"/>
            </a:endParaRPr>
          </a:p>
          <a:p>
            <a:pPr marL="514350" indent="-514350">
              <a:lnSpc>
                <a:spcPct val="150000"/>
              </a:lnSpc>
              <a:buFont typeface="Arial" pitchFamily="34" charset="0"/>
              <a:buNone/>
            </a:pPr>
            <a:endParaRPr lang="cs-CZ" sz="2000" dirty="0"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Ekonomie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9436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Centrální banka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2000" b="1" dirty="0">
                <a:latin typeface="Trebuchet MS" panose="020B0603020202020204" pitchFamily="34" charset="0"/>
              </a:rPr>
              <a:t>Základní definiční znaky:</a:t>
            </a:r>
          </a:p>
          <a:p>
            <a:pPr marL="271463" lvl="1" indent="-271463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Emisní monopol na hotovostní peníze</a:t>
            </a:r>
          </a:p>
          <a:p>
            <a:pPr marL="271463" lvl="1" indent="-271463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Provádění měnové politiky</a:t>
            </a:r>
          </a:p>
          <a:p>
            <a:pPr marL="271463" lvl="1" indent="-271463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Regulace bankovního systému</a:t>
            </a:r>
          </a:p>
          <a:p>
            <a:pPr lvl="1"/>
            <a:endParaRPr lang="cs-CZ" altLang="cs-CZ" sz="20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cs-CZ" altLang="cs-CZ" sz="2000" b="1" dirty="0">
                <a:latin typeface="Trebuchet MS" panose="020B0603020202020204" pitchFamily="34" charset="0"/>
              </a:rPr>
              <a:t>Zásady činnosti centrálních bank</a:t>
            </a:r>
          </a:p>
          <a:p>
            <a:pPr marL="271463" lvl="1" indent="-271463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Nekonkuruje jiným bankám v obchodní činnosti</a:t>
            </a:r>
          </a:p>
          <a:p>
            <a:pPr marL="271463" lvl="1" indent="-271463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Je nezávislou institucí</a:t>
            </a:r>
          </a:p>
          <a:p>
            <a:pPr marL="271463" lvl="1" indent="-271463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Je bankou pro ostatní banky</a:t>
            </a:r>
          </a:p>
          <a:p>
            <a:pPr marL="271463" lvl="1" indent="-271463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Působí jako zúčtovací centrum pro ostatní banky</a:t>
            </a:r>
          </a:p>
          <a:p>
            <a:pPr marL="271463" lvl="1" indent="-271463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Monitoruje vývoj bankovního systému v zemi</a:t>
            </a:r>
          </a:p>
          <a:p>
            <a:pPr marL="271463" lvl="1" indent="-271463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Sleduje cíl zdravé měny</a:t>
            </a:r>
          </a:p>
          <a:p>
            <a:pPr marL="0" indent="0">
              <a:lnSpc>
                <a:spcPct val="150000"/>
              </a:lnSpc>
              <a:buFont typeface="Arial" pitchFamily="34" charset="0"/>
              <a:buNone/>
            </a:pPr>
            <a:endParaRPr lang="cs-CZ" sz="2000" dirty="0">
              <a:latin typeface="Trebuchet MS" panose="020B0603020202020204" pitchFamily="34" charset="0"/>
            </a:endParaRPr>
          </a:p>
          <a:p>
            <a:pPr marL="514350" indent="-514350">
              <a:lnSpc>
                <a:spcPct val="150000"/>
              </a:lnSpc>
              <a:buFont typeface="Arial" pitchFamily="34" charset="0"/>
              <a:buNone/>
            </a:pPr>
            <a:endParaRPr lang="cs-CZ" sz="2000" dirty="0"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Ekonomie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5622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Centrální banka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2000" b="1" u="sng" dirty="0">
                <a:latin typeface="Trebuchet MS" panose="020B0603020202020204" pitchFamily="34" charset="0"/>
              </a:rPr>
              <a:t>Nástroje měnové politiky: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Trebuchet MS" panose="020B0603020202020204" pitchFamily="34" charset="0"/>
              </a:rPr>
              <a:t>Nepřímé nástroje</a:t>
            </a:r>
          </a:p>
          <a:p>
            <a:pPr lvl="1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i="1" dirty="0">
                <a:latin typeface="Trebuchet MS" panose="020B0603020202020204" pitchFamily="34" charset="0"/>
              </a:rPr>
              <a:t>Operace na volném trhu</a:t>
            </a:r>
          </a:p>
          <a:p>
            <a:pPr lvl="1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i="1" dirty="0">
                <a:latin typeface="Trebuchet MS" panose="020B0603020202020204" pitchFamily="34" charset="0"/>
              </a:rPr>
              <a:t>Diskontní nástroje</a:t>
            </a:r>
          </a:p>
          <a:p>
            <a:pPr lvl="1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i="1" dirty="0">
                <a:latin typeface="Trebuchet MS" panose="020B0603020202020204" pitchFamily="34" charset="0"/>
              </a:rPr>
              <a:t>Kurzové intervence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Trebuchet MS" panose="020B0603020202020204" pitchFamily="34" charset="0"/>
              </a:rPr>
              <a:t>Přímé nástroje</a:t>
            </a:r>
          </a:p>
          <a:p>
            <a:pPr lvl="1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i="1" dirty="0">
                <a:latin typeface="Trebuchet MS" panose="020B0603020202020204" pitchFamily="34" charset="0"/>
              </a:rPr>
              <a:t>Pravidla likvidity</a:t>
            </a:r>
          </a:p>
          <a:p>
            <a:pPr lvl="1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i="1" dirty="0">
                <a:latin typeface="Trebuchet MS" panose="020B0603020202020204" pitchFamily="34" charset="0"/>
              </a:rPr>
              <a:t>Povinné vklady</a:t>
            </a:r>
          </a:p>
          <a:p>
            <a:pPr lvl="1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i="1" dirty="0">
                <a:latin typeface="Trebuchet MS" panose="020B0603020202020204" pitchFamily="34" charset="0"/>
              </a:rPr>
              <a:t>Limity úvěrů bank</a:t>
            </a:r>
          </a:p>
          <a:p>
            <a:pPr lvl="1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i="1" dirty="0">
                <a:latin typeface="Trebuchet MS" panose="020B0603020202020204" pitchFamily="34" charset="0"/>
              </a:rPr>
              <a:t>Limity úrokových sazeb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Trebuchet MS" panose="020B0603020202020204" pitchFamily="34" charset="0"/>
              </a:rPr>
              <a:t>Přímé i nepřímé nástroje</a:t>
            </a:r>
          </a:p>
          <a:p>
            <a:pPr lvl="1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i="1" dirty="0">
                <a:latin typeface="Trebuchet MS" panose="020B0603020202020204" pitchFamily="34" charset="0"/>
              </a:rPr>
              <a:t>Povinné minimální rezervy</a:t>
            </a:r>
          </a:p>
          <a:p>
            <a:pPr lvl="1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i="1" dirty="0">
                <a:latin typeface="Trebuchet MS" panose="020B0603020202020204" pitchFamily="34" charset="0"/>
              </a:rPr>
              <a:t>Dohody, výzvy, doporučení</a:t>
            </a:r>
            <a:endParaRPr lang="cs-CZ" sz="2000" i="1" dirty="0">
              <a:latin typeface="Trebuchet MS" panose="020B0603020202020204" pitchFamily="34" charset="0"/>
            </a:endParaRPr>
          </a:p>
          <a:p>
            <a:pPr marL="514350" indent="-514350">
              <a:lnSpc>
                <a:spcPct val="150000"/>
              </a:lnSpc>
              <a:buFont typeface="Arial" pitchFamily="34" charset="0"/>
              <a:buNone/>
            </a:pPr>
            <a:endParaRPr lang="cs-CZ" sz="2000" dirty="0"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Ekonomie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0519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Ostatní banky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200" dirty="0">
                <a:latin typeface="Trebuchet MS" panose="020B0603020202020204" pitchFamily="34" charset="0"/>
              </a:rPr>
              <a:t>Obchodní banky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200" dirty="0">
                <a:latin typeface="Trebuchet MS" panose="020B0603020202020204" pitchFamily="34" charset="0"/>
              </a:rPr>
              <a:t>Investiční banky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200" dirty="0">
                <a:latin typeface="Trebuchet MS" panose="020B0603020202020204" pitchFamily="34" charset="0"/>
              </a:rPr>
              <a:t>Stavební spořitelny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200" dirty="0">
                <a:latin typeface="Trebuchet MS" panose="020B0603020202020204" pitchFamily="34" charset="0"/>
              </a:rPr>
              <a:t>Hypoteční banky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200" dirty="0">
                <a:latin typeface="Trebuchet MS" panose="020B0603020202020204" pitchFamily="34" charset="0"/>
              </a:rPr>
              <a:t>Speciální banky</a:t>
            </a:r>
          </a:p>
          <a:p>
            <a:pPr lvl="1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200" dirty="0">
                <a:latin typeface="Trebuchet MS" panose="020B0603020202020204" pitchFamily="34" charset="0"/>
              </a:rPr>
              <a:t>Českomoravská záruční a rozvojová banka</a:t>
            </a:r>
          </a:p>
          <a:p>
            <a:pPr lvl="1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200" dirty="0">
                <a:latin typeface="Trebuchet MS" panose="020B0603020202020204" pitchFamily="34" charset="0"/>
              </a:rPr>
              <a:t>Česká exportní banka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200" dirty="0">
                <a:latin typeface="Trebuchet MS" panose="020B0603020202020204" pitchFamily="34" charset="0"/>
              </a:rPr>
              <a:t>Banky – podnikatelské subjekty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200" dirty="0">
                <a:latin typeface="Trebuchet MS" panose="020B0603020202020204" pitchFamily="34" charset="0"/>
              </a:rPr>
              <a:t>Hlavní funkce bank</a:t>
            </a:r>
          </a:p>
          <a:p>
            <a:pPr lvl="1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200" dirty="0">
                <a:latin typeface="Trebuchet MS" panose="020B0603020202020204" pitchFamily="34" charset="0"/>
              </a:rPr>
              <a:t>Finanční zprostředkování</a:t>
            </a:r>
          </a:p>
          <a:p>
            <a:pPr lvl="1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200" dirty="0">
                <a:latin typeface="Trebuchet MS" panose="020B0603020202020204" pitchFamily="34" charset="0"/>
              </a:rPr>
              <a:t>Provádění platebního styku</a:t>
            </a:r>
          </a:p>
          <a:p>
            <a:pPr lvl="1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200" dirty="0">
                <a:latin typeface="Trebuchet MS" panose="020B0603020202020204" pitchFamily="34" charset="0"/>
              </a:rPr>
              <a:t>Emise bezhotovostních peněz</a:t>
            </a:r>
          </a:p>
          <a:p>
            <a:pPr lvl="1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200" dirty="0">
                <a:latin typeface="Trebuchet MS" panose="020B0603020202020204" pitchFamily="34" charset="0"/>
              </a:rPr>
              <a:t>Zprostředkování finančního investování</a:t>
            </a:r>
          </a:p>
          <a:p>
            <a:pPr lvl="1"/>
            <a:endParaRPr lang="cs-CZ" altLang="cs-CZ" sz="2400" dirty="0">
              <a:latin typeface="Trebuchet MS" panose="020B0603020202020204" pitchFamily="34" charset="0"/>
            </a:endParaRPr>
          </a:p>
          <a:p>
            <a:pPr marL="0" indent="0">
              <a:lnSpc>
                <a:spcPct val="150000"/>
              </a:lnSpc>
              <a:buFont typeface="Arial" pitchFamily="34" charset="0"/>
              <a:buNone/>
            </a:pPr>
            <a:endParaRPr lang="cs-CZ" sz="2000" dirty="0">
              <a:latin typeface="Trebuchet MS" panose="020B0603020202020204" pitchFamily="34" charset="0"/>
            </a:endParaRPr>
          </a:p>
          <a:p>
            <a:pPr marL="514350" indent="-514350">
              <a:lnSpc>
                <a:spcPct val="150000"/>
              </a:lnSpc>
              <a:buFont typeface="Arial" pitchFamily="34" charset="0"/>
              <a:buNone/>
            </a:pPr>
            <a:endParaRPr lang="cs-CZ" sz="2400" dirty="0"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Ekonomie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964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251520" y="1080000"/>
            <a:ext cx="8640960" cy="5588793"/>
          </a:xfrm>
        </p:spPr>
        <p:txBody>
          <a:bodyPr>
            <a:normAutofit/>
          </a:bodyPr>
          <a:lstStyle/>
          <a:p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Makroekonomie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Ekonomie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9782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Finanční trh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None/>
            </a:pPr>
            <a:r>
              <a:rPr lang="cs-CZ" altLang="cs-CZ" sz="2000" b="1" dirty="0">
                <a:latin typeface="Trebuchet MS" panose="020B0603020202020204" pitchFamily="34" charset="0"/>
              </a:rPr>
              <a:t>Finanční trh</a:t>
            </a:r>
            <a:r>
              <a:rPr lang="cs-CZ" altLang="cs-CZ" sz="2000" dirty="0">
                <a:latin typeface="Trebuchet MS" panose="020B0603020202020204" pitchFamily="34" charset="0"/>
              </a:rPr>
              <a:t> je souhrnem investičních instrumentů, institucí, postupů a vztahů, při nichž dochází k přelévání volných finančních zdrojů mezi přebytkovými a deficitními jednotkami na dobrovolném smluvním základě.</a:t>
            </a:r>
          </a:p>
          <a:p>
            <a:pPr>
              <a:spcBef>
                <a:spcPts val="600"/>
              </a:spcBef>
            </a:pPr>
            <a:endParaRPr lang="cs-CZ" altLang="cs-CZ" sz="2000" b="1" dirty="0">
              <a:latin typeface="Trebuchet MS" panose="020B060302020202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cs-CZ" altLang="cs-CZ" sz="2000" b="1" dirty="0">
                <a:latin typeface="Trebuchet MS" panose="020B0603020202020204" pitchFamily="34" charset="0"/>
              </a:rPr>
              <a:t>Účastníci</a:t>
            </a:r>
            <a:r>
              <a:rPr lang="cs-CZ" altLang="cs-CZ" sz="2000" dirty="0">
                <a:latin typeface="Trebuchet MS" panose="020B0603020202020204" pitchFamily="34" charset="0"/>
              </a:rPr>
              <a:t> finančního systému</a:t>
            </a:r>
          </a:p>
          <a:p>
            <a:pPr marL="357188" lvl="1" indent="-357188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Deficitní subjekty</a:t>
            </a:r>
          </a:p>
          <a:p>
            <a:pPr marL="357188" lvl="1" indent="-357188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Přebytkové subjekty</a:t>
            </a:r>
          </a:p>
          <a:p>
            <a:pPr marL="357188" lvl="1" indent="-357188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Finanční zprostředkovatelé</a:t>
            </a:r>
          </a:p>
          <a:p>
            <a:pPr marL="357188" lvl="1" indent="-357188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Orgány ochrany a regulace finančního trhu</a:t>
            </a:r>
          </a:p>
          <a:p>
            <a:pPr lvl="1"/>
            <a:endParaRPr lang="cs-CZ" altLang="cs-CZ" sz="2000" dirty="0">
              <a:latin typeface="Trebuchet MS" panose="020B0603020202020204" pitchFamily="34" charset="0"/>
            </a:endParaRPr>
          </a:p>
          <a:p>
            <a:pPr marL="0" indent="0">
              <a:lnSpc>
                <a:spcPct val="150000"/>
              </a:lnSpc>
              <a:buFont typeface="Arial" pitchFamily="34" charset="0"/>
              <a:buNone/>
            </a:pPr>
            <a:endParaRPr lang="cs-CZ" sz="2000" dirty="0">
              <a:latin typeface="Trebuchet MS" panose="020B0603020202020204" pitchFamily="34" charset="0"/>
            </a:endParaRPr>
          </a:p>
          <a:p>
            <a:pPr marL="514350" indent="-514350">
              <a:lnSpc>
                <a:spcPct val="150000"/>
              </a:lnSpc>
              <a:buFont typeface="Arial" pitchFamily="34" charset="0"/>
              <a:buNone/>
            </a:pPr>
            <a:endParaRPr lang="cs-CZ" sz="2000" dirty="0"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Ekonomie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6770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Finanční trh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2000" b="1" dirty="0">
                <a:latin typeface="Trebuchet MS" panose="020B0603020202020204" pitchFamily="34" charset="0"/>
              </a:rPr>
              <a:t>Investiční nástroje 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aktiva, která investorovi přináší nějaký nárok na budoucí příjem.</a:t>
            </a:r>
          </a:p>
          <a:p>
            <a:pPr marL="0" indent="0">
              <a:buNone/>
            </a:pPr>
            <a:endParaRPr lang="cs-CZ" altLang="cs-CZ" sz="20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cs-CZ" altLang="cs-CZ" sz="2000" b="1" dirty="0">
                <a:latin typeface="Trebuchet MS" panose="020B0603020202020204" pitchFamily="34" charset="0"/>
              </a:rPr>
              <a:t>Kritéria rozhodování</a:t>
            </a:r>
          </a:p>
          <a:p>
            <a:pPr marL="357188" lvl="1" indent="-357188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Výnos</a:t>
            </a:r>
          </a:p>
          <a:p>
            <a:pPr marL="357188" lvl="1" indent="-357188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Riziko</a:t>
            </a:r>
          </a:p>
          <a:p>
            <a:pPr marL="357188" lvl="1" indent="-357188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Likvidita</a:t>
            </a:r>
          </a:p>
          <a:p>
            <a:endParaRPr lang="cs-CZ" altLang="cs-CZ" sz="2000" dirty="0">
              <a:latin typeface="Trebuchet MS" panose="020B0603020202020204" pitchFamily="34" charset="0"/>
            </a:endParaRPr>
          </a:p>
          <a:p>
            <a:endParaRPr lang="cs-CZ" altLang="cs-CZ" sz="20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cs-CZ" altLang="cs-CZ" sz="2000" dirty="0">
                <a:latin typeface="Trebuchet MS" panose="020B0603020202020204" pitchFamily="34" charset="0"/>
              </a:rPr>
              <a:t>Magický trojúhelník investování</a:t>
            </a:r>
          </a:p>
          <a:p>
            <a:pPr marL="457200" lvl="1" indent="0">
              <a:buNone/>
            </a:pPr>
            <a:endParaRPr lang="cs-CZ" altLang="cs-CZ" sz="2000" dirty="0">
              <a:latin typeface="Trebuchet MS" panose="020B0603020202020204" pitchFamily="34" charset="0"/>
            </a:endParaRPr>
          </a:p>
          <a:p>
            <a:pPr marL="0" indent="0">
              <a:lnSpc>
                <a:spcPct val="150000"/>
              </a:lnSpc>
              <a:buFont typeface="Arial" pitchFamily="34" charset="0"/>
              <a:buNone/>
            </a:pPr>
            <a:endParaRPr lang="cs-CZ" sz="2000" dirty="0">
              <a:latin typeface="Trebuchet MS" panose="020B0603020202020204" pitchFamily="34" charset="0"/>
            </a:endParaRPr>
          </a:p>
          <a:p>
            <a:pPr marL="514350" indent="-514350">
              <a:lnSpc>
                <a:spcPct val="150000"/>
              </a:lnSpc>
              <a:buFont typeface="Arial" pitchFamily="34" charset="0"/>
              <a:buNone/>
            </a:pPr>
            <a:endParaRPr lang="cs-CZ" sz="2000" dirty="0"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10" name="Group 4"/>
          <p:cNvGrpSpPr>
            <a:grpSpLocks noChangeAspect="1"/>
          </p:cNvGrpSpPr>
          <p:nvPr/>
        </p:nvGrpSpPr>
        <p:grpSpPr bwMode="auto">
          <a:xfrm>
            <a:off x="4355976" y="4149080"/>
            <a:ext cx="4188879" cy="1978360"/>
            <a:chOff x="2892" y="2836"/>
            <a:chExt cx="5572" cy="2632"/>
          </a:xfrm>
        </p:grpSpPr>
        <p:sp>
          <p:nvSpPr>
            <p:cNvPr id="11" name="AutoShape 5"/>
            <p:cNvSpPr>
              <a:spLocks noChangeAspect="1" noChangeArrowheads="1"/>
            </p:cNvSpPr>
            <p:nvPr/>
          </p:nvSpPr>
          <p:spPr bwMode="auto">
            <a:xfrm>
              <a:off x="4083" y="3003"/>
              <a:ext cx="3213" cy="2238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rgbClr val="7D1E1E"/>
                </a:buClr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rebuchet MS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rgbClr val="7D1E1E"/>
                </a:buClr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Trebuchet MS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7D1E1E"/>
                </a:buClr>
                <a:buFont typeface="Wingdings" pitchFamily="2" charset="2"/>
                <a:buChar char="n"/>
                <a:defRPr sz="2300">
                  <a:solidFill>
                    <a:schemeClr val="tx1"/>
                  </a:solidFill>
                  <a:latin typeface="Trebuchet MS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7D1E1E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Trebuchet MS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7D1E1E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Trebuchet MS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D1E1E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Trebuchet MS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D1E1E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Trebuchet MS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D1E1E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Trebuchet MS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D1E1E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endParaRPr lang="cs-CZ" altLang="cs-CZ" sz="1600">
                <a:latin typeface="Arial" charset="0"/>
              </a:endParaRPr>
            </a:p>
          </p:txBody>
        </p:sp>
        <p:grpSp>
          <p:nvGrpSpPr>
            <p:cNvPr id="13" name="Group 6"/>
            <p:cNvGrpSpPr>
              <a:grpSpLocks noChangeAspect="1"/>
            </p:cNvGrpSpPr>
            <p:nvPr/>
          </p:nvGrpSpPr>
          <p:grpSpPr bwMode="auto">
            <a:xfrm>
              <a:off x="4725" y="2836"/>
              <a:ext cx="1894" cy="452"/>
              <a:chOff x="4011" y="3253"/>
              <a:chExt cx="1893" cy="452"/>
            </a:xfrm>
          </p:grpSpPr>
          <p:sp>
            <p:nvSpPr>
              <p:cNvPr id="20" name="Oval 7"/>
              <p:cNvSpPr>
                <a:spLocks noChangeAspect="1" noChangeArrowheads="1"/>
              </p:cNvSpPr>
              <p:nvPr/>
            </p:nvSpPr>
            <p:spPr bwMode="auto">
              <a:xfrm>
                <a:off x="4011" y="3253"/>
                <a:ext cx="1893" cy="45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rgbClr val="7D1E1E"/>
                  </a:buClr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rebuchet MS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rgbClr val="7D1E1E"/>
                  </a:buClr>
                  <a:buFont typeface="Wingdings" pitchFamily="2" charset="2"/>
                  <a:buChar char="n"/>
                  <a:defRPr sz="2600">
                    <a:solidFill>
                      <a:schemeClr val="tx1"/>
                    </a:solidFill>
                    <a:latin typeface="Trebuchet MS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rgbClr val="7D1E1E"/>
                  </a:buClr>
                  <a:buFont typeface="Wingdings" pitchFamily="2" charset="2"/>
                  <a:buChar char="n"/>
                  <a:defRPr sz="2300">
                    <a:solidFill>
                      <a:schemeClr val="tx1"/>
                    </a:solidFill>
                    <a:latin typeface="Trebuchet MS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rgbClr val="7D1E1E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rebuchet MS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rgbClr val="7D1E1E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rebuchet MS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7D1E1E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rebuchet MS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7D1E1E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rebuchet MS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7D1E1E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rebuchet MS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7D1E1E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rebuchet MS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cs-CZ" altLang="cs-CZ" sz="1600">
                  <a:latin typeface="Arial" charset="0"/>
                </a:endParaRPr>
              </a:p>
            </p:txBody>
          </p:sp>
          <p:sp>
            <p:nvSpPr>
              <p:cNvPr id="21" name="Text Box 8"/>
              <p:cNvSpPr txBox="1">
                <a:spLocks noChangeAspect="1" noChangeArrowheads="1"/>
              </p:cNvSpPr>
              <p:nvPr/>
            </p:nvSpPr>
            <p:spPr bwMode="auto">
              <a:xfrm>
                <a:off x="4214" y="3288"/>
                <a:ext cx="1500" cy="4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rgbClr val="7D1E1E"/>
                  </a:buClr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rebuchet MS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rgbClr val="7D1E1E"/>
                  </a:buClr>
                  <a:buFont typeface="Wingdings" pitchFamily="2" charset="2"/>
                  <a:buChar char="n"/>
                  <a:defRPr sz="2600">
                    <a:solidFill>
                      <a:schemeClr val="tx1"/>
                    </a:solidFill>
                    <a:latin typeface="Trebuchet MS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rgbClr val="7D1E1E"/>
                  </a:buClr>
                  <a:buFont typeface="Wingdings" pitchFamily="2" charset="2"/>
                  <a:buChar char="n"/>
                  <a:defRPr sz="2300">
                    <a:solidFill>
                      <a:schemeClr val="tx1"/>
                    </a:solidFill>
                    <a:latin typeface="Trebuchet MS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rgbClr val="7D1E1E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rebuchet MS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rgbClr val="7D1E1E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rebuchet MS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7D1E1E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rebuchet MS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7D1E1E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rebuchet MS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7D1E1E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rebuchet MS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7D1E1E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rebuchet MS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cs-CZ" altLang="cs-CZ" sz="1800" dirty="0">
                    <a:latin typeface="Times New Roman" pitchFamily="18" charset="0"/>
                  </a:rPr>
                  <a:t>výnos</a:t>
                </a:r>
                <a:endParaRPr lang="cs-CZ" altLang="cs-CZ" sz="1800" dirty="0">
                  <a:latin typeface="Arial" charset="0"/>
                </a:endParaRPr>
              </a:p>
            </p:txBody>
          </p:sp>
        </p:grpSp>
        <p:grpSp>
          <p:nvGrpSpPr>
            <p:cNvPr id="14" name="Group 9"/>
            <p:cNvGrpSpPr>
              <a:grpSpLocks noChangeAspect="1"/>
            </p:cNvGrpSpPr>
            <p:nvPr/>
          </p:nvGrpSpPr>
          <p:grpSpPr bwMode="auto">
            <a:xfrm>
              <a:off x="6569" y="4993"/>
              <a:ext cx="1895" cy="451"/>
              <a:chOff x="4011" y="3253"/>
              <a:chExt cx="1893" cy="452"/>
            </a:xfrm>
          </p:grpSpPr>
          <p:sp>
            <p:nvSpPr>
              <p:cNvPr id="18" name="Oval 10"/>
              <p:cNvSpPr>
                <a:spLocks noChangeAspect="1" noChangeArrowheads="1"/>
              </p:cNvSpPr>
              <p:nvPr/>
            </p:nvSpPr>
            <p:spPr bwMode="auto">
              <a:xfrm>
                <a:off x="4011" y="3253"/>
                <a:ext cx="1893" cy="45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rgbClr val="7D1E1E"/>
                  </a:buClr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rebuchet MS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rgbClr val="7D1E1E"/>
                  </a:buClr>
                  <a:buFont typeface="Wingdings" pitchFamily="2" charset="2"/>
                  <a:buChar char="n"/>
                  <a:defRPr sz="2600">
                    <a:solidFill>
                      <a:schemeClr val="tx1"/>
                    </a:solidFill>
                    <a:latin typeface="Trebuchet MS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rgbClr val="7D1E1E"/>
                  </a:buClr>
                  <a:buFont typeface="Wingdings" pitchFamily="2" charset="2"/>
                  <a:buChar char="n"/>
                  <a:defRPr sz="2300">
                    <a:solidFill>
                      <a:schemeClr val="tx1"/>
                    </a:solidFill>
                    <a:latin typeface="Trebuchet MS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rgbClr val="7D1E1E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rebuchet MS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rgbClr val="7D1E1E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rebuchet MS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7D1E1E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rebuchet MS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7D1E1E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rebuchet MS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7D1E1E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rebuchet MS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7D1E1E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rebuchet MS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cs-CZ" altLang="cs-CZ" sz="1600">
                  <a:latin typeface="Arial" charset="0"/>
                </a:endParaRPr>
              </a:p>
            </p:txBody>
          </p:sp>
          <p:sp>
            <p:nvSpPr>
              <p:cNvPr id="19" name="Text Box 11"/>
              <p:cNvSpPr txBox="1">
                <a:spLocks noChangeAspect="1" noChangeArrowheads="1"/>
              </p:cNvSpPr>
              <p:nvPr/>
            </p:nvSpPr>
            <p:spPr bwMode="auto">
              <a:xfrm>
                <a:off x="4214" y="3288"/>
                <a:ext cx="1500" cy="4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rgbClr val="7D1E1E"/>
                  </a:buClr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rebuchet MS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rgbClr val="7D1E1E"/>
                  </a:buClr>
                  <a:buFont typeface="Wingdings" pitchFamily="2" charset="2"/>
                  <a:buChar char="n"/>
                  <a:defRPr sz="2600">
                    <a:solidFill>
                      <a:schemeClr val="tx1"/>
                    </a:solidFill>
                    <a:latin typeface="Trebuchet MS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rgbClr val="7D1E1E"/>
                  </a:buClr>
                  <a:buFont typeface="Wingdings" pitchFamily="2" charset="2"/>
                  <a:buChar char="n"/>
                  <a:defRPr sz="2300">
                    <a:solidFill>
                      <a:schemeClr val="tx1"/>
                    </a:solidFill>
                    <a:latin typeface="Trebuchet MS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rgbClr val="7D1E1E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rebuchet MS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rgbClr val="7D1E1E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rebuchet MS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7D1E1E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rebuchet MS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7D1E1E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rebuchet MS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7D1E1E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rebuchet MS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7D1E1E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rebuchet MS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cs-CZ" altLang="cs-CZ" sz="1800">
                    <a:latin typeface="Times New Roman" pitchFamily="18" charset="0"/>
                  </a:rPr>
                  <a:t>likvidita</a:t>
                </a:r>
                <a:endParaRPr lang="cs-CZ" altLang="cs-CZ" sz="1800">
                  <a:latin typeface="Arial" charset="0"/>
                </a:endParaRPr>
              </a:p>
            </p:txBody>
          </p:sp>
        </p:grpSp>
        <p:grpSp>
          <p:nvGrpSpPr>
            <p:cNvPr id="15" name="Group 12"/>
            <p:cNvGrpSpPr>
              <a:grpSpLocks noChangeAspect="1"/>
            </p:cNvGrpSpPr>
            <p:nvPr/>
          </p:nvGrpSpPr>
          <p:grpSpPr bwMode="auto">
            <a:xfrm>
              <a:off x="2892" y="5015"/>
              <a:ext cx="1893" cy="453"/>
              <a:chOff x="4011" y="3253"/>
              <a:chExt cx="1893" cy="452"/>
            </a:xfrm>
          </p:grpSpPr>
          <p:sp>
            <p:nvSpPr>
              <p:cNvPr id="16" name="Oval 13"/>
              <p:cNvSpPr>
                <a:spLocks noChangeAspect="1" noChangeArrowheads="1"/>
              </p:cNvSpPr>
              <p:nvPr/>
            </p:nvSpPr>
            <p:spPr bwMode="auto">
              <a:xfrm>
                <a:off x="4011" y="3253"/>
                <a:ext cx="1893" cy="45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rgbClr val="7D1E1E"/>
                  </a:buClr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rebuchet MS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rgbClr val="7D1E1E"/>
                  </a:buClr>
                  <a:buFont typeface="Wingdings" pitchFamily="2" charset="2"/>
                  <a:buChar char="n"/>
                  <a:defRPr sz="2600">
                    <a:solidFill>
                      <a:schemeClr val="tx1"/>
                    </a:solidFill>
                    <a:latin typeface="Trebuchet MS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rgbClr val="7D1E1E"/>
                  </a:buClr>
                  <a:buFont typeface="Wingdings" pitchFamily="2" charset="2"/>
                  <a:buChar char="n"/>
                  <a:defRPr sz="2300">
                    <a:solidFill>
                      <a:schemeClr val="tx1"/>
                    </a:solidFill>
                    <a:latin typeface="Trebuchet MS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rgbClr val="7D1E1E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rebuchet MS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rgbClr val="7D1E1E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rebuchet MS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7D1E1E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rebuchet MS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7D1E1E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rebuchet MS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7D1E1E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rebuchet MS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7D1E1E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rebuchet MS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cs-CZ" altLang="cs-CZ" sz="1600">
                  <a:latin typeface="Arial" charset="0"/>
                </a:endParaRPr>
              </a:p>
            </p:txBody>
          </p:sp>
          <p:sp>
            <p:nvSpPr>
              <p:cNvPr id="17" name="Text Box 14"/>
              <p:cNvSpPr txBox="1">
                <a:spLocks noChangeAspect="1" noChangeArrowheads="1"/>
              </p:cNvSpPr>
              <p:nvPr/>
            </p:nvSpPr>
            <p:spPr bwMode="auto">
              <a:xfrm>
                <a:off x="4214" y="3288"/>
                <a:ext cx="1500" cy="4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rgbClr val="7D1E1E"/>
                  </a:buClr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rebuchet MS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rgbClr val="7D1E1E"/>
                  </a:buClr>
                  <a:buFont typeface="Wingdings" pitchFamily="2" charset="2"/>
                  <a:buChar char="n"/>
                  <a:defRPr sz="2600">
                    <a:solidFill>
                      <a:schemeClr val="tx1"/>
                    </a:solidFill>
                    <a:latin typeface="Trebuchet MS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rgbClr val="7D1E1E"/>
                  </a:buClr>
                  <a:buFont typeface="Wingdings" pitchFamily="2" charset="2"/>
                  <a:buChar char="n"/>
                  <a:defRPr sz="2300">
                    <a:solidFill>
                      <a:schemeClr val="tx1"/>
                    </a:solidFill>
                    <a:latin typeface="Trebuchet MS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rgbClr val="7D1E1E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rebuchet MS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rgbClr val="7D1E1E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rebuchet MS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7D1E1E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rebuchet MS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7D1E1E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rebuchet MS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7D1E1E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rebuchet MS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7D1E1E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Trebuchet MS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cs-CZ" altLang="cs-CZ" sz="1800">
                    <a:latin typeface="Times New Roman" pitchFamily="18" charset="0"/>
                  </a:rPr>
                  <a:t>riziko</a:t>
                </a:r>
                <a:endParaRPr lang="cs-CZ" altLang="cs-CZ" sz="1800">
                  <a:latin typeface="Arial" charset="0"/>
                </a:endParaRPr>
              </a:p>
            </p:txBody>
          </p:sp>
        </p:grpSp>
      </p:grpSp>
      <p:sp>
        <p:nvSpPr>
          <p:cNvPr id="24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Ekonomie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2387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ástupný symbol pro obsah 2"/>
          <p:cNvSpPr txBox="1">
            <a:spLocks/>
          </p:cNvSpPr>
          <p:nvPr/>
        </p:nvSpPr>
        <p:spPr>
          <a:xfrm>
            <a:off x="827584" y="3861048"/>
            <a:ext cx="8064896" cy="1584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Děkuji za pozornost!</a:t>
            </a:r>
          </a:p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3000" b="1" i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Příjemný zbytek dne!</a:t>
            </a:r>
            <a:endParaRPr lang="cs-CZ" sz="3000" b="1" i="1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739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Spotřeba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Trebuchet MS" panose="020B0603020202020204" pitchFamily="34" charset="0"/>
              </a:rPr>
              <a:t>Spotřeba</a:t>
            </a:r>
            <a:r>
              <a:rPr lang="cs-CZ" altLang="cs-CZ" sz="2000" dirty="0">
                <a:latin typeface="Trebuchet MS" panose="020B0603020202020204" pitchFamily="34" charset="0"/>
              </a:rPr>
              <a:t> je důležitá </a:t>
            </a:r>
          </a:p>
          <a:p>
            <a:pPr lvl="1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při dlouhodobé analýze v souvislosti s jejím významem pro ekonomický růst</a:t>
            </a:r>
          </a:p>
          <a:p>
            <a:pPr lvl="1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při krátkodobých analýzách s ohledem na úlohu spotřeby v při determinaci agregátního  důchodu  </a:t>
            </a:r>
          </a:p>
          <a:p>
            <a:pPr lvl="1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endParaRPr lang="cs-CZ" altLang="cs-CZ" sz="2000" dirty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Trebuchet MS" panose="020B0603020202020204" pitchFamily="34" charset="0"/>
              </a:rPr>
              <a:t>Teorie spotřební funkce</a:t>
            </a:r>
            <a:r>
              <a:rPr lang="cs-CZ" altLang="cs-CZ" sz="2000" dirty="0">
                <a:latin typeface="Trebuchet MS" panose="020B0603020202020204" pitchFamily="34" charset="0"/>
              </a:rPr>
              <a:t> tradičně zkoumá funkční závislost mezi spotřebními výdaji na straně jedné a důchodem (resp. jeho rozdělením), bohatstvím, úrokovou mírou a různými demografickými a sociálními faktory na straně druhé.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Trebuchet MS" panose="020B0603020202020204" pitchFamily="34" charset="0"/>
              </a:rPr>
              <a:t>Mezní míra spotřeby</a:t>
            </a:r>
            <a:r>
              <a:rPr lang="cs-CZ" altLang="cs-CZ" sz="2000" dirty="0">
                <a:latin typeface="Trebuchet MS" panose="020B0603020202020204" pitchFamily="34" charset="0"/>
              </a:rPr>
              <a:t> (MPC) je částka, o kterou se změní spotřeba, když se disponibilní důchod změní o „1“.</a:t>
            </a:r>
          </a:p>
          <a:p>
            <a:pPr marL="514350" indent="-514350">
              <a:lnSpc>
                <a:spcPct val="150000"/>
              </a:lnSpc>
              <a:buFont typeface="Arial" pitchFamily="34" charset="0"/>
              <a:buNone/>
            </a:pPr>
            <a:endParaRPr lang="cs-CZ" sz="2000" dirty="0"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Ekonomie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393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Spotřeba podle </a:t>
            </a:r>
            <a:r>
              <a:rPr lang="cs-CZ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Keynese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Font typeface="Wingdings" pitchFamily="2" charset="2"/>
              <a:buNone/>
            </a:pPr>
            <a:r>
              <a:rPr lang="cs-CZ" altLang="cs-CZ" sz="2000" dirty="0">
                <a:latin typeface="Trebuchet MS" panose="020B0603020202020204" pitchFamily="34" charset="0"/>
              </a:rPr>
              <a:t>J. M. </a:t>
            </a:r>
            <a:r>
              <a:rPr lang="cs-CZ" altLang="cs-CZ" sz="2000" dirty="0" err="1">
                <a:latin typeface="Trebuchet MS" panose="020B0603020202020204" pitchFamily="34" charset="0"/>
              </a:rPr>
              <a:t>Keynes</a:t>
            </a:r>
            <a:r>
              <a:rPr lang="cs-CZ" altLang="cs-CZ" sz="2000" dirty="0">
                <a:latin typeface="Trebuchet MS" panose="020B0603020202020204" pitchFamily="34" charset="0"/>
              </a:rPr>
              <a:t>: Obecná teorie (1936): 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spotřeba je jádrem jeho teorie hospodářských cyklů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dirty="0" err="1">
                <a:latin typeface="Trebuchet MS" panose="020B0603020202020204" pitchFamily="34" charset="0"/>
              </a:rPr>
              <a:t>Keynes</a:t>
            </a:r>
            <a:r>
              <a:rPr lang="cs-CZ" altLang="cs-CZ" sz="2000" dirty="0">
                <a:latin typeface="Trebuchet MS" panose="020B0603020202020204" pitchFamily="34" charset="0"/>
              </a:rPr>
              <a:t> obhajoval, že hlavním determinantem spotřeby je důchod a nikoliv úroková míra: Y</a:t>
            </a:r>
            <a:r>
              <a:rPr lang="cs-CZ" altLang="cs-CZ" sz="2000" i="1" dirty="0">
                <a:latin typeface="Trebuchet MS" panose="020B0603020202020204" pitchFamily="34" charset="0"/>
                <a:cs typeface="Arial" charset="0"/>
              </a:rPr>
              <a:t>↑ → C ↑</a:t>
            </a:r>
            <a:endParaRPr lang="cs-CZ" altLang="cs-CZ" sz="2000" dirty="0">
              <a:latin typeface="Trebuchet MS" panose="020B0603020202020204" pitchFamily="34" charset="0"/>
            </a:endParaRPr>
          </a:p>
          <a:p>
            <a:pPr marL="0" indent="0">
              <a:spcBef>
                <a:spcPts val="600"/>
              </a:spcBef>
              <a:buFont typeface="Wingdings" pitchFamily="2" charset="2"/>
              <a:buNone/>
            </a:pPr>
            <a:endParaRPr lang="cs-CZ" altLang="cs-CZ" sz="2000" i="1" dirty="0">
              <a:latin typeface="Trebuchet MS" panose="020B0603020202020204" pitchFamily="34" charset="0"/>
            </a:endParaRPr>
          </a:p>
          <a:p>
            <a:pPr marL="0" indent="0">
              <a:spcBef>
                <a:spcPts val="600"/>
              </a:spcBef>
              <a:buFont typeface="Wingdings" pitchFamily="2" charset="2"/>
              <a:buNone/>
            </a:pPr>
            <a:r>
              <a:rPr lang="cs-CZ" altLang="cs-CZ" sz="2000" dirty="0">
                <a:latin typeface="Trebuchet MS" panose="020B0603020202020204" pitchFamily="34" charset="0"/>
              </a:rPr>
              <a:t>To bylo v zásadním rozporu s klasickou školou, která jej předcházela, a která obhajovala, že spotřeba a úspory jsou determinovány především změnami úrokových sazeb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cs-CZ" altLang="cs-CZ" sz="2000" i="1" dirty="0">
              <a:latin typeface="Trebuchet MS" panose="020B0603020202020204" pitchFamily="34" charset="0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000" i="1" dirty="0">
                <a:latin typeface="Trebuchet MS" panose="020B0603020202020204" pitchFamily="34" charset="0"/>
              </a:rPr>
              <a:t>i</a:t>
            </a:r>
            <a:r>
              <a:rPr lang="cs-CZ" altLang="cs-CZ" sz="2000" i="1" dirty="0">
                <a:latin typeface="Trebuchet MS" panose="020B0603020202020204" pitchFamily="34" charset="0"/>
                <a:cs typeface="Arial" charset="0"/>
              </a:rPr>
              <a:t>↑→ S↑ → C↓               </a:t>
            </a:r>
            <a:r>
              <a:rPr lang="cs-CZ" altLang="cs-CZ" sz="2000" i="1" dirty="0">
                <a:latin typeface="Trebuchet MS" panose="020B0603020202020204" pitchFamily="34" charset="0"/>
              </a:rPr>
              <a:t>i </a:t>
            </a:r>
            <a:r>
              <a:rPr lang="cs-CZ" altLang="cs-CZ" sz="2000" i="1" dirty="0">
                <a:latin typeface="Trebuchet MS" panose="020B0603020202020204" pitchFamily="34" charset="0"/>
                <a:cs typeface="Arial" charset="0"/>
              </a:rPr>
              <a:t>↓</a:t>
            </a:r>
            <a:r>
              <a:rPr lang="cs-CZ" altLang="cs-CZ" sz="2000" i="1" dirty="0">
                <a:latin typeface="Trebuchet MS" panose="020B0603020202020204" pitchFamily="34" charset="0"/>
              </a:rPr>
              <a:t> </a:t>
            </a:r>
            <a:r>
              <a:rPr lang="cs-CZ" altLang="cs-CZ" sz="2000" i="1" dirty="0">
                <a:latin typeface="Trebuchet MS" panose="020B0603020202020204" pitchFamily="34" charset="0"/>
                <a:cs typeface="Arial" charset="0"/>
              </a:rPr>
              <a:t>→ S ↓ → C ↑</a:t>
            </a:r>
          </a:p>
          <a:p>
            <a:pPr marL="0" indent="0">
              <a:lnSpc>
                <a:spcPct val="150000"/>
              </a:lnSpc>
              <a:buFont typeface="Arial" pitchFamily="34" charset="0"/>
              <a:buNone/>
            </a:pPr>
            <a:endParaRPr lang="cs-CZ" sz="2000" dirty="0">
              <a:latin typeface="Trebuchet MS" panose="020B0603020202020204" pitchFamily="34" charset="0"/>
            </a:endParaRPr>
          </a:p>
          <a:p>
            <a:pPr marL="514350" indent="-514350">
              <a:lnSpc>
                <a:spcPct val="150000"/>
              </a:lnSpc>
              <a:buFont typeface="Arial" pitchFamily="34" charset="0"/>
              <a:buNone/>
            </a:pPr>
            <a:endParaRPr lang="cs-CZ" sz="2000" dirty="0"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Ekonomie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991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Spotřeba podle </a:t>
            </a:r>
            <a:r>
              <a:rPr lang="cs-CZ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Keynese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cs-CZ" altLang="cs-CZ" sz="2000" b="1" dirty="0">
                <a:latin typeface="Trebuchet MS" panose="020B0603020202020204" pitchFamily="34" charset="0"/>
              </a:rPr>
              <a:t>Mezní sklon ke spotřebě (c; </a:t>
            </a:r>
            <a:r>
              <a:rPr lang="cs-CZ" altLang="cs-CZ" sz="2000" b="1" dirty="0" err="1">
                <a:latin typeface="Trebuchet MS" panose="020B0603020202020204" pitchFamily="34" charset="0"/>
              </a:rPr>
              <a:t>mpc</a:t>
            </a:r>
            <a:r>
              <a:rPr lang="cs-CZ" altLang="cs-CZ" sz="2000" b="1" dirty="0">
                <a:latin typeface="Trebuchet MS" panose="020B0603020202020204" pitchFamily="34" charset="0"/>
              </a:rPr>
              <a:t>)</a:t>
            </a:r>
            <a:r>
              <a:rPr lang="cs-CZ" altLang="cs-CZ" sz="2000" dirty="0">
                <a:latin typeface="Trebuchet MS" panose="020B0603020202020204" pitchFamily="34" charset="0"/>
              </a:rPr>
              <a:t> = přírůstek spotřeby vyvolaný přírůstkem disponibilního důchodu o jednotku</a:t>
            </a:r>
          </a:p>
          <a:p>
            <a:pPr>
              <a:buFont typeface="Wingdings" pitchFamily="2" charset="2"/>
              <a:buNone/>
            </a:pPr>
            <a:r>
              <a:rPr lang="cs-CZ" altLang="cs-CZ" sz="2000" dirty="0">
                <a:latin typeface="Trebuchet MS" panose="020B0603020202020204" pitchFamily="34" charset="0"/>
              </a:rPr>
              <a:t>                                       c = </a:t>
            </a:r>
            <a:r>
              <a:rPr lang="el-GR" altLang="cs-CZ" sz="2000" dirty="0">
                <a:latin typeface="Trebuchet MS" panose="020B0603020202020204" pitchFamily="34" charset="0"/>
                <a:cs typeface="Arial" charset="0"/>
              </a:rPr>
              <a:t>Δ</a:t>
            </a:r>
            <a:r>
              <a:rPr lang="cs-CZ" altLang="cs-CZ" sz="2000" dirty="0">
                <a:latin typeface="Trebuchet MS" panose="020B0603020202020204" pitchFamily="34" charset="0"/>
                <a:cs typeface="Arial" charset="0"/>
              </a:rPr>
              <a:t> C/ </a:t>
            </a:r>
            <a:r>
              <a:rPr lang="el-GR" altLang="cs-CZ" sz="2000" dirty="0">
                <a:latin typeface="Trebuchet MS" panose="020B0603020202020204" pitchFamily="34" charset="0"/>
                <a:cs typeface="Arial" charset="0"/>
              </a:rPr>
              <a:t>Δ</a:t>
            </a:r>
            <a:r>
              <a:rPr lang="cs-CZ" altLang="cs-CZ" sz="2000" dirty="0">
                <a:latin typeface="Trebuchet MS" panose="020B0603020202020204" pitchFamily="34" charset="0"/>
                <a:cs typeface="Arial" charset="0"/>
              </a:rPr>
              <a:t> </a:t>
            </a:r>
            <a:r>
              <a:rPr lang="cs-CZ" altLang="cs-CZ" sz="2000" dirty="0" err="1">
                <a:latin typeface="Trebuchet MS" panose="020B0603020202020204" pitchFamily="34" charset="0"/>
                <a:cs typeface="Arial" charset="0"/>
              </a:rPr>
              <a:t>Yd</a:t>
            </a:r>
            <a:r>
              <a:rPr lang="cs-CZ" altLang="cs-CZ" sz="2000" dirty="0">
                <a:latin typeface="Trebuchet MS" panose="020B0603020202020204" pitchFamily="34" charset="0"/>
                <a:cs typeface="Arial" charset="0"/>
              </a:rPr>
              <a:t> </a:t>
            </a:r>
            <a:endParaRPr lang="el-GR" altLang="cs-CZ" sz="2000" dirty="0">
              <a:latin typeface="Trebuchet MS" panose="020B0603020202020204" pitchFamily="34" charset="0"/>
              <a:cs typeface="Arial" charset="0"/>
            </a:endParaRPr>
          </a:p>
          <a:p>
            <a:pPr>
              <a:buFont typeface="Wingdings" pitchFamily="2" charset="2"/>
              <a:buNone/>
            </a:pPr>
            <a:r>
              <a:rPr lang="cs-CZ" altLang="cs-CZ" sz="2000" b="1" dirty="0" err="1">
                <a:latin typeface="Trebuchet MS" panose="020B0603020202020204" pitchFamily="34" charset="0"/>
              </a:rPr>
              <a:t>Keynesova</a:t>
            </a:r>
            <a:r>
              <a:rPr lang="cs-CZ" altLang="cs-CZ" sz="2000" b="1" dirty="0">
                <a:latin typeface="Trebuchet MS" panose="020B0603020202020204" pitchFamily="34" charset="0"/>
              </a:rPr>
              <a:t> hypotéza:</a:t>
            </a:r>
            <a:r>
              <a:rPr lang="cs-CZ" altLang="cs-CZ" sz="2000" dirty="0">
                <a:latin typeface="Trebuchet MS" panose="020B0603020202020204" pitchFamily="34" charset="0"/>
              </a:rPr>
              <a:t>      </a:t>
            </a:r>
            <a:r>
              <a:rPr lang="en-US" altLang="cs-CZ" sz="2000" i="1" dirty="0">
                <a:latin typeface="Trebuchet MS" panose="020B0603020202020204" pitchFamily="34" charset="0"/>
              </a:rPr>
              <a:t>0 &lt; c &lt;1</a:t>
            </a:r>
            <a:endParaRPr lang="cs-CZ" altLang="cs-CZ" sz="2000" i="1" dirty="0">
              <a:latin typeface="Trebuchet MS" panose="020B0603020202020204" pitchFamily="34" charset="0"/>
            </a:endParaRPr>
          </a:p>
          <a:p>
            <a:pPr>
              <a:buFont typeface="Wingdings" pitchFamily="2" charset="2"/>
              <a:buNone/>
            </a:pPr>
            <a:endParaRPr lang="cs-CZ" altLang="cs-CZ" sz="2000" b="1" i="1" dirty="0">
              <a:latin typeface="Trebuchet MS" panose="020B0603020202020204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altLang="cs-CZ" sz="2000" b="1" i="1" dirty="0">
                <a:latin typeface="Trebuchet MS" panose="020B0603020202020204" pitchFamily="34" charset="0"/>
              </a:rPr>
              <a:t>C = C</a:t>
            </a:r>
            <a:r>
              <a:rPr lang="cs-CZ" altLang="cs-CZ" sz="2000" b="1" i="1" baseline="-25000" dirty="0">
                <a:latin typeface="Trebuchet MS" panose="020B0603020202020204" pitchFamily="34" charset="0"/>
              </a:rPr>
              <a:t>A</a:t>
            </a:r>
            <a:r>
              <a:rPr lang="en-US" altLang="cs-CZ" sz="2000" b="1" i="1" dirty="0">
                <a:latin typeface="Trebuchet MS" panose="020B0603020202020204" pitchFamily="34" charset="0"/>
              </a:rPr>
              <a:t> + c Y</a:t>
            </a:r>
            <a:r>
              <a:rPr lang="cs-CZ" altLang="cs-CZ" sz="2000" b="1" i="1" baseline="-25000" dirty="0">
                <a:latin typeface="Trebuchet MS" panose="020B0603020202020204" pitchFamily="34" charset="0"/>
              </a:rPr>
              <a:t>d</a:t>
            </a:r>
            <a:endParaRPr lang="cs-CZ" altLang="cs-CZ" sz="2000" b="1" i="1" dirty="0">
              <a:latin typeface="Trebuchet MS" panose="020B0603020202020204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cs-CZ" altLang="cs-CZ" sz="1800" i="1" dirty="0">
                <a:latin typeface="Trebuchet MS" panose="020B0603020202020204" pitchFamily="34" charset="0"/>
              </a:rPr>
              <a:t>C……celková spotřeba</a:t>
            </a:r>
          </a:p>
          <a:p>
            <a:pPr>
              <a:buFont typeface="Wingdings" pitchFamily="2" charset="2"/>
              <a:buNone/>
            </a:pPr>
            <a:r>
              <a:rPr lang="cs-CZ" altLang="cs-CZ" sz="1800" i="1" dirty="0">
                <a:latin typeface="Trebuchet MS" panose="020B0603020202020204" pitchFamily="34" charset="0"/>
              </a:rPr>
              <a:t>C</a:t>
            </a:r>
            <a:r>
              <a:rPr lang="cs-CZ" altLang="cs-CZ" sz="1800" i="1" baseline="-25000" dirty="0">
                <a:latin typeface="Trebuchet MS" panose="020B0603020202020204" pitchFamily="34" charset="0"/>
              </a:rPr>
              <a:t>A</a:t>
            </a:r>
            <a:r>
              <a:rPr lang="cs-CZ" altLang="cs-CZ" sz="1800" i="1" dirty="0">
                <a:latin typeface="Trebuchet MS" panose="020B0603020202020204" pitchFamily="34" charset="0"/>
              </a:rPr>
              <a:t>…..autonomní spotřeba</a:t>
            </a:r>
          </a:p>
          <a:p>
            <a:pPr>
              <a:buFont typeface="Wingdings" pitchFamily="2" charset="2"/>
              <a:buNone/>
            </a:pPr>
            <a:r>
              <a:rPr lang="cs-CZ" altLang="cs-CZ" sz="1800" i="1" dirty="0">
                <a:latin typeface="Trebuchet MS" panose="020B0603020202020204" pitchFamily="34" charset="0"/>
              </a:rPr>
              <a:t>          (nezávislá na důchodu)</a:t>
            </a:r>
          </a:p>
          <a:p>
            <a:pPr>
              <a:buFont typeface="Wingdings" pitchFamily="2" charset="2"/>
              <a:buNone/>
            </a:pPr>
            <a:r>
              <a:rPr lang="cs-CZ" altLang="cs-CZ" sz="1800" i="1" dirty="0">
                <a:latin typeface="Trebuchet MS" panose="020B0603020202020204" pitchFamily="34" charset="0"/>
              </a:rPr>
              <a:t>c…..mezní sklon ke spotřebě</a:t>
            </a:r>
          </a:p>
          <a:p>
            <a:pPr>
              <a:buFont typeface="Wingdings" pitchFamily="2" charset="2"/>
              <a:buNone/>
            </a:pPr>
            <a:r>
              <a:rPr lang="cs-CZ" altLang="cs-CZ" sz="1800" i="1" dirty="0">
                <a:latin typeface="Trebuchet MS" panose="020B0603020202020204" pitchFamily="34" charset="0"/>
              </a:rPr>
              <a:t>          (</a:t>
            </a:r>
            <a:r>
              <a:rPr lang="en-US" altLang="cs-CZ" sz="1800" i="1" dirty="0">
                <a:latin typeface="Trebuchet MS" panose="020B0603020202020204" pitchFamily="34" charset="0"/>
              </a:rPr>
              <a:t>0 &lt; c &lt;1</a:t>
            </a:r>
            <a:r>
              <a:rPr lang="cs-CZ" altLang="cs-CZ" sz="1800" i="1" dirty="0">
                <a:latin typeface="Trebuchet MS" panose="020B0603020202020204" pitchFamily="34" charset="0"/>
              </a:rPr>
              <a:t>)</a:t>
            </a:r>
          </a:p>
          <a:p>
            <a:pPr>
              <a:buFont typeface="Wingdings" pitchFamily="2" charset="2"/>
              <a:buNone/>
            </a:pPr>
            <a:r>
              <a:rPr lang="cs-CZ" altLang="cs-CZ" sz="1800" i="1" dirty="0" err="1">
                <a:latin typeface="Trebuchet MS" panose="020B0603020202020204" pitchFamily="34" charset="0"/>
              </a:rPr>
              <a:t>Y</a:t>
            </a:r>
            <a:r>
              <a:rPr lang="cs-CZ" altLang="cs-CZ" sz="1800" i="1" baseline="-25000" dirty="0" err="1">
                <a:latin typeface="Trebuchet MS" panose="020B0603020202020204" pitchFamily="34" charset="0"/>
              </a:rPr>
              <a:t>d</a:t>
            </a:r>
            <a:r>
              <a:rPr lang="cs-CZ" altLang="cs-CZ" sz="1800" i="1" dirty="0">
                <a:latin typeface="Trebuchet MS" panose="020B0603020202020204" pitchFamily="34" charset="0"/>
              </a:rPr>
              <a:t>…..disponibilní důchod</a:t>
            </a:r>
          </a:p>
          <a:p>
            <a:pPr marL="0" indent="0">
              <a:lnSpc>
                <a:spcPct val="150000"/>
              </a:lnSpc>
              <a:buFont typeface="Arial" pitchFamily="34" charset="0"/>
              <a:buNone/>
            </a:pPr>
            <a:endParaRPr lang="cs-CZ" sz="2000" dirty="0">
              <a:latin typeface="Trebuchet MS" panose="020B0603020202020204" pitchFamily="34" charset="0"/>
            </a:endParaRPr>
          </a:p>
          <a:p>
            <a:pPr marL="514350" indent="-514350">
              <a:lnSpc>
                <a:spcPct val="150000"/>
              </a:lnSpc>
              <a:buFont typeface="Arial" pitchFamily="34" charset="0"/>
              <a:buNone/>
            </a:pPr>
            <a:endParaRPr lang="cs-CZ" sz="2000" dirty="0"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8" name="Group 4"/>
          <p:cNvGrpSpPr>
            <a:grpSpLocks/>
          </p:cNvGrpSpPr>
          <p:nvPr/>
        </p:nvGrpSpPr>
        <p:grpSpPr bwMode="auto">
          <a:xfrm>
            <a:off x="3896095" y="3596809"/>
            <a:ext cx="4305300" cy="2812627"/>
            <a:chOff x="2784" y="1392"/>
            <a:chExt cx="3120" cy="2475"/>
          </a:xfrm>
        </p:grpSpPr>
        <p:grpSp>
          <p:nvGrpSpPr>
            <p:cNvPr id="10" name="Group 5"/>
            <p:cNvGrpSpPr>
              <a:grpSpLocks/>
            </p:cNvGrpSpPr>
            <p:nvPr/>
          </p:nvGrpSpPr>
          <p:grpSpPr bwMode="auto">
            <a:xfrm>
              <a:off x="2784" y="1392"/>
              <a:ext cx="3120" cy="2475"/>
              <a:chOff x="2640" y="1658"/>
              <a:chExt cx="3120" cy="2475"/>
            </a:xfrm>
          </p:grpSpPr>
          <p:grpSp>
            <p:nvGrpSpPr>
              <p:cNvPr id="13" name="Group 6"/>
              <p:cNvGrpSpPr>
                <a:grpSpLocks/>
              </p:cNvGrpSpPr>
              <p:nvPr/>
            </p:nvGrpSpPr>
            <p:grpSpPr bwMode="auto">
              <a:xfrm>
                <a:off x="2640" y="1658"/>
                <a:ext cx="3120" cy="2475"/>
                <a:chOff x="2640" y="1658"/>
                <a:chExt cx="3120" cy="2475"/>
              </a:xfrm>
            </p:grpSpPr>
            <p:sp>
              <p:nvSpPr>
                <p:cNvPr id="15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3452" y="1658"/>
                  <a:ext cx="233" cy="27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altLang="cs-CZ" sz="2400" i="1">
                      <a:latin typeface="Times New Roman" pitchFamily="18" charset="0"/>
                    </a:rPr>
                    <a:t>C</a:t>
                  </a:r>
                </a:p>
              </p:txBody>
            </p:sp>
            <p:grpSp>
              <p:nvGrpSpPr>
                <p:cNvPr id="16" name="Group 8"/>
                <p:cNvGrpSpPr>
                  <a:grpSpLocks/>
                </p:cNvGrpSpPr>
                <p:nvPr/>
              </p:nvGrpSpPr>
              <p:grpSpPr bwMode="auto">
                <a:xfrm>
                  <a:off x="2640" y="1776"/>
                  <a:ext cx="3120" cy="2357"/>
                  <a:chOff x="2640" y="1776"/>
                  <a:chExt cx="3120" cy="2357"/>
                </a:xfrm>
              </p:grpSpPr>
              <p:sp>
                <p:nvSpPr>
                  <p:cNvPr id="17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1776"/>
                    <a:ext cx="0" cy="14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endParaRPr lang="cs-CZ"/>
                  </a:p>
                </p:txBody>
              </p:sp>
              <p:sp>
                <p:nvSpPr>
                  <p:cNvPr id="18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264"/>
                    <a:ext cx="172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endParaRPr lang="cs-CZ"/>
                  </a:p>
                </p:txBody>
              </p:sp>
              <p:sp>
                <p:nvSpPr>
                  <p:cNvPr id="19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270" y="3216"/>
                    <a:ext cx="306" cy="27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altLang="cs-CZ" sz="2400">
                        <a:latin typeface="Times New Roman" pitchFamily="18" charset="0"/>
                      </a:rPr>
                      <a:t>Y</a:t>
                    </a:r>
                    <a:r>
                      <a:rPr lang="cs-CZ" altLang="cs-CZ" sz="2400" baseline="-25000">
                        <a:latin typeface="Times New Roman" pitchFamily="18" charset="0"/>
                      </a:rPr>
                      <a:t>d</a:t>
                    </a:r>
                    <a:endParaRPr lang="en-US" altLang="cs-CZ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0" name="Line 1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696" y="1824"/>
                    <a:ext cx="1680" cy="12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endParaRPr lang="cs-CZ"/>
                  </a:p>
                </p:txBody>
              </p:sp>
              <p:sp>
                <p:nvSpPr>
                  <p:cNvPr id="21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456" y="2976"/>
                    <a:ext cx="322" cy="27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altLang="cs-CZ" sz="2400">
                        <a:latin typeface="Times New Roman" pitchFamily="18" charset="0"/>
                      </a:rPr>
                      <a:t>C</a:t>
                    </a:r>
                    <a:r>
                      <a:rPr lang="cs-CZ" altLang="cs-CZ" sz="2400" baseline="-25000">
                        <a:latin typeface="Times New Roman" pitchFamily="18" charset="0"/>
                      </a:rPr>
                      <a:t>A</a:t>
                    </a:r>
                    <a:endParaRPr lang="en-US" altLang="cs-CZ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2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3504" y="3016"/>
                    <a:ext cx="14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endParaRPr lang="cs-CZ"/>
                  </a:p>
                </p:txBody>
              </p:sp>
              <p:sp>
                <p:nvSpPr>
                  <p:cNvPr id="23" name="Line 1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032" y="2688"/>
                    <a:ext cx="384" cy="1008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endParaRPr lang="cs-CZ"/>
                  </a:p>
                </p:txBody>
              </p:sp>
              <p:sp>
                <p:nvSpPr>
                  <p:cNvPr id="24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640" y="3648"/>
                    <a:ext cx="3120" cy="48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eaLnBrk="1" hangingPunct="1"/>
                    <a:r>
                      <a:rPr lang="en-US" altLang="cs-CZ" sz="2400" i="1" dirty="0">
                        <a:latin typeface="Times New Roman" pitchFamily="18" charset="0"/>
                      </a:rPr>
                      <a:t>C</a:t>
                    </a:r>
                    <a:r>
                      <a:rPr lang="cs-CZ" altLang="cs-CZ" sz="2400" i="1" baseline="-25000" dirty="0">
                        <a:latin typeface="Times New Roman" pitchFamily="18" charset="0"/>
                      </a:rPr>
                      <a:t>A</a:t>
                    </a:r>
                    <a:r>
                      <a:rPr lang="en-US" altLang="cs-CZ" sz="2400" dirty="0">
                        <a:latin typeface="Times New Roman" pitchFamily="18" charset="0"/>
                      </a:rPr>
                      <a:t> </a:t>
                    </a:r>
                    <a:r>
                      <a:rPr lang="cs-CZ" altLang="cs-CZ" sz="2400" dirty="0">
                        <a:latin typeface="Times New Roman" pitchFamily="18" charset="0"/>
                      </a:rPr>
                      <a:t>udává průsečík s osou y. </a:t>
                    </a:r>
                  </a:p>
                  <a:p>
                    <a:pPr eaLnBrk="1" hangingPunct="1"/>
                    <a:r>
                      <a:rPr lang="cs-CZ" altLang="cs-CZ" sz="2400" dirty="0">
                        <a:latin typeface="Times New Roman" pitchFamily="18" charset="0"/>
                      </a:rPr>
                      <a:t>c je sklon spotřební funkce. </a:t>
                    </a:r>
                    <a:r>
                      <a:rPr lang="en-US" altLang="cs-CZ" sz="2400" dirty="0">
                        <a:latin typeface="Times New Roman" pitchFamily="18" charset="0"/>
                      </a:rPr>
                      <a:t> </a:t>
                    </a:r>
                    <a:endParaRPr lang="en-US" altLang="cs-CZ" sz="2400" i="1" dirty="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5" name="Text Box 17"/>
                  <p:cNvSpPr txBox="1">
                    <a:spLocks noChangeArrowheads="1"/>
                  </p:cNvSpPr>
                  <p:nvPr/>
                </p:nvSpPr>
                <p:spPr bwMode="auto">
                  <a:xfrm rot="19646738">
                    <a:off x="4436" y="2197"/>
                    <a:ext cx="1226" cy="379"/>
                  </a:xfrm>
                  <a:prstGeom prst="rect">
                    <a:avLst/>
                  </a:prstGeom>
                  <a:solidFill>
                    <a:srgbClr val="FFFF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>
                    <a:outerShdw dist="107763" dir="18900000" algn="ctr" rotWithShape="0">
                      <a:schemeClr val="bg2"/>
                    </a:outerShdw>
                  </a:effectLst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altLang="cs-CZ" sz="2200" i="1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rPr>
                      <a:t>C = </a:t>
                    </a:r>
                    <a:r>
                      <a:rPr lang="cs-CZ" altLang="cs-CZ" sz="2200" i="1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rPr>
                      <a:t>C</a:t>
                    </a:r>
                    <a:r>
                      <a:rPr lang="cs-CZ" altLang="cs-CZ" sz="2200" i="1" baseline="-25000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rPr>
                      <a:t>A</a:t>
                    </a:r>
                    <a:r>
                      <a:rPr lang="en-US" altLang="cs-CZ" sz="2200" i="1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rPr>
                      <a:t>+ c</a:t>
                    </a:r>
                    <a:r>
                      <a:rPr lang="en-US" altLang="cs-CZ" sz="2200" i="1" baseline="-25000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rPr>
                      <a:t> </a:t>
                    </a:r>
                    <a:r>
                      <a:rPr lang="en-US" altLang="cs-CZ" sz="2200" i="1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rPr>
                      <a:t>Y</a:t>
                    </a:r>
                    <a:r>
                      <a:rPr lang="cs-CZ" altLang="cs-CZ" sz="2200" i="1" baseline="-25000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rPr>
                      <a:t>d</a:t>
                    </a:r>
                    <a:r>
                      <a:rPr lang="en-US" altLang="cs-CZ" sz="2200" dirty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rPr>
                      <a:t> </a:t>
                    </a:r>
                  </a:p>
                </p:txBody>
              </p:sp>
            </p:grpSp>
          </p:grpSp>
          <p:sp>
            <p:nvSpPr>
              <p:cNvPr id="14" name="Line 18"/>
              <p:cNvSpPr>
                <a:spLocks noChangeShapeType="1"/>
              </p:cNvSpPr>
              <p:nvPr/>
            </p:nvSpPr>
            <p:spPr bwMode="auto">
              <a:xfrm flipV="1">
                <a:off x="4848" y="2256"/>
                <a:ext cx="144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" name="Line 19"/>
            <p:cNvSpPr>
              <a:spLocks noChangeShapeType="1"/>
            </p:cNvSpPr>
            <p:nvPr/>
          </p:nvSpPr>
          <p:spPr bwMode="auto">
            <a:xfrm>
              <a:off x="2818" y="3429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8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Ekonomie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18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Model </a:t>
            </a:r>
            <a:r>
              <a:rPr lang="cs-CZ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mezičasové</a:t>
            </a:r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 volby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cs-CZ" altLang="cs-CZ" sz="2000" u="sng" dirty="0">
                <a:latin typeface="Trebuchet MS" panose="020B0603020202020204" pitchFamily="34" charset="0"/>
              </a:rPr>
              <a:t>Irving Fischer: </a:t>
            </a:r>
            <a:r>
              <a:rPr lang="cs-CZ" altLang="cs-CZ" sz="2000" u="sng" dirty="0" err="1">
                <a:latin typeface="Trebuchet MS" panose="020B0603020202020204" pitchFamily="34" charset="0"/>
              </a:rPr>
              <a:t>Theory</a:t>
            </a:r>
            <a:r>
              <a:rPr lang="cs-CZ" altLang="cs-CZ" sz="2000" u="sng" dirty="0">
                <a:latin typeface="Trebuchet MS" panose="020B0603020202020204" pitchFamily="34" charset="0"/>
              </a:rPr>
              <a:t> </a:t>
            </a:r>
            <a:r>
              <a:rPr lang="cs-CZ" altLang="cs-CZ" sz="2000" u="sng" dirty="0" err="1">
                <a:latin typeface="Trebuchet MS" panose="020B0603020202020204" pitchFamily="34" charset="0"/>
              </a:rPr>
              <a:t>of</a:t>
            </a:r>
            <a:r>
              <a:rPr lang="cs-CZ" altLang="cs-CZ" sz="2000" u="sng" dirty="0">
                <a:latin typeface="Trebuchet MS" panose="020B0603020202020204" pitchFamily="34" charset="0"/>
              </a:rPr>
              <a:t> </a:t>
            </a:r>
            <a:r>
              <a:rPr lang="cs-CZ" altLang="cs-CZ" sz="2000" u="sng" dirty="0" err="1">
                <a:latin typeface="Trebuchet MS" panose="020B0603020202020204" pitchFamily="34" charset="0"/>
              </a:rPr>
              <a:t>Interest</a:t>
            </a:r>
            <a:r>
              <a:rPr lang="cs-CZ" altLang="cs-CZ" sz="2000" u="sng" dirty="0">
                <a:latin typeface="Trebuchet MS" panose="020B0603020202020204" pitchFamily="34" charset="0"/>
              </a:rPr>
              <a:t> (1930):</a:t>
            </a:r>
            <a:r>
              <a:rPr lang="cs-CZ" altLang="cs-CZ" sz="2000" dirty="0">
                <a:latin typeface="Trebuchet MS" panose="020B0603020202020204" pitchFamily="34" charset="0"/>
              </a:rPr>
              <a:t> </a:t>
            </a:r>
          </a:p>
          <a:p>
            <a:pPr marL="0" indent="0">
              <a:lnSpc>
                <a:spcPct val="110000"/>
              </a:lnSpc>
              <a:buFont typeface="Wingdings" pitchFamily="2" charset="2"/>
              <a:buNone/>
            </a:pPr>
            <a:r>
              <a:rPr lang="cs-CZ" altLang="cs-CZ" sz="2000" dirty="0">
                <a:latin typeface="Trebuchet MS" panose="020B0603020202020204" pitchFamily="34" charset="0"/>
              </a:rPr>
              <a:t>Teorie </a:t>
            </a:r>
            <a:r>
              <a:rPr lang="cs-CZ" altLang="cs-CZ" sz="2000" dirty="0" err="1">
                <a:latin typeface="Trebuchet MS" panose="020B0603020202020204" pitchFamily="34" charset="0"/>
              </a:rPr>
              <a:t>mezičasové</a:t>
            </a:r>
            <a:r>
              <a:rPr lang="cs-CZ" altLang="cs-CZ" sz="2000" dirty="0">
                <a:latin typeface="Trebuchet MS" panose="020B0603020202020204" pitchFamily="34" charset="0"/>
              </a:rPr>
              <a:t> volby, která objasňuje rozhodování jednotlivce mezi současnou a budoucí spotřebou</a:t>
            </a:r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endParaRPr lang="cs-CZ" altLang="cs-CZ" sz="2000" dirty="0">
              <a:latin typeface="Trebuchet MS" panose="020B0603020202020204" pitchFamily="34" charset="0"/>
            </a:endParaRPr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cs-CZ" altLang="cs-CZ" sz="2000" u="sng" dirty="0">
                <a:latin typeface="Trebuchet MS" panose="020B0603020202020204" pitchFamily="34" charset="0"/>
              </a:rPr>
              <a:t>Parametry teorie</a:t>
            </a:r>
          </a:p>
          <a:p>
            <a:pPr>
              <a:lnSpc>
                <a:spcPct val="110000"/>
              </a:lnSpc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Rozpočtové omezení </a:t>
            </a:r>
            <a:r>
              <a:rPr lang="cs-CZ" altLang="cs-CZ" sz="2000" dirty="0">
                <a:latin typeface="Trebuchet MS" panose="020B0603020202020204" pitchFamily="34" charset="0"/>
                <a:cs typeface="Arial" charset="0"/>
              </a:rPr>
              <a:t>→ současný disponibilní důchod, očekávaný budoucí disponibilní důchod a reálná úroková míra</a:t>
            </a:r>
          </a:p>
          <a:p>
            <a:pPr>
              <a:lnSpc>
                <a:spcPct val="110000"/>
              </a:lnSpc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Tvar indiferenční křivky </a:t>
            </a:r>
            <a:r>
              <a:rPr lang="cs-CZ" altLang="cs-CZ" sz="2000" dirty="0">
                <a:latin typeface="Trebuchet MS" panose="020B0603020202020204" pitchFamily="34" charset="0"/>
                <a:cs typeface="Arial" charset="0"/>
              </a:rPr>
              <a:t>→ subjektivní p</a:t>
            </a:r>
            <a:r>
              <a:rPr lang="cs-CZ" altLang="cs-CZ" sz="2000" dirty="0">
                <a:latin typeface="Trebuchet MS" panose="020B0603020202020204" pitchFamily="34" charset="0"/>
              </a:rPr>
              <a:t>reference současné versus budoucí spotřeby </a:t>
            </a:r>
          </a:p>
          <a:p>
            <a:pPr>
              <a:lnSpc>
                <a:spcPct val="110000"/>
              </a:lnSpc>
              <a:buClr>
                <a:schemeClr val="accent6"/>
              </a:buClr>
              <a:buFont typeface="Wingdings" panose="05000000000000000000" pitchFamily="2" charset="2"/>
              <a:buChar char="§"/>
            </a:pPr>
            <a:endParaRPr lang="cs-CZ" altLang="cs-CZ" sz="2000" dirty="0">
              <a:latin typeface="Trebuchet MS" panose="020B0603020202020204" pitchFamily="34" charset="0"/>
            </a:endParaRPr>
          </a:p>
          <a:p>
            <a:pPr marL="0" indent="0">
              <a:lnSpc>
                <a:spcPct val="110000"/>
              </a:lnSpc>
              <a:buClr>
                <a:schemeClr val="accent6"/>
              </a:buClr>
              <a:buNone/>
            </a:pPr>
            <a:r>
              <a:rPr lang="cs-CZ" altLang="cs-CZ" sz="2000" dirty="0">
                <a:latin typeface="Trebuchet MS" panose="020B0603020202020204" pitchFamily="34" charset="0"/>
              </a:rPr>
              <a:t>Fischerův model </a:t>
            </a:r>
            <a:r>
              <a:rPr lang="cs-CZ" altLang="cs-CZ" sz="2000" dirty="0" err="1">
                <a:latin typeface="Trebuchet MS" panose="020B0603020202020204" pitchFamily="34" charset="0"/>
              </a:rPr>
              <a:t>mezičasové</a:t>
            </a:r>
            <a:r>
              <a:rPr lang="cs-CZ" altLang="cs-CZ" sz="2000" dirty="0">
                <a:latin typeface="Trebuchet MS" panose="020B0603020202020204" pitchFamily="34" charset="0"/>
              </a:rPr>
              <a:t> volby ukazuje, že přítomná spotřeba je ovlivněna nejen současným disponibilním důchodem, ale též očekávaným budoucím disponibilním důchodem a reálnou úrokovou mírou.</a:t>
            </a:r>
            <a:endParaRPr lang="cs-CZ" sz="2000" dirty="0">
              <a:latin typeface="Trebuchet MS" panose="020B0603020202020204" pitchFamily="34" charset="0"/>
            </a:endParaRP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Ekonomie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3584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3"/>
          <p:cNvGrpSpPr>
            <a:grpSpLocks/>
          </p:cNvGrpSpPr>
          <p:nvPr/>
        </p:nvGrpSpPr>
        <p:grpSpPr bwMode="auto">
          <a:xfrm>
            <a:off x="1885950" y="1822450"/>
            <a:ext cx="5181600" cy="4119563"/>
            <a:chOff x="1188" y="1152"/>
            <a:chExt cx="3264" cy="2595"/>
          </a:xfrm>
        </p:grpSpPr>
        <p:sp>
          <p:nvSpPr>
            <p:cNvPr id="10" name="Line 4"/>
            <p:cNvSpPr>
              <a:spLocks noChangeShapeType="1"/>
            </p:cNvSpPr>
            <p:nvPr/>
          </p:nvSpPr>
          <p:spPr bwMode="black">
            <a:xfrm>
              <a:off x="1200" y="1152"/>
              <a:ext cx="0" cy="2592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" name="Line 5"/>
            <p:cNvSpPr>
              <a:spLocks noChangeShapeType="1"/>
            </p:cNvSpPr>
            <p:nvPr/>
          </p:nvSpPr>
          <p:spPr bwMode="black">
            <a:xfrm>
              <a:off x="1188" y="3747"/>
              <a:ext cx="3264" cy="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3" name="Text Box 6"/>
          <p:cNvSpPr txBox="1">
            <a:spLocks noChangeArrowheads="1"/>
          </p:cNvSpPr>
          <p:nvPr/>
        </p:nvSpPr>
        <p:spPr bwMode="black">
          <a:xfrm>
            <a:off x="5791200" y="617220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cs-CZ" altLang="cs-CZ" sz="2400">
                <a:solidFill>
                  <a:srgbClr val="000066"/>
                </a:solidFill>
              </a:rPr>
              <a:t>Současná spotřeba</a:t>
            </a:r>
            <a:endParaRPr lang="en-US" altLang="cs-CZ" sz="2400">
              <a:solidFill>
                <a:srgbClr val="000066"/>
              </a:solidFill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black">
          <a:xfrm rot="16200000">
            <a:off x="-837406" y="2851944"/>
            <a:ext cx="35734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cs-CZ" altLang="cs-CZ" sz="2400">
                <a:solidFill>
                  <a:srgbClr val="000066"/>
                </a:solidFill>
              </a:rPr>
              <a:t>Budoucí spotřeba</a:t>
            </a:r>
            <a:endParaRPr lang="en-US" altLang="cs-CZ" sz="2400">
              <a:solidFill>
                <a:srgbClr val="000066"/>
              </a:solidFill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black">
          <a:xfrm>
            <a:off x="1524000" y="601345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de-DE" altLang="cs-CZ" sz="2400" i="1">
                <a:solidFill>
                  <a:srgbClr val="000066"/>
                </a:solidFill>
              </a:rPr>
              <a:t>0</a:t>
            </a:r>
            <a:endParaRPr lang="en-US" altLang="cs-CZ" sz="2400" i="1">
              <a:solidFill>
                <a:srgbClr val="000066"/>
              </a:solidFill>
            </a:endParaRPr>
          </a:p>
        </p:txBody>
      </p:sp>
      <p:grpSp>
        <p:nvGrpSpPr>
          <p:cNvPr id="16" name="Group 9"/>
          <p:cNvGrpSpPr>
            <a:grpSpLocks/>
          </p:cNvGrpSpPr>
          <p:nvPr/>
        </p:nvGrpSpPr>
        <p:grpSpPr bwMode="auto">
          <a:xfrm>
            <a:off x="4191000" y="5334000"/>
            <a:ext cx="2159000" cy="603250"/>
            <a:chOff x="2640" y="3360"/>
            <a:chExt cx="1360" cy="380"/>
          </a:xfrm>
        </p:grpSpPr>
        <p:graphicFrame>
          <p:nvGraphicFramePr>
            <p:cNvPr id="17" name="Object 10"/>
            <p:cNvGraphicFramePr>
              <a:graphicFrameLocks noChangeAspect="1"/>
            </p:cNvGraphicFramePr>
            <p:nvPr/>
          </p:nvGraphicFramePr>
          <p:xfrm>
            <a:off x="2880" y="3360"/>
            <a:ext cx="1120" cy="2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2" name="Equation" r:id="rId4" imgW="1777680" imgH="355320" progId="Equation.DSMT4">
                    <p:embed/>
                  </p:oleObj>
                </mc:Choice>
                <mc:Fallback>
                  <p:oleObj name="Equation" r:id="rId4" imgW="1777680" imgH="3553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black">
                        <a:xfrm>
                          <a:off x="2880" y="3360"/>
                          <a:ext cx="1120" cy="22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6633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" name="Arc 11"/>
            <p:cNvSpPr>
              <a:spLocks/>
            </p:cNvSpPr>
            <p:nvPr/>
          </p:nvSpPr>
          <p:spPr bwMode="black">
            <a:xfrm flipH="1">
              <a:off x="2640" y="3500"/>
              <a:ext cx="144" cy="24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accent2"/>
              </a:solidFill>
              <a:round/>
              <a:headEnd type="stealth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GB" altLang="cs-CZ" sz="2400">
                <a:solidFill>
                  <a:srgbClr val="FCE78C"/>
                </a:solidFill>
                <a:latin typeface="Times New Roman" pitchFamily="18" charset="0"/>
              </a:endParaRPr>
            </a:p>
          </p:txBody>
        </p: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4191000" y="985838"/>
            <a:ext cx="4248150" cy="3079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1400" dirty="0">
                <a:solidFill>
                  <a:srgbClr val="000066"/>
                </a:solidFill>
              </a:rPr>
              <a:t>Y1 = současný důchod                                               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1400" dirty="0">
                <a:solidFill>
                  <a:srgbClr val="000066"/>
                </a:solidFill>
              </a:rPr>
              <a:t>Y2 = očekávaný budoucí důchod                                                                     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1400" dirty="0">
                <a:solidFill>
                  <a:srgbClr val="000066"/>
                </a:solidFill>
              </a:rPr>
              <a:t>A = </a:t>
            </a:r>
            <a:r>
              <a:rPr lang="cs-CZ" altLang="cs-CZ" sz="1400" dirty="0" err="1">
                <a:solidFill>
                  <a:srgbClr val="000066"/>
                </a:solidFill>
              </a:rPr>
              <a:t>mezičasové</a:t>
            </a:r>
            <a:r>
              <a:rPr lang="cs-CZ" altLang="cs-CZ" sz="1400" dirty="0">
                <a:solidFill>
                  <a:srgbClr val="000066"/>
                </a:solidFill>
              </a:rPr>
              <a:t> rozložení spotřeby, když není možný </a:t>
            </a:r>
            <a:r>
              <a:rPr lang="cs-CZ" altLang="cs-CZ" sz="1400" dirty="0" err="1">
                <a:solidFill>
                  <a:srgbClr val="000066"/>
                </a:solidFill>
              </a:rPr>
              <a:t>mezičasový</a:t>
            </a:r>
            <a:r>
              <a:rPr lang="cs-CZ" altLang="cs-CZ" sz="1400" dirty="0">
                <a:solidFill>
                  <a:srgbClr val="000066"/>
                </a:solidFill>
              </a:rPr>
              <a:t> obchod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1400" dirty="0">
                <a:solidFill>
                  <a:srgbClr val="000066"/>
                </a:solidFill>
              </a:rPr>
              <a:t>P = </a:t>
            </a:r>
            <a:r>
              <a:rPr lang="cs-CZ" altLang="cs-CZ" sz="1400" dirty="0" err="1">
                <a:solidFill>
                  <a:srgbClr val="000066"/>
                </a:solidFill>
              </a:rPr>
              <a:t>mezičasové</a:t>
            </a:r>
            <a:r>
              <a:rPr lang="cs-CZ" altLang="cs-CZ" sz="1400" dirty="0">
                <a:solidFill>
                  <a:srgbClr val="000066"/>
                </a:solidFill>
              </a:rPr>
              <a:t> rozložení spotřeby s</a:t>
            </a:r>
            <a:r>
              <a:rPr lang="cs-CZ" altLang="cs-CZ" sz="1400" dirty="0"/>
              <a:t> </a:t>
            </a:r>
            <a:r>
              <a:rPr lang="cs-CZ" altLang="cs-CZ" sz="1400" dirty="0">
                <a:solidFill>
                  <a:srgbClr val="000066"/>
                </a:solidFill>
              </a:rPr>
              <a:t>půjčkou na současnou spotřebu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1400" dirty="0">
                <a:solidFill>
                  <a:srgbClr val="000066"/>
                </a:solidFill>
              </a:rPr>
              <a:t>M = </a:t>
            </a:r>
            <a:r>
              <a:rPr lang="cs-CZ" altLang="cs-CZ" sz="1400" dirty="0" err="1">
                <a:solidFill>
                  <a:srgbClr val="000066"/>
                </a:solidFill>
              </a:rPr>
              <a:t>mezičasové</a:t>
            </a:r>
            <a:r>
              <a:rPr lang="cs-CZ" altLang="cs-CZ" sz="1400" dirty="0">
                <a:solidFill>
                  <a:srgbClr val="000066"/>
                </a:solidFill>
              </a:rPr>
              <a:t> rozložení spotřeby s</a:t>
            </a:r>
            <a:r>
              <a:rPr lang="cs-CZ" altLang="cs-CZ" sz="1400" dirty="0"/>
              <a:t> </a:t>
            </a:r>
            <a:r>
              <a:rPr lang="cs-CZ" altLang="cs-CZ" sz="1400" dirty="0">
                <a:solidFill>
                  <a:srgbClr val="000066"/>
                </a:solidFill>
              </a:rPr>
              <a:t>úsporami na budoucí spotřebu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1400" dirty="0">
                <a:solidFill>
                  <a:srgbClr val="000066"/>
                </a:solidFill>
              </a:rPr>
              <a:t>B = čistá současná hodnota současného i budoucího příjmu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1400" dirty="0">
                <a:solidFill>
                  <a:srgbClr val="000066"/>
                </a:solidFill>
              </a:rPr>
              <a:t>r = reálná úroková míra</a:t>
            </a:r>
            <a:endParaRPr lang="en-GB" altLang="cs-CZ" sz="1400" dirty="0">
              <a:solidFill>
                <a:srgbClr val="000066"/>
              </a:solidFill>
            </a:endParaRPr>
          </a:p>
        </p:txBody>
      </p:sp>
      <p:grpSp>
        <p:nvGrpSpPr>
          <p:cNvPr id="20" name="Group 15"/>
          <p:cNvGrpSpPr>
            <a:grpSpLocks/>
          </p:cNvGrpSpPr>
          <p:nvPr/>
        </p:nvGrpSpPr>
        <p:grpSpPr bwMode="auto">
          <a:xfrm>
            <a:off x="1406525" y="3886200"/>
            <a:ext cx="2368550" cy="2514600"/>
            <a:chOff x="886" y="2448"/>
            <a:chExt cx="1492" cy="1584"/>
          </a:xfrm>
        </p:grpSpPr>
        <p:sp>
          <p:nvSpPr>
            <p:cNvPr id="21" name="Line 16"/>
            <p:cNvSpPr>
              <a:spLocks noChangeShapeType="1"/>
            </p:cNvSpPr>
            <p:nvPr/>
          </p:nvSpPr>
          <p:spPr bwMode="black">
            <a:xfrm flipH="1">
              <a:off x="1200" y="2592"/>
              <a:ext cx="964" cy="0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2" name="Line 17"/>
            <p:cNvSpPr>
              <a:spLocks noChangeShapeType="1"/>
            </p:cNvSpPr>
            <p:nvPr/>
          </p:nvSpPr>
          <p:spPr bwMode="black">
            <a:xfrm>
              <a:off x="2160" y="2602"/>
              <a:ext cx="0" cy="1155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" name="Rectangle 18"/>
            <p:cNvSpPr>
              <a:spLocks noChangeArrowheads="1"/>
            </p:cNvSpPr>
            <p:nvPr/>
          </p:nvSpPr>
          <p:spPr bwMode="black">
            <a:xfrm>
              <a:off x="2016" y="3744"/>
              <a:ext cx="36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de-DE" altLang="cs-CZ" sz="2400" i="1">
                  <a:solidFill>
                    <a:srgbClr val="000066"/>
                  </a:solidFill>
                </a:rPr>
                <a:t>Y</a:t>
              </a:r>
              <a:r>
                <a:rPr lang="de-DE" altLang="cs-CZ" sz="2400" i="1" baseline="-25000">
                  <a:solidFill>
                    <a:srgbClr val="000066"/>
                  </a:solidFill>
                </a:rPr>
                <a:t>1</a:t>
              </a:r>
              <a:endParaRPr lang="en-US" altLang="cs-CZ" sz="2400" i="1" baseline="-25000">
                <a:solidFill>
                  <a:srgbClr val="000066"/>
                </a:solidFill>
              </a:endParaRPr>
            </a:p>
          </p:txBody>
        </p:sp>
        <p:sp>
          <p:nvSpPr>
            <p:cNvPr id="24" name="Rectangle 19"/>
            <p:cNvSpPr>
              <a:spLocks noChangeArrowheads="1"/>
            </p:cNvSpPr>
            <p:nvPr/>
          </p:nvSpPr>
          <p:spPr bwMode="black">
            <a:xfrm>
              <a:off x="886" y="2448"/>
              <a:ext cx="36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de-DE" altLang="cs-CZ" sz="2400" i="1">
                  <a:solidFill>
                    <a:srgbClr val="000066"/>
                  </a:solidFill>
                </a:rPr>
                <a:t>Y</a:t>
              </a:r>
              <a:r>
                <a:rPr lang="de-DE" altLang="cs-CZ" sz="2400" i="1" baseline="-25000">
                  <a:solidFill>
                    <a:srgbClr val="000066"/>
                  </a:solidFill>
                </a:rPr>
                <a:t>2</a:t>
              </a:r>
              <a:endParaRPr lang="en-US" altLang="cs-CZ" sz="2400" i="1" baseline="-25000">
                <a:solidFill>
                  <a:srgbClr val="000066"/>
                </a:solidFill>
              </a:endParaRPr>
            </a:p>
          </p:txBody>
        </p:sp>
      </p:grpSp>
      <p:grpSp>
        <p:nvGrpSpPr>
          <p:cNvPr id="25" name="Group 20"/>
          <p:cNvGrpSpPr>
            <a:grpSpLocks/>
          </p:cNvGrpSpPr>
          <p:nvPr/>
        </p:nvGrpSpPr>
        <p:grpSpPr bwMode="auto">
          <a:xfrm>
            <a:off x="1447800" y="1676400"/>
            <a:ext cx="3505200" cy="4724400"/>
            <a:chOff x="912" y="1056"/>
            <a:chExt cx="2208" cy="2976"/>
          </a:xfrm>
        </p:grpSpPr>
        <p:sp>
          <p:nvSpPr>
            <p:cNvPr id="26" name="Line 21"/>
            <p:cNvSpPr>
              <a:spLocks noChangeShapeType="1"/>
            </p:cNvSpPr>
            <p:nvPr/>
          </p:nvSpPr>
          <p:spPr bwMode="black">
            <a:xfrm flipH="1" flipV="1">
              <a:off x="1200" y="1200"/>
              <a:ext cx="1767" cy="252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7" name="Text Box 22"/>
            <p:cNvSpPr txBox="1">
              <a:spLocks noChangeArrowheads="1"/>
            </p:cNvSpPr>
            <p:nvPr/>
          </p:nvSpPr>
          <p:spPr bwMode="black">
            <a:xfrm>
              <a:off x="912" y="105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de-DE" altLang="cs-CZ" sz="2400" i="1">
                  <a:solidFill>
                    <a:srgbClr val="000066"/>
                  </a:solidFill>
                </a:rPr>
                <a:t>D</a:t>
              </a:r>
              <a:endParaRPr lang="en-US" altLang="cs-CZ" sz="2400" i="1">
                <a:solidFill>
                  <a:srgbClr val="000066"/>
                </a:solidFill>
              </a:endParaRPr>
            </a:p>
          </p:txBody>
        </p:sp>
        <p:sp>
          <p:nvSpPr>
            <p:cNvPr id="28" name="Text Box 23"/>
            <p:cNvSpPr txBox="1">
              <a:spLocks noChangeArrowheads="1"/>
            </p:cNvSpPr>
            <p:nvPr/>
          </p:nvSpPr>
          <p:spPr bwMode="black">
            <a:xfrm>
              <a:off x="2784" y="3744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de-DE" altLang="cs-CZ" sz="2400" i="1">
                  <a:solidFill>
                    <a:srgbClr val="000066"/>
                  </a:solidFill>
                </a:rPr>
                <a:t>B</a:t>
              </a:r>
              <a:endParaRPr lang="en-US" altLang="cs-CZ" sz="2400" i="1">
                <a:solidFill>
                  <a:srgbClr val="000066"/>
                </a:solidFill>
              </a:endParaRPr>
            </a:p>
          </p:txBody>
        </p:sp>
      </p:grpSp>
      <p:grpSp>
        <p:nvGrpSpPr>
          <p:cNvPr id="29" name="Group 24"/>
          <p:cNvGrpSpPr>
            <a:grpSpLocks/>
          </p:cNvGrpSpPr>
          <p:nvPr/>
        </p:nvGrpSpPr>
        <p:grpSpPr bwMode="auto">
          <a:xfrm>
            <a:off x="2844800" y="2971800"/>
            <a:ext cx="6299200" cy="403225"/>
            <a:chOff x="1792" y="1872"/>
            <a:chExt cx="3968" cy="254"/>
          </a:xfrm>
        </p:grpSpPr>
        <p:sp>
          <p:nvSpPr>
            <p:cNvPr id="30" name="Text Box 25"/>
            <p:cNvSpPr txBox="1">
              <a:spLocks noChangeArrowheads="1"/>
            </p:cNvSpPr>
            <p:nvPr/>
          </p:nvSpPr>
          <p:spPr bwMode="black">
            <a:xfrm>
              <a:off x="1872" y="1872"/>
              <a:ext cx="388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de-DE" altLang="cs-CZ" sz="2000" i="1">
                  <a:solidFill>
                    <a:srgbClr val="000066"/>
                  </a:solidFill>
                </a:rPr>
                <a:t>M</a:t>
              </a:r>
              <a:endParaRPr lang="en-US" altLang="cs-CZ" sz="2000">
                <a:solidFill>
                  <a:srgbClr val="000066"/>
                </a:solidFill>
              </a:endParaRPr>
            </a:p>
          </p:txBody>
        </p:sp>
        <p:sp>
          <p:nvSpPr>
            <p:cNvPr id="31" name="Oval 26"/>
            <p:cNvSpPr>
              <a:spLocks noChangeArrowheads="1"/>
            </p:cNvSpPr>
            <p:nvPr/>
          </p:nvSpPr>
          <p:spPr bwMode="blackWhite">
            <a:xfrm>
              <a:off x="1792" y="2052"/>
              <a:ext cx="74" cy="7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32" name="Group 27"/>
          <p:cNvGrpSpPr>
            <a:grpSpLocks/>
          </p:cNvGrpSpPr>
          <p:nvPr/>
        </p:nvGrpSpPr>
        <p:grpSpPr bwMode="auto">
          <a:xfrm>
            <a:off x="3886200" y="4143375"/>
            <a:ext cx="5257800" cy="1311275"/>
            <a:chOff x="2448" y="2610"/>
            <a:chExt cx="3312" cy="826"/>
          </a:xfrm>
        </p:grpSpPr>
        <p:sp>
          <p:nvSpPr>
            <p:cNvPr id="33" name="Text Box 28"/>
            <p:cNvSpPr txBox="1">
              <a:spLocks noChangeArrowheads="1"/>
            </p:cNvSpPr>
            <p:nvPr/>
          </p:nvSpPr>
          <p:spPr bwMode="black">
            <a:xfrm>
              <a:off x="2512" y="2610"/>
              <a:ext cx="3248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de-DE" altLang="cs-CZ" sz="2000">
                  <a:solidFill>
                    <a:srgbClr val="000066"/>
                  </a:solidFill>
                </a:rPr>
                <a:t>   </a:t>
              </a:r>
              <a:endParaRPr lang="cs-CZ" altLang="cs-CZ" sz="2000">
                <a:solidFill>
                  <a:srgbClr val="000066"/>
                </a:solidFill>
              </a:endParaRPr>
            </a:p>
            <a:p>
              <a:pPr eaLnBrk="1" hangingPunct="1">
                <a:spcBef>
                  <a:spcPct val="50000"/>
                </a:spcBef>
              </a:pPr>
              <a:r>
                <a:rPr lang="cs-CZ" altLang="cs-CZ" sz="2000">
                  <a:solidFill>
                    <a:srgbClr val="000066"/>
                  </a:solidFill>
                </a:rPr>
                <a:t> P</a:t>
              </a:r>
              <a:endParaRPr lang="en-US" altLang="cs-CZ" sz="2000">
                <a:solidFill>
                  <a:srgbClr val="000066"/>
                </a:solidFill>
              </a:endParaRPr>
            </a:p>
            <a:p>
              <a:pPr eaLnBrk="1" hangingPunct="1">
                <a:spcBef>
                  <a:spcPct val="50000"/>
                </a:spcBef>
              </a:pPr>
              <a:endParaRPr lang="en-US" altLang="cs-CZ" sz="2000">
                <a:solidFill>
                  <a:srgbClr val="000066"/>
                </a:solidFill>
              </a:endParaRPr>
            </a:p>
          </p:txBody>
        </p:sp>
        <p:sp>
          <p:nvSpPr>
            <p:cNvPr id="34" name="Oval 29"/>
            <p:cNvSpPr>
              <a:spLocks noChangeArrowheads="1"/>
            </p:cNvSpPr>
            <p:nvPr/>
          </p:nvSpPr>
          <p:spPr bwMode="blackWhite">
            <a:xfrm>
              <a:off x="2448" y="3012"/>
              <a:ext cx="74" cy="7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35" name="Group 30"/>
          <p:cNvGrpSpPr>
            <a:grpSpLocks/>
          </p:cNvGrpSpPr>
          <p:nvPr/>
        </p:nvGrpSpPr>
        <p:grpSpPr bwMode="auto">
          <a:xfrm>
            <a:off x="3352800" y="3733800"/>
            <a:ext cx="533400" cy="457200"/>
            <a:chOff x="2112" y="2352"/>
            <a:chExt cx="336" cy="288"/>
          </a:xfrm>
        </p:grpSpPr>
        <p:sp>
          <p:nvSpPr>
            <p:cNvPr id="36" name="Text Box 31"/>
            <p:cNvSpPr txBox="1">
              <a:spLocks noChangeArrowheads="1"/>
            </p:cNvSpPr>
            <p:nvPr/>
          </p:nvSpPr>
          <p:spPr bwMode="black">
            <a:xfrm>
              <a:off x="2112" y="2352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de-DE" altLang="cs-CZ" sz="2400" i="1">
                  <a:solidFill>
                    <a:srgbClr val="000066"/>
                  </a:solidFill>
                </a:rPr>
                <a:t>A</a:t>
              </a:r>
              <a:endParaRPr lang="en-US" altLang="cs-CZ" sz="2400" i="1">
                <a:solidFill>
                  <a:srgbClr val="000066"/>
                </a:solidFill>
              </a:endParaRPr>
            </a:p>
          </p:txBody>
        </p:sp>
        <p:sp>
          <p:nvSpPr>
            <p:cNvPr id="37" name="Oval 32"/>
            <p:cNvSpPr>
              <a:spLocks noChangeArrowheads="1"/>
            </p:cNvSpPr>
            <p:nvPr/>
          </p:nvSpPr>
          <p:spPr bwMode="blackWhite">
            <a:xfrm>
              <a:off x="2124" y="2556"/>
              <a:ext cx="74" cy="7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38" name="Line 33"/>
          <p:cNvSpPr>
            <a:spLocks noChangeShapeType="1"/>
          </p:cNvSpPr>
          <p:nvPr/>
        </p:nvSpPr>
        <p:spPr bwMode="auto">
          <a:xfrm>
            <a:off x="1905000" y="5943600"/>
            <a:ext cx="2811463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" name="Text Box 22"/>
          <p:cNvSpPr txBox="1">
            <a:spLocks noChangeArrowheads="1"/>
          </p:cNvSpPr>
          <p:nvPr/>
        </p:nvSpPr>
        <p:spPr bwMode="auto">
          <a:xfrm>
            <a:off x="5651946" y="4065588"/>
            <a:ext cx="2771800" cy="1077218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1600">
                <a:solidFill>
                  <a:srgbClr val="000066"/>
                </a:solidFill>
              </a:rPr>
              <a:t>Jestliže domácnosti nemají přístup k úvěru (ale mohou spořit), potom se mohou pohybovat pouze v oblasti A-D</a:t>
            </a:r>
            <a:endParaRPr lang="en-GB" altLang="cs-CZ" sz="1600">
              <a:solidFill>
                <a:srgbClr val="000066"/>
              </a:solidFill>
            </a:endParaRPr>
          </a:p>
        </p:txBody>
      </p:sp>
      <p:sp>
        <p:nvSpPr>
          <p:cNvPr id="42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Ekonomie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694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Teorie životního cyklu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Font typeface="Wingdings" pitchFamily="2" charset="2"/>
              <a:buNone/>
            </a:pPr>
            <a:r>
              <a:rPr lang="cs-CZ" altLang="cs-CZ" sz="2000" dirty="0">
                <a:latin typeface="Trebuchet MS" panose="020B0603020202020204" pitchFamily="34" charset="0"/>
              </a:rPr>
              <a:t>Franco </a:t>
            </a:r>
            <a:r>
              <a:rPr lang="cs-CZ" altLang="cs-CZ" sz="2000" dirty="0" err="1">
                <a:latin typeface="Trebuchet MS" panose="020B0603020202020204" pitchFamily="34" charset="0"/>
              </a:rPr>
              <a:t>Modigliani</a:t>
            </a:r>
            <a:r>
              <a:rPr lang="cs-CZ" altLang="cs-CZ" sz="2000" dirty="0">
                <a:latin typeface="Trebuchet MS" panose="020B0603020202020204" pitchFamily="34" charset="0"/>
              </a:rPr>
              <a:t> – 50. léta </a:t>
            </a:r>
            <a:r>
              <a:rPr lang="cs-CZ" altLang="cs-CZ" sz="2000" dirty="0">
                <a:latin typeface="Trebuchet MS" panose="020B0603020202020204" pitchFamily="34" charset="0"/>
                <a:cs typeface="Arial" charset="0"/>
              </a:rPr>
              <a:t>→ snaha vyřešit paradox spotřeby</a:t>
            </a:r>
          </a:p>
          <a:p>
            <a:pPr marL="0" indent="0">
              <a:spcBef>
                <a:spcPts val="600"/>
              </a:spcBef>
              <a:buFont typeface="Wingdings" pitchFamily="2" charset="2"/>
              <a:buNone/>
            </a:pPr>
            <a:r>
              <a:rPr lang="cs-CZ" altLang="cs-CZ" sz="2000" dirty="0">
                <a:latin typeface="Trebuchet MS" panose="020B0603020202020204" pitchFamily="34" charset="0"/>
                <a:cs typeface="Arial" charset="0"/>
              </a:rPr>
              <a:t>Podstata teorie: </a:t>
            </a:r>
            <a:r>
              <a:rPr lang="cs-CZ" altLang="cs-CZ" sz="2000" dirty="0" err="1">
                <a:latin typeface="Trebuchet MS" panose="020B0603020202020204" pitchFamily="34" charset="0"/>
                <a:cs typeface="Arial" charset="0"/>
              </a:rPr>
              <a:t>Modigliani</a:t>
            </a:r>
            <a:r>
              <a:rPr lang="cs-CZ" altLang="cs-CZ" sz="2000" dirty="0">
                <a:latin typeface="Trebuchet MS" panose="020B0603020202020204" pitchFamily="34" charset="0"/>
                <a:cs typeface="Arial" charset="0"/>
              </a:rPr>
              <a:t> zdůrazňoval, že celoživotní příjem systematicky osciluje během lidského života a úspory umožňují spotřebitelům přesouvat důchod z období s vysokým příjmem do období s nízkým příjmem.</a:t>
            </a:r>
          </a:p>
          <a:p>
            <a:pPr marL="0" indent="0">
              <a:spcBef>
                <a:spcPts val="600"/>
              </a:spcBef>
              <a:buFont typeface="Wingdings" pitchFamily="2" charset="2"/>
              <a:buNone/>
            </a:pPr>
            <a:r>
              <a:rPr lang="cs-CZ" altLang="cs-CZ" sz="2000" dirty="0">
                <a:latin typeface="Trebuchet MS" panose="020B0603020202020204" pitchFamily="34" charset="0"/>
                <a:cs typeface="Arial" charset="0"/>
              </a:rPr>
              <a:t>Rozšíření oproti Fischerově modelu: člověk chce mít během života rovnoměrnou spotřebu</a:t>
            </a:r>
          </a:p>
          <a:p>
            <a:pPr marL="0" indent="0">
              <a:spcBef>
                <a:spcPts val="600"/>
              </a:spcBef>
              <a:buFont typeface="Wingdings" pitchFamily="2" charset="2"/>
              <a:buNone/>
            </a:pPr>
            <a:endParaRPr lang="cs-CZ" altLang="cs-CZ" sz="2000" dirty="0">
              <a:latin typeface="Trebuchet MS" panose="020B0603020202020204" pitchFamily="34" charset="0"/>
              <a:cs typeface="Arial" charset="0"/>
            </a:endParaRPr>
          </a:p>
          <a:p>
            <a:pPr marL="271463" indent="-271463">
              <a:lnSpc>
                <a:spcPct val="90000"/>
              </a:lnSpc>
              <a:buFont typeface="Wingdings" pitchFamily="2" charset="2"/>
              <a:buAutoNum type="arabicParenR"/>
            </a:pPr>
            <a:r>
              <a:rPr lang="cs-CZ" altLang="cs-CZ" sz="1800" dirty="0">
                <a:latin typeface="Trebuchet MS" panose="020B0603020202020204" pitchFamily="34" charset="0"/>
              </a:rPr>
              <a:t>Dokáže-li člověk spolehlivě předvídat svůj celoživotní důchod, vytvoří si podle něj stálou spotřebu, kterou pak nemění</a:t>
            </a:r>
          </a:p>
          <a:p>
            <a:pPr marL="271463" indent="-271463">
              <a:lnSpc>
                <a:spcPct val="90000"/>
              </a:lnSpc>
              <a:buFont typeface="Wingdings" pitchFamily="2" charset="2"/>
              <a:buAutoNum type="arabicParenR"/>
            </a:pPr>
            <a:r>
              <a:rPr lang="cs-CZ" altLang="cs-CZ" sz="1800" dirty="0">
                <a:latin typeface="Trebuchet MS" panose="020B0603020202020204" pitchFamily="34" charset="0"/>
              </a:rPr>
              <a:t>Člověk nereaguje na předvídatelné změny důchodu, protože tyto již předem zakalkuloval do své celoživotní spotřeby.</a:t>
            </a:r>
          </a:p>
          <a:p>
            <a:pPr marL="271463" indent="-271463">
              <a:lnSpc>
                <a:spcPct val="90000"/>
              </a:lnSpc>
              <a:buFont typeface="Wingdings" pitchFamily="2" charset="2"/>
              <a:buAutoNum type="arabicParenR"/>
            </a:pPr>
            <a:r>
              <a:rPr lang="cs-CZ" altLang="cs-CZ" sz="1800" dirty="0">
                <a:latin typeface="Trebuchet MS" panose="020B0603020202020204" pitchFamily="34" charset="0"/>
              </a:rPr>
              <a:t>Dojde-li k nepředvídanému zvýšení důchodu, člověk zvýší spotřebu</a:t>
            </a:r>
          </a:p>
          <a:p>
            <a:pPr marL="271463" indent="-271463">
              <a:lnSpc>
                <a:spcPct val="90000"/>
              </a:lnSpc>
              <a:buFont typeface="Wingdings" pitchFamily="2" charset="2"/>
              <a:buAutoNum type="arabicParenR"/>
            </a:pPr>
            <a:r>
              <a:rPr lang="cs-CZ" altLang="cs-CZ" sz="1800" dirty="0">
                <a:latin typeface="Trebuchet MS" panose="020B0603020202020204" pitchFamily="34" charset="0"/>
              </a:rPr>
              <a:t>Agregátní spotřeba země tak závisí také na věkové skladbě obyvatel</a:t>
            </a:r>
          </a:p>
          <a:p>
            <a:pPr marL="0" indent="0">
              <a:lnSpc>
                <a:spcPct val="150000"/>
              </a:lnSpc>
              <a:buFont typeface="Arial" pitchFamily="34" charset="0"/>
              <a:buNone/>
            </a:pPr>
            <a:endParaRPr lang="cs-CZ" sz="2000" dirty="0">
              <a:latin typeface="Trebuchet MS" panose="020B0603020202020204" pitchFamily="34" charset="0"/>
            </a:endParaRPr>
          </a:p>
          <a:p>
            <a:pPr marL="514350" indent="-514350">
              <a:lnSpc>
                <a:spcPct val="150000"/>
              </a:lnSpc>
              <a:buFont typeface="Arial" pitchFamily="34" charset="0"/>
              <a:buNone/>
            </a:pPr>
            <a:endParaRPr lang="cs-CZ" sz="2000" dirty="0"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Ekonomie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474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Teorie životního cyklu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Line 4"/>
          <p:cNvSpPr>
            <a:spLocks noChangeShapeType="1"/>
          </p:cNvSpPr>
          <p:nvPr/>
        </p:nvSpPr>
        <p:spPr bwMode="auto">
          <a:xfrm flipV="1">
            <a:off x="1223962" y="3613944"/>
            <a:ext cx="4249737" cy="1943100"/>
          </a:xfrm>
          <a:prstGeom prst="line">
            <a:avLst/>
          </a:prstGeom>
          <a:noFill/>
          <a:ln w="9525">
            <a:solidFill>
              <a:srgbClr val="FF5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5473699" y="3613944"/>
            <a:ext cx="0" cy="1295400"/>
          </a:xfrm>
          <a:prstGeom prst="line">
            <a:avLst/>
          </a:prstGeom>
          <a:noFill/>
          <a:ln w="9525">
            <a:solidFill>
              <a:srgbClr val="FF5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>
            <a:off x="5473699" y="4909344"/>
            <a:ext cx="2016125" cy="0"/>
          </a:xfrm>
          <a:prstGeom prst="line">
            <a:avLst/>
          </a:prstGeom>
          <a:noFill/>
          <a:ln w="9525">
            <a:solidFill>
              <a:srgbClr val="FF5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 flipV="1">
            <a:off x="1584324" y="4548982"/>
            <a:ext cx="6264275" cy="14287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1636712" y="478551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/>
              <a:t>a</a:t>
            </a: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4805362" y="392191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/>
              <a:t>b</a:t>
            </a: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6605587" y="4498182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/>
              <a:t>c</a:t>
            </a: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1081087" y="6206332"/>
            <a:ext cx="1079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mládí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3868737" y="6225382"/>
            <a:ext cx="1720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/>
              <a:t>produktivní věk</a:t>
            </a:r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7058024" y="6206332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/>
              <a:t>stáří</a:t>
            </a:r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936624" y="2532857"/>
            <a:ext cx="1008063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>
            <a:off x="936624" y="3109119"/>
            <a:ext cx="1152525" cy="0"/>
          </a:xfrm>
          <a:prstGeom prst="line">
            <a:avLst/>
          </a:prstGeom>
          <a:noFill/>
          <a:ln w="9525">
            <a:solidFill>
              <a:srgbClr val="FF5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2665412" y="2316957"/>
            <a:ext cx="12969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spotřeba</a:t>
            </a: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2665412" y="2893219"/>
            <a:ext cx="1441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důchod</a:t>
            </a:r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865187" y="6061869"/>
            <a:ext cx="7343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6173787" y="2048669"/>
            <a:ext cx="23812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/>
              <a:t>a – půjčka</a:t>
            </a:r>
          </a:p>
          <a:p>
            <a:r>
              <a:rPr lang="cs-CZ" altLang="cs-CZ"/>
              <a:t>b – splacení půjčky</a:t>
            </a:r>
          </a:p>
          <a:p>
            <a:r>
              <a:rPr lang="cs-CZ" altLang="cs-CZ"/>
              <a:t>      a tvorba úspor</a:t>
            </a:r>
          </a:p>
          <a:p>
            <a:r>
              <a:rPr lang="cs-CZ" altLang="cs-CZ"/>
              <a:t>c – rozpouštění úspor</a:t>
            </a:r>
          </a:p>
        </p:txBody>
      </p:sp>
      <p:sp>
        <p:nvSpPr>
          <p:cNvPr id="26" name="Line 27"/>
          <p:cNvSpPr>
            <a:spLocks noChangeShapeType="1"/>
          </p:cNvSpPr>
          <p:nvPr/>
        </p:nvSpPr>
        <p:spPr bwMode="auto">
          <a:xfrm flipV="1">
            <a:off x="865187" y="3469482"/>
            <a:ext cx="0" cy="2592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Ekonomie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35088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7393</TotalTime>
  <Words>1207</Words>
  <Application>Microsoft Office PowerPoint</Application>
  <PresentationFormat>Předvádění na obrazovce (4:3)</PresentationFormat>
  <Paragraphs>251</Paragraphs>
  <Slides>22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31" baseType="lpstr">
      <vt:lpstr>Arial</vt:lpstr>
      <vt:lpstr>Calibri</vt:lpstr>
      <vt:lpstr>Times New Roman</vt:lpstr>
      <vt:lpstr>Trebuchet MS</vt:lpstr>
      <vt:lpstr>Verdana</vt:lpstr>
      <vt:lpstr>Wingdings</vt:lpstr>
      <vt:lpstr>Motiv sady Office</vt:lpstr>
      <vt:lpstr>BÉŽOVÁ TITL</vt:lpstr>
      <vt:lpstr>Equation</vt:lpstr>
      <vt:lpstr>Ekonomie</vt:lpstr>
      <vt:lpstr>Makroekonomie</vt:lpstr>
      <vt:lpstr>Spotřeba</vt:lpstr>
      <vt:lpstr>Spotřeba podle Keynese</vt:lpstr>
      <vt:lpstr>Spotřeba podle Keynese</vt:lpstr>
      <vt:lpstr>Model mezičasové volby</vt:lpstr>
      <vt:lpstr>Prezentace aplikace PowerPoint</vt:lpstr>
      <vt:lpstr>Teorie životního cyklu</vt:lpstr>
      <vt:lpstr>Teorie životního cyklu</vt:lpstr>
      <vt:lpstr>Teorie permanentního důchodu</vt:lpstr>
      <vt:lpstr>Peníze</vt:lpstr>
      <vt:lpstr>Peníze - poptávka</vt:lpstr>
      <vt:lpstr>Peníze - poptávka</vt:lpstr>
      <vt:lpstr>Peníze - nabídka</vt:lpstr>
      <vt:lpstr>Kvantitativní teorie peněz</vt:lpstr>
      <vt:lpstr>Banky a bankovní systém</vt:lpstr>
      <vt:lpstr>Centrální banka</vt:lpstr>
      <vt:lpstr>Centrální banka</vt:lpstr>
      <vt:lpstr>Ostatní banky</vt:lpstr>
      <vt:lpstr>Finanční trh</vt:lpstr>
      <vt:lpstr>Finanční trh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 - Makroekonomie 2</dc:title>
  <dc:creator>Marinič Peter</dc:creator>
  <cp:lastModifiedBy>Peter Marinič</cp:lastModifiedBy>
  <cp:revision>197</cp:revision>
  <dcterms:created xsi:type="dcterms:W3CDTF">2012-10-12T20:28:37Z</dcterms:created>
  <dcterms:modified xsi:type="dcterms:W3CDTF">2019-03-04T06:36:41Z</dcterms:modified>
</cp:coreProperties>
</file>