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61" r:id="rId3"/>
    <p:sldId id="345" r:id="rId4"/>
    <p:sldId id="346" r:id="rId5"/>
    <p:sldId id="347" r:id="rId6"/>
    <p:sldId id="348" r:id="rId7"/>
    <p:sldId id="349" r:id="rId8"/>
    <p:sldId id="350" r:id="rId9"/>
    <p:sldId id="305" r:id="rId10"/>
    <p:sldId id="344" r:id="rId11"/>
    <p:sldId id="351" r:id="rId12"/>
    <p:sldId id="357" r:id="rId13"/>
    <p:sldId id="358" r:id="rId14"/>
    <p:sldId id="359" r:id="rId15"/>
    <p:sldId id="360" r:id="rId16"/>
    <p:sldId id="352" r:id="rId17"/>
    <p:sldId id="353" r:id="rId18"/>
    <p:sldId id="354" r:id="rId19"/>
    <p:sldId id="362" r:id="rId20"/>
    <p:sldId id="355" r:id="rId21"/>
    <p:sldId id="356" r:id="rId22"/>
    <p:sldId id="361" r:id="rId23"/>
    <p:sldId id="364" r:id="rId24"/>
    <p:sldId id="342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8" autoAdjust="0"/>
    <p:restoredTop sz="94660"/>
  </p:normalViewPr>
  <p:slideViewPr>
    <p:cSldViewPr>
      <p:cViewPr varScale="1">
        <p:scale>
          <a:sx n="47" d="100"/>
          <a:sy n="47" d="100"/>
        </p:scale>
        <p:origin x="4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940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Opatřování v podniku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9" name="Group 3"/>
          <p:cNvGrpSpPr>
            <a:grpSpLocks/>
          </p:cNvGrpSpPr>
          <p:nvPr/>
        </p:nvGrpSpPr>
        <p:grpSpPr bwMode="auto">
          <a:xfrm>
            <a:off x="536575" y="2107110"/>
            <a:ext cx="8064500" cy="4420112"/>
            <a:chOff x="385" y="708"/>
            <a:chExt cx="4808" cy="3085"/>
          </a:xfrm>
        </p:grpSpPr>
        <p:sp>
          <p:nvSpPr>
            <p:cNvPr id="31" name="Rectangle 4"/>
            <p:cNvSpPr>
              <a:spLocks noChangeArrowheads="1"/>
            </p:cNvSpPr>
            <p:nvPr/>
          </p:nvSpPr>
          <p:spPr bwMode="auto">
            <a:xfrm>
              <a:off x="2199" y="708"/>
              <a:ext cx="1316" cy="4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Všeobecné objekty opatřování</a:t>
              </a: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2381" y="1525"/>
              <a:ext cx="953" cy="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Hmotné statky (zboží)</a:t>
              </a:r>
            </a:p>
          </p:txBody>
        </p:sp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975" y="1525"/>
              <a:ext cx="953" cy="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Finanční prostředky</a:t>
              </a:r>
            </a:p>
          </p:txBody>
        </p:sp>
        <p:sp>
          <p:nvSpPr>
            <p:cNvPr id="34" name="Rectangle 7"/>
            <p:cNvSpPr>
              <a:spLocks noChangeArrowheads="1"/>
            </p:cNvSpPr>
            <p:nvPr/>
          </p:nvSpPr>
          <p:spPr bwMode="auto">
            <a:xfrm>
              <a:off x="3832" y="1525"/>
              <a:ext cx="953" cy="3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Personál</a:t>
              </a:r>
            </a:p>
          </p:txBody>
        </p:sp>
        <p:sp>
          <p:nvSpPr>
            <p:cNvPr id="35" name="Rectangle 8"/>
            <p:cNvSpPr>
              <a:spLocks noChangeAspect="1" noChangeArrowheads="1"/>
            </p:cNvSpPr>
            <p:nvPr/>
          </p:nvSpPr>
          <p:spPr bwMode="auto">
            <a:xfrm>
              <a:off x="521" y="2184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peníze</a:t>
              </a:r>
            </a:p>
          </p:txBody>
        </p:sp>
        <p:sp>
          <p:nvSpPr>
            <p:cNvPr id="36" name="Rectangle 9"/>
            <p:cNvSpPr>
              <a:spLocks noChangeAspect="1" noChangeArrowheads="1"/>
            </p:cNvSpPr>
            <p:nvPr/>
          </p:nvSpPr>
          <p:spPr bwMode="auto">
            <a:xfrm>
              <a:off x="1565" y="2184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úvěry</a:t>
              </a:r>
            </a:p>
          </p:txBody>
        </p:sp>
        <p:sp>
          <p:nvSpPr>
            <p:cNvPr id="37" name="Rectangle 10"/>
            <p:cNvSpPr>
              <a:spLocks noChangeAspect="1" noChangeArrowheads="1"/>
            </p:cNvSpPr>
            <p:nvPr/>
          </p:nvSpPr>
          <p:spPr bwMode="auto">
            <a:xfrm>
              <a:off x="3379" y="2184"/>
              <a:ext cx="771" cy="4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Dispoziční/dispozitivní/řídící práce</a:t>
              </a:r>
            </a:p>
          </p:txBody>
        </p:sp>
        <p:sp>
          <p:nvSpPr>
            <p:cNvPr id="38" name="Rectangle 11"/>
            <p:cNvSpPr>
              <a:spLocks noChangeAspect="1" noChangeArrowheads="1"/>
            </p:cNvSpPr>
            <p:nvPr/>
          </p:nvSpPr>
          <p:spPr bwMode="auto">
            <a:xfrm>
              <a:off x="4422" y="2184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Prováděcí/výkonná práce</a:t>
              </a:r>
            </a:p>
          </p:txBody>
        </p:sp>
        <p:sp>
          <p:nvSpPr>
            <p:cNvPr id="39" name="Rectangle 12"/>
            <p:cNvSpPr>
              <a:spLocks noChangeAspect="1" noChangeArrowheads="1"/>
            </p:cNvSpPr>
            <p:nvPr/>
          </p:nvSpPr>
          <p:spPr bwMode="auto">
            <a:xfrm>
              <a:off x="703" y="2886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200" b="1" dirty="0"/>
                <a:t>provozní prostředky (HIM)</a:t>
              </a:r>
            </a:p>
          </p:txBody>
        </p:sp>
        <p:sp>
          <p:nvSpPr>
            <p:cNvPr id="40" name="Rectangle 13"/>
            <p:cNvSpPr>
              <a:spLocks noChangeAspect="1" noChangeArrowheads="1"/>
            </p:cNvSpPr>
            <p:nvPr/>
          </p:nvSpPr>
          <p:spPr bwMode="auto">
            <a:xfrm>
              <a:off x="1882" y="2886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materiál</a:t>
              </a:r>
            </a:p>
          </p:txBody>
        </p:sp>
        <p:sp>
          <p:nvSpPr>
            <p:cNvPr id="41" name="Rectangle 14"/>
            <p:cNvSpPr>
              <a:spLocks noChangeAspect="1" noChangeArrowheads="1"/>
            </p:cNvSpPr>
            <p:nvPr/>
          </p:nvSpPr>
          <p:spPr bwMode="auto">
            <a:xfrm>
              <a:off x="3061" y="2886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cizí služby</a:t>
              </a:r>
            </a:p>
          </p:txBody>
        </p:sp>
        <p:sp>
          <p:nvSpPr>
            <p:cNvPr id="42" name="Rectangle 15"/>
            <p:cNvSpPr>
              <a:spLocks noChangeAspect="1" noChangeArrowheads="1"/>
            </p:cNvSpPr>
            <p:nvPr/>
          </p:nvSpPr>
          <p:spPr bwMode="auto">
            <a:xfrm>
              <a:off x="4241" y="2886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obchodní zboží</a:t>
              </a:r>
            </a:p>
          </p:txBody>
        </p:sp>
        <p:sp>
          <p:nvSpPr>
            <p:cNvPr id="43" name="Rectangle 16"/>
            <p:cNvSpPr>
              <a:spLocks noChangeAspect="1" noChangeArrowheads="1"/>
            </p:cNvSpPr>
            <p:nvPr/>
          </p:nvSpPr>
          <p:spPr bwMode="auto">
            <a:xfrm>
              <a:off x="3379" y="3500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polotovary</a:t>
              </a:r>
            </a:p>
          </p:txBody>
        </p:sp>
        <p:sp>
          <p:nvSpPr>
            <p:cNvPr id="44" name="Rectangle 17"/>
            <p:cNvSpPr>
              <a:spLocks noChangeAspect="1" noChangeArrowheads="1"/>
            </p:cNvSpPr>
            <p:nvPr/>
          </p:nvSpPr>
          <p:spPr bwMode="auto">
            <a:xfrm>
              <a:off x="2381" y="3500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provozní materiál</a:t>
              </a:r>
            </a:p>
          </p:txBody>
        </p:sp>
        <p:sp>
          <p:nvSpPr>
            <p:cNvPr id="45" name="Rectangle 18"/>
            <p:cNvSpPr>
              <a:spLocks noChangeAspect="1" noChangeArrowheads="1"/>
            </p:cNvSpPr>
            <p:nvPr/>
          </p:nvSpPr>
          <p:spPr bwMode="auto">
            <a:xfrm>
              <a:off x="1382" y="3500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pomocný materiál</a:t>
              </a:r>
            </a:p>
          </p:txBody>
        </p:sp>
        <p:sp>
          <p:nvSpPr>
            <p:cNvPr id="46" name="Rectangle 19"/>
            <p:cNvSpPr>
              <a:spLocks noChangeAspect="1" noChangeArrowheads="1"/>
            </p:cNvSpPr>
            <p:nvPr/>
          </p:nvSpPr>
          <p:spPr bwMode="auto">
            <a:xfrm>
              <a:off x="385" y="3500"/>
              <a:ext cx="771" cy="29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400"/>
                <a:t>základní materiál</a:t>
              </a:r>
            </a:p>
          </p:txBody>
        </p:sp>
        <p:cxnSp>
          <p:nvCxnSpPr>
            <p:cNvPr id="47" name="AutoShape 20"/>
            <p:cNvCxnSpPr>
              <a:cxnSpLocks noChangeShapeType="1"/>
              <a:stCxn id="31" idx="2"/>
              <a:endCxn id="33" idx="0"/>
            </p:cNvCxnSpPr>
            <p:nvPr/>
          </p:nvCxnSpPr>
          <p:spPr bwMode="auto">
            <a:xfrm rot="5400000">
              <a:off x="1973" y="641"/>
              <a:ext cx="363" cy="1405"/>
            </a:xfrm>
            <a:prstGeom prst="bentConnector3">
              <a:avLst>
                <a:gd name="adj1" fmla="val 4986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AutoShape 21"/>
            <p:cNvCxnSpPr>
              <a:cxnSpLocks noChangeShapeType="1"/>
              <a:stCxn id="31" idx="2"/>
              <a:endCxn id="34" idx="0"/>
            </p:cNvCxnSpPr>
            <p:nvPr/>
          </p:nvCxnSpPr>
          <p:spPr bwMode="auto">
            <a:xfrm rot="16200000" flipH="1">
              <a:off x="3401" y="618"/>
              <a:ext cx="363" cy="1452"/>
            </a:xfrm>
            <a:prstGeom prst="bentConnector3">
              <a:avLst>
                <a:gd name="adj1" fmla="val 4986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AutoShape 22"/>
            <p:cNvCxnSpPr>
              <a:cxnSpLocks noChangeShapeType="1"/>
              <a:stCxn id="31" idx="2"/>
              <a:endCxn id="32" idx="0"/>
            </p:cNvCxnSpPr>
            <p:nvPr/>
          </p:nvCxnSpPr>
          <p:spPr bwMode="auto">
            <a:xfrm>
              <a:off x="2857" y="1162"/>
              <a:ext cx="1" cy="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AutoShape 23"/>
            <p:cNvCxnSpPr>
              <a:cxnSpLocks noChangeShapeType="1"/>
              <a:stCxn id="32" idx="2"/>
              <a:endCxn id="39" idx="0"/>
            </p:cNvCxnSpPr>
            <p:nvPr/>
          </p:nvCxnSpPr>
          <p:spPr bwMode="auto">
            <a:xfrm rot="5400000">
              <a:off x="1475" y="1502"/>
              <a:ext cx="998" cy="1769"/>
            </a:xfrm>
            <a:prstGeom prst="bentConnector3">
              <a:avLst>
                <a:gd name="adj1" fmla="val 767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AutoShape 24"/>
            <p:cNvCxnSpPr>
              <a:cxnSpLocks noChangeShapeType="1"/>
              <a:stCxn id="32" idx="2"/>
              <a:endCxn id="40" idx="0"/>
            </p:cNvCxnSpPr>
            <p:nvPr/>
          </p:nvCxnSpPr>
          <p:spPr bwMode="auto">
            <a:xfrm rot="5400000">
              <a:off x="2064" y="2092"/>
              <a:ext cx="998" cy="590"/>
            </a:xfrm>
            <a:prstGeom prst="bentConnector3">
              <a:avLst>
                <a:gd name="adj1" fmla="val 7665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AutoShape 25"/>
            <p:cNvCxnSpPr>
              <a:cxnSpLocks noChangeShapeType="1"/>
              <a:stCxn id="32" idx="2"/>
              <a:endCxn id="41" idx="0"/>
            </p:cNvCxnSpPr>
            <p:nvPr/>
          </p:nvCxnSpPr>
          <p:spPr bwMode="auto">
            <a:xfrm rot="16200000" flipH="1">
              <a:off x="2654" y="2092"/>
              <a:ext cx="998" cy="589"/>
            </a:xfrm>
            <a:prstGeom prst="bentConnector3">
              <a:avLst>
                <a:gd name="adj1" fmla="val 767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AutoShape 26"/>
            <p:cNvCxnSpPr>
              <a:cxnSpLocks noChangeShapeType="1"/>
              <a:stCxn id="32" idx="2"/>
              <a:endCxn id="42" idx="0"/>
            </p:cNvCxnSpPr>
            <p:nvPr/>
          </p:nvCxnSpPr>
          <p:spPr bwMode="auto">
            <a:xfrm rot="16200000" flipH="1">
              <a:off x="3244" y="1502"/>
              <a:ext cx="998" cy="1769"/>
            </a:xfrm>
            <a:prstGeom prst="bentConnector3">
              <a:avLst>
                <a:gd name="adj1" fmla="val 7675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AutoShape 27"/>
            <p:cNvCxnSpPr>
              <a:cxnSpLocks noChangeShapeType="1"/>
              <a:stCxn id="33" idx="2"/>
              <a:endCxn id="35" idx="0"/>
            </p:cNvCxnSpPr>
            <p:nvPr/>
          </p:nvCxnSpPr>
          <p:spPr bwMode="auto">
            <a:xfrm rot="5400000">
              <a:off x="1032" y="1763"/>
              <a:ext cx="296" cy="545"/>
            </a:xfrm>
            <a:prstGeom prst="bentConnector3">
              <a:avLst>
                <a:gd name="adj1" fmla="val 4966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AutoShape 28"/>
            <p:cNvCxnSpPr>
              <a:cxnSpLocks noChangeShapeType="1"/>
              <a:stCxn id="33" idx="2"/>
              <a:endCxn id="36" idx="0"/>
            </p:cNvCxnSpPr>
            <p:nvPr/>
          </p:nvCxnSpPr>
          <p:spPr bwMode="auto">
            <a:xfrm rot="16200000" flipH="1">
              <a:off x="1554" y="1786"/>
              <a:ext cx="296" cy="499"/>
            </a:xfrm>
            <a:prstGeom prst="bentConnector3">
              <a:avLst>
                <a:gd name="adj1" fmla="val 4966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AutoShape 29"/>
            <p:cNvCxnSpPr>
              <a:cxnSpLocks noChangeShapeType="1"/>
              <a:stCxn id="34" idx="2"/>
              <a:endCxn id="37" idx="0"/>
            </p:cNvCxnSpPr>
            <p:nvPr/>
          </p:nvCxnSpPr>
          <p:spPr bwMode="auto">
            <a:xfrm rot="5400000">
              <a:off x="3889" y="1764"/>
              <a:ext cx="296" cy="54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AutoShape 30"/>
            <p:cNvCxnSpPr>
              <a:cxnSpLocks noChangeShapeType="1"/>
              <a:stCxn id="34" idx="2"/>
              <a:endCxn id="38" idx="0"/>
            </p:cNvCxnSpPr>
            <p:nvPr/>
          </p:nvCxnSpPr>
          <p:spPr bwMode="auto">
            <a:xfrm rot="16200000" flipH="1">
              <a:off x="4411" y="1786"/>
              <a:ext cx="296" cy="499"/>
            </a:xfrm>
            <a:prstGeom prst="bentConnector3">
              <a:avLst>
                <a:gd name="adj1" fmla="val 4966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AutoShape 31"/>
            <p:cNvCxnSpPr>
              <a:cxnSpLocks noChangeShapeType="1"/>
              <a:stCxn id="40" idx="2"/>
              <a:endCxn id="45" idx="0"/>
            </p:cNvCxnSpPr>
            <p:nvPr/>
          </p:nvCxnSpPr>
          <p:spPr bwMode="auto">
            <a:xfrm rot="5400000">
              <a:off x="1857" y="3090"/>
              <a:ext cx="321" cy="500"/>
            </a:xfrm>
            <a:prstGeom prst="bentConnector3">
              <a:avLst>
                <a:gd name="adj1" fmla="val 498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AutoShape 32"/>
            <p:cNvCxnSpPr>
              <a:cxnSpLocks noChangeShapeType="1"/>
              <a:stCxn id="40" idx="2"/>
              <a:endCxn id="46" idx="0"/>
            </p:cNvCxnSpPr>
            <p:nvPr/>
          </p:nvCxnSpPr>
          <p:spPr bwMode="auto">
            <a:xfrm rot="5400000">
              <a:off x="1359" y="2591"/>
              <a:ext cx="321" cy="1497"/>
            </a:xfrm>
            <a:prstGeom prst="bentConnector3">
              <a:avLst>
                <a:gd name="adj1" fmla="val 498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AutoShape 33"/>
            <p:cNvCxnSpPr>
              <a:cxnSpLocks noChangeShapeType="1"/>
              <a:stCxn id="40" idx="2"/>
              <a:endCxn id="44" idx="0"/>
            </p:cNvCxnSpPr>
            <p:nvPr/>
          </p:nvCxnSpPr>
          <p:spPr bwMode="auto">
            <a:xfrm rot="16200000" flipH="1">
              <a:off x="2357" y="3090"/>
              <a:ext cx="321" cy="499"/>
            </a:xfrm>
            <a:prstGeom prst="bentConnector3">
              <a:avLst>
                <a:gd name="adj1" fmla="val 498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" name="AutoShape 34"/>
            <p:cNvCxnSpPr>
              <a:cxnSpLocks noChangeShapeType="1"/>
              <a:stCxn id="40" idx="2"/>
              <a:endCxn id="43" idx="0"/>
            </p:cNvCxnSpPr>
            <p:nvPr/>
          </p:nvCxnSpPr>
          <p:spPr bwMode="auto">
            <a:xfrm rot="16200000" flipH="1">
              <a:off x="2856" y="2591"/>
              <a:ext cx="321" cy="1497"/>
            </a:xfrm>
            <a:prstGeom prst="bentConnector3">
              <a:avLst>
                <a:gd name="adj1" fmla="val 498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67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Místa pořizování v podniku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1948774"/>
            <a:ext cx="8568952" cy="472514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ct val="20000"/>
              </a:spcAft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v každém podniku jsou 3 místa pořizování 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personální oddělení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finanční oddělení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nákupní oddělení</a:t>
            </a:r>
          </a:p>
          <a:p>
            <a:pPr marL="0" indent="0">
              <a:spcBef>
                <a:spcPts val="600"/>
              </a:spcBef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Pojem </a:t>
            </a:r>
            <a:r>
              <a:rPr lang="cs-CZ" altLang="cs-CZ" sz="2000" b="1" dirty="0">
                <a:latin typeface="Trebuchet MS" panose="020B0603020202020204" pitchFamily="34" charset="0"/>
              </a:rPr>
              <a:t>nákup</a:t>
            </a:r>
            <a:r>
              <a:rPr lang="cs-CZ" altLang="cs-CZ" sz="2000" dirty="0">
                <a:latin typeface="Trebuchet MS" panose="020B0603020202020204" pitchFamily="34" charset="0"/>
              </a:rPr>
              <a:t> (užší než pojem pořízení) se vztahuje jen na pořízení:</a:t>
            </a:r>
          </a:p>
          <a:p>
            <a:pPr marL="285750"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materiálu,</a:t>
            </a:r>
          </a:p>
          <a:p>
            <a:pPr marL="285750"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zboží.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Pořizování HIM</a:t>
            </a:r>
            <a:r>
              <a:rPr lang="cs-CZ" altLang="cs-CZ" sz="2000" dirty="0">
                <a:latin typeface="Trebuchet MS" panose="020B0603020202020204" pitchFamily="34" charset="0"/>
              </a:rPr>
              <a:t> se člení na:</a:t>
            </a:r>
          </a:p>
          <a:p>
            <a:pPr marL="285750"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plánování obnovovacích investic,</a:t>
            </a:r>
          </a:p>
          <a:p>
            <a:pPr marL="285750"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plánování racionalizačních investic,</a:t>
            </a:r>
          </a:p>
          <a:p>
            <a:pPr marL="285750"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plánování rozšiřovacích investic.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86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Plánování nákupu a spotřeby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1948774"/>
            <a:ext cx="8568952" cy="472514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Plánování </a:t>
            </a:r>
            <a:r>
              <a:rPr lang="cs-CZ" altLang="cs-CZ" sz="2000" b="1" dirty="0">
                <a:latin typeface="Trebuchet MS" panose="020B0603020202020204" pitchFamily="34" charset="0"/>
              </a:rPr>
              <a:t>nákupu</a:t>
            </a:r>
            <a:r>
              <a:rPr lang="cs-CZ" altLang="cs-CZ" sz="2000" dirty="0">
                <a:latin typeface="Trebuchet MS" panose="020B0603020202020204" pitchFamily="34" charset="0"/>
              </a:rPr>
              <a:t> má za úkol stanovit v souladu s plánem spotřeby: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objednací množství,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objednací dobu a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výběr dodavatele materiálů.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Plánování </a:t>
            </a:r>
            <a:r>
              <a:rPr lang="cs-CZ" altLang="cs-CZ" sz="2000" b="1" dirty="0">
                <a:latin typeface="Trebuchet MS" panose="020B0603020202020204" pitchFamily="34" charset="0"/>
              </a:rPr>
              <a:t>spotřeby</a:t>
            </a:r>
            <a:r>
              <a:rPr lang="cs-CZ" altLang="cs-CZ" sz="2000" dirty="0">
                <a:latin typeface="Trebuchet MS" panose="020B0603020202020204" pitchFamily="34" charset="0"/>
              </a:rPr>
              <a:t> je zjišťování: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druhu,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množství a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okamžiku spotřeby požadovaných materiálů.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73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Plánování nákupu a spotřeby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1948774"/>
            <a:ext cx="8568952" cy="472514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Ve </a:t>
            </a:r>
            <a:r>
              <a:rPr lang="cs-CZ" altLang="cs-CZ" sz="2000" dirty="0">
                <a:latin typeface="Trebuchet MS" panose="020B0603020202020204" pitchFamily="34" charset="0"/>
              </a:rPr>
              <a:t>výrobním podniku vychází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z: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očekávaného odbytu a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disponibilní kapacity</a:t>
            </a:r>
          </a:p>
          <a:p>
            <a:pPr marL="0" indent="0">
              <a:spcBef>
                <a:spcPts val="600"/>
              </a:spcBef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V </a:t>
            </a:r>
            <a:r>
              <a:rPr lang="cs-CZ" altLang="cs-CZ" sz="2000" dirty="0">
                <a:latin typeface="Trebuchet MS" panose="020B0603020202020204" pitchFamily="34" charset="0"/>
              </a:rPr>
              <a:t>obchodním podniku vychází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z: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očekávaného odbytu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Při </a:t>
            </a:r>
            <a:r>
              <a:rPr lang="cs-CZ" altLang="cs-CZ" sz="2000" dirty="0">
                <a:latin typeface="Trebuchet MS" panose="020B0603020202020204" pitchFamily="34" charset="0"/>
              </a:rPr>
              <a:t>plánování spotřeby dochází ke </a:t>
            </a:r>
            <a:r>
              <a:rPr lang="cs-CZ" altLang="cs-CZ" sz="2000" b="1" dirty="0">
                <a:latin typeface="Trebuchet MS" panose="020B0603020202020204" pitchFamily="34" charset="0"/>
              </a:rPr>
              <a:t>konfliktu cílů</a:t>
            </a:r>
            <a:r>
              <a:rPr lang="cs-CZ" altLang="cs-CZ" sz="2000" dirty="0">
                <a:latin typeface="Trebuchet MS" panose="020B0603020202020204" pitchFamily="34" charset="0"/>
              </a:rPr>
              <a:t>: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potřeba co nejobsáhlejšího a nejdetailnějšího plánování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se vzrůstem přesnosti rostou náklady a roste zatížení pracovníků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5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Plánování nákupu a dopravy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1948774"/>
            <a:ext cx="8568952" cy="472514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Výběr dodavatelů</a:t>
            </a:r>
            <a:r>
              <a:rPr lang="cs-CZ" altLang="cs-CZ" sz="2000" dirty="0">
                <a:latin typeface="Trebuchet MS" panose="020B0603020202020204" pitchFamily="34" charset="0"/>
              </a:rPr>
              <a:t>: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spolehlivost,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počet dodavatelů.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Plánování </a:t>
            </a:r>
            <a:r>
              <a:rPr lang="cs-CZ" altLang="cs-CZ" sz="2000" b="1" dirty="0">
                <a:latin typeface="Trebuchet MS" panose="020B0603020202020204" pitchFamily="34" charset="0"/>
              </a:rPr>
              <a:t>dopravy</a:t>
            </a:r>
            <a:r>
              <a:rPr lang="cs-CZ" altLang="cs-CZ" sz="2000" dirty="0">
                <a:latin typeface="Trebuchet MS" panose="020B0603020202020204" pitchFamily="34" charset="0"/>
              </a:rPr>
              <a:t>: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err="1">
                <a:latin typeface="Trebuchet MS" panose="020B0603020202020204" pitchFamily="34" charset="0"/>
              </a:rPr>
              <a:t>dodavatelsky</a:t>
            </a:r>
            <a:r>
              <a:rPr lang="cs-CZ" altLang="cs-CZ" sz="2000" dirty="0">
                <a:latin typeface="Trebuchet MS" panose="020B0603020202020204" pitchFamily="34" charset="0"/>
              </a:rPr>
              <a:t>,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vlastní dopravou.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39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Plánování skladového hospodářství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1948774"/>
            <a:ext cx="8568952" cy="472514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Rozhodnutí o skladování: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dlouhodobé,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krátkodobé.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Uspořádání skladu: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centrální sklad,</a:t>
            </a:r>
          </a:p>
          <a:p>
            <a:pPr marL="528638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několik menších skladů na různých místech.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Centralizace</a:t>
            </a:r>
          </a:p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Decentralizace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72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Zásoby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Zásoby jsou velkou a nákladnou investicí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Kvalitní </a:t>
            </a:r>
            <a:r>
              <a:rPr lang="cs-CZ" altLang="cs-CZ" sz="2000" dirty="0">
                <a:latin typeface="Trebuchet MS" panose="020B0603020202020204" pitchFamily="34" charset="0"/>
              </a:rPr>
              <a:t>řízení zásob je klíčové pro ziskovost podniku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Důvody pro udržování zásob: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Umožňují podniku dosáhnout úspor z rozsahu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Vyrovnávají nabídku a poptávku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Umožňují specializaci výroby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Poskytují ochranu před výkyvy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Fungují jako „nárazník“ mezi kritickými spoji v zásobovacím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řetězci</a:t>
            </a:r>
            <a:endParaRPr lang="en-US" altLang="cs-CZ" sz="1800" dirty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98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Typy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Běžné (cyklické) zásoby</a:t>
            </a:r>
            <a:r>
              <a:rPr lang="en-US" altLang="cs-CZ" sz="2000" b="1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/>
            </a:r>
            <a:br>
              <a:rPr lang="cs-CZ" altLang="cs-CZ" sz="2000" dirty="0" smtClean="0">
                <a:latin typeface="Trebuchet MS" panose="020B0603020202020204" pitchFamily="34" charset="0"/>
              </a:rPr>
            </a:br>
            <a:r>
              <a:rPr lang="cs-CZ" altLang="cs-CZ" sz="2000" dirty="0" smtClean="0">
                <a:latin typeface="Trebuchet MS" panose="020B0603020202020204" pitchFamily="34" charset="0"/>
              </a:rPr>
              <a:t>na </a:t>
            </a:r>
            <a:r>
              <a:rPr lang="cs-CZ" altLang="cs-CZ" sz="2000" dirty="0">
                <a:latin typeface="Trebuchet MS" panose="020B0603020202020204" pitchFamily="34" charset="0"/>
              </a:rPr>
              <a:t>základě doplňování prodaných, nebo ve výrobě použitých zásob</a:t>
            </a:r>
            <a:endParaRPr lang="en-US" altLang="cs-CZ" sz="20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Odpovídají množství, který jsou potřebná pro pokrytí poptávky v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podmínkách </a:t>
            </a:r>
            <a:r>
              <a:rPr lang="cs-CZ" altLang="cs-CZ" sz="1800" i="1" dirty="0">
                <a:latin typeface="Trebuchet MS" panose="020B0603020202020204" pitchFamily="34" charset="0"/>
              </a:rPr>
              <a:t>jistoty</a:t>
            </a:r>
            <a:endParaRPr lang="en-US" altLang="cs-CZ" sz="1800" i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Zásoby na cestě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Zásoby na cestě z jedné lokality do druhé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Nezahrnuty do kalkulací o nákladech na skladování</a:t>
            </a:r>
            <a:endParaRPr lang="en-US" altLang="cs-CZ" sz="1800" dirty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28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Typy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Pojistná zásoba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Zásoba nad rámec běžných zásob z důvodu nejistoty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Spekulativní zásoby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Zásoby držené z jiného důvodu, než pro uspokojení běžné poptávky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Sezónní zásoby</a:t>
            </a:r>
            <a:endParaRPr lang="en-US" altLang="cs-CZ" sz="2000" b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Formou spekulativních zásob</a:t>
            </a:r>
            <a:endParaRPr lang="en-US" altLang="cs-CZ" sz="1800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Zásoby akumulované před počátkem nějakého specifického období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Mrtvé zásoby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Technologické zásoby</a:t>
            </a:r>
            <a:endParaRPr lang="en-US" altLang="cs-CZ" sz="2000" b="1" dirty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01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Typy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altLang="cs-CZ" sz="2200" dirty="0">
                <a:latin typeface="Trebuchet MS" panose="020B0603020202020204" pitchFamily="34" charset="0"/>
              </a:rPr>
              <a:t>Nejdůležitější </a:t>
            </a:r>
            <a:r>
              <a:rPr lang="cs-CZ" altLang="cs-CZ" sz="2200" b="1" dirty="0">
                <a:latin typeface="Trebuchet MS" panose="020B0603020202020204" pitchFamily="34" charset="0"/>
              </a:rPr>
              <a:t>systémy realizace nákupu</a:t>
            </a:r>
            <a:r>
              <a:rPr lang="cs-CZ" altLang="cs-CZ" sz="2200" dirty="0">
                <a:latin typeface="Trebuchet MS" panose="020B0603020202020204" pitchFamily="34" charset="0"/>
              </a:rPr>
              <a:t>: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systém signální hladiny zásob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900" dirty="0">
                <a:latin typeface="Trebuchet MS" panose="020B0603020202020204" pitchFamily="34" charset="0"/>
              </a:rPr>
              <a:t>stanoví se</a:t>
            </a:r>
            <a:r>
              <a:rPr lang="cs-CZ" altLang="cs-CZ" sz="1900" dirty="0" smtClean="0">
                <a:latin typeface="Trebuchet MS" panose="020B0603020202020204" pitchFamily="34" charset="0"/>
              </a:rPr>
              <a:t>: optimální </a:t>
            </a:r>
            <a:r>
              <a:rPr lang="cs-CZ" altLang="cs-CZ" sz="1900" dirty="0">
                <a:latin typeface="Trebuchet MS" panose="020B0603020202020204" pitchFamily="34" charset="0"/>
              </a:rPr>
              <a:t>objednací množství (</a:t>
            </a:r>
            <a:r>
              <a:rPr lang="cs-CZ" altLang="cs-CZ" sz="1900" dirty="0" smtClean="0">
                <a:latin typeface="Trebuchet MS" panose="020B0603020202020204" pitchFamily="34" charset="0"/>
              </a:rPr>
              <a:t>pevné)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900" dirty="0" smtClean="0">
                <a:latin typeface="Trebuchet MS" panose="020B0603020202020204" pitchFamily="34" charset="0"/>
              </a:rPr>
              <a:t>stanoví </a:t>
            </a:r>
            <a:r>
              <a:rPr lang="cs-CZ" altLang="cs-CZ" sz="1900" dirty="0">
                <a:latin typeface="Trebuchet MS" panose="020B0603020202020204" pitchFamily="34" charset="0"/>
              </a:rPr>
              <a:t>se: </a:t>
            </a:r>
            <a:r>
              <a:rPr lang="cs-CZ" altLang="cs-CZ" sz="1900" dirty="0" smtClean="0">
                <a:latin typeface="Trebuchet MS" panose="020B0603020202020204" pitchFamily="34" charset="0"/>
              </a:rPr>
              <a:t>signální </a:t>
            </a:r>
            <a:r>
              <a:rPr lang="cs-CZ" altLang="cs-CZ" sz="1900" dirty="0">
                <a:latin typeface="Trebuchet MS" panose="020B0603020202020204" pitchFamily="34" charset="0"/>
              </a:rPr>
              <a:t>stav zásob na plánovací období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900" dirty="0">
                <a:latin typeface="Trebuchet MS" panose="020B0603020202020204" pitchFamily="34" charset="0"/>
              </a:rPr>
              <a:t>objednávkové intervaly jsou variabilní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systém dodávkového cyklu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900" dirty="0">
                <a:latin typeface="Trebuchet MS" panose="020B0603020202020204" pitchFamily="34" charset="0"/>
              </a:rPr>
              <a:t>stanoví se konstantní dodávkové intervaly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900" dirty="0">
                <a:latin typeface="Trebuchet MS" panose="020B0603020202020204" pitchFamily="34" charset="0"/>
              </a:rPr>
              <a:t>objednací množství je proměnlivé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altLang="cs-CZ" sz="2200" b="1" dirty="0">
                <a:latin typeface="Trebuchet MS" panose="020B0603020202020204" pitchFamily="34" charset="0"/>
              </a:rPr>
              <a:t>Celkové náklady nákupu</a:t>
            </a:r>
            <a:r>
              <a:rPr lang="cs-CZ" altLang="cs-CZ" sz="2200" dirty="0">
                <a:latin typeface="Trebuchet MS" panose="020B0603020202020204" pitchFamily="34" charset="0"/>
              </a:rPr>
              <a:t> se skládají z:</a:t>
            </a:r>
          </a:p>
          <a:p>
            <a:pPr marL="285750" lvl="1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900" dirty="0">
                <a:latin typeface="Trebuchet MS" panose="020B0603020202020204" pitchFamily="34" charset="0"/>
              </a:rPr>
              <a:t>pořizovacích nákladů v užším smyslu,</a:t>
            </a:r>
          </a:p>
          <a:p>
            <a:pPr marL="285750" lvl="1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900" dirty="0">
                <a:latin typeface="Trebuchet MS" panose="020B0603020202020204" pitchFamily="34" charset="0"/>
              </a:rPr>
              <a:t>skladovacích nákladů a</a:t>
            </a:r>
          </a:p>
          <a:p>
            <a:pPr marL="285750" lvl="1">
              <a:lnSpc>
                <a:spcPct val="11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900" dirty="0">
                <a:latin typeface="Trebuchet MS" panose="020B0603020202020204" pitchFamily="34" charset="0"/>
              </a:rPr>
              <a:t>nákladů předčasného vyčerpání zásob.</a:t>
            </a:r>
          </a:p>
          <a:p>
            <a:pPr marL="0" lvl="1" indent="0"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01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1790700"/>
            <a:ext cx="7772400" cy="16383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Trebuchet MS" panose="020B0603020202020204" pitchFamily="34" charset="0"/>
              </a:rPr>
              <a:t>Plánování nákupu, </a:t>
            </a:r>
            <a:br>
              <a:rPr lang="cs-CZ" sz="3200" b="1" dirty="0" smtClean="0">
                <a:latin typeface="Trebuchet MS" panose="020B0603020202020204" pitchFamily="34" charset="0"/>
              </a:rPr>
            </a:br>
            <a:r>
              <a:rPr lang="cs-CZ" sz="3200" b="1" dirty="0" smtClean="0">
                <a:latin typeface="Trebuchet MS" panose="020B0603020202020204" pitchFamily="34" charset="0"/>
              </a:rPr>
              <a:t>dopravy a skladování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23900" y="3429000"/>
            <a:ext cx="816858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Vymezení nákupu 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Vymezení skladování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Plánování spotřeby a nákupu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Plánování nákupu</a:t>
            </a: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Plánování skladování 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Řízení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Obrázek 9" descr="system signalni hladina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189413"/>
            <a:ext cx="6786563" cy="266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Obrázek 10" descr="system dodavkovy cyklus.gif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568" y="2039244"/>
            <a:ext cx="6786563" cy="236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9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Řízení zásob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Freeform 4"/>
          <p:cNvSpPr>
            <a:spLocks/>
          </p:cNvSpPr>
          <p:nvPr/>
        </p:nvSpPr>
        <p:spPr bwMode="auto">
          <a:xfrm>
            <a:off x="2168774" y="2121184"/>
            <a:ext cx="26987" cy="3965575"/>
          </a:xfrm>
          <a:custGeom>
            <a:avLst/>
            <a:gdLst>
              <a:gd name="T0" fmla="*/ 0 w 17"/>
              <a:gd name="T1" fmla="*/ 0 h 2498"/>
              <a:gd name="T2" fmla="*/ 0 w 17"/>
              <a:gd name="T3" fmla="*/ 2497 h 2498"/>
              <a:gd name="T4" fmla="*/ 16 w 17"/>
              <a:gd name="T5" fmla="*/ 2497 h 2498"/>
              <a:gd name="T6" fmla="*/ 16 w 17"/>
              <a:gd name="T7" fmla="*/ 0 h 2498"/>
              <a:gd name="T8" fmla="*/ 0 w 17"/>
              <a:gd name="T9" fmla="*/ 0 h 2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" h="2498">
                <a:moveTo>
                  <a:pt x="0" y="0"/>
                </a:moveTo>
                <a:lnTo>
                  <a:pt x="0" y="2497"/>
                </a:lnTo>
                <a:lnTo>
                  <a:pt x="16" y="2497"/>
                </a:lnTo>
                <a:lnTo>
                  <a:pt x="16" y="0"/>
                </a:lnTo>
                <a:lnTo>
                  <a:pt x="0" y="0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3" name="Freeform 5"/>
          <p:cNvSpPr>
            <a:spLocks/>
          </p:cNvSpPr>
          <p:nvPr/>
        </p:nvSpPr>
        <p:spPr bwMode="auto">
          <a:xfrm>
            <a:off x="2168774" y="6075646"/>
            <a:ext cx="4913312" cy="26988"/>
          </a:xfrm>
          <a:custGeom>
            <a:avLst/>
            <a:gdLst>
              <a:gd name="T0" fmla="*/ 0 w 3095"/>
              <a:gd name="T1" fmla="*/ 16 h 17"/>
              <a:gd name="T2" fmla="*/ 3094 w 3095"/>
              <a:gd name="T3" fmla="*/ 16 h 17"/>
              <a:gd name="T4" fmla="*/ 3094 w 3095"/>
              <a:gd name="T5" fmla="*/ 0 h 17"/>
              <a:gd name="T6" fmla="*/ 0 w 3095"/>
              <a:gd name="T7" fmla="*/ 0 h 17"/>
              <a:gd name="T8" fmla="*/ 0 w 3095"/>
              <a:gd name="T9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95" h="17">
                <a:moveTo>
                  <a:pt x="0" y="16"/>
                </a:moveTo>
                <a:lnTo>
                  <a:pt x="3094" y="16"/>
                </a:lnTo>
                <a:lnTo>
                  <a:pt x="3094" y="0"/>
                </a:lnTo>
                <a:lnTo>
                  <a:pt x="0" y="0"/>
                </a:lnTo>
                <a:lnTo>
                  <a:pt x="0" y="16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4" name="Freeform 6"/>
          <p:cNvSpPr>
            <a:spLocks/>
          </p:cNvSpPr>
          <p:nvPr/>
        </p:nvSpPr>
        <p:spPr bwMode="auto">
          <a:xfrm>
            <a:off x="2175124" y="2525996"/>
            <a:ext cx="3562350" cy="3560763"/>
          </a:xfrm>
          <a:custGeom>
            <a:avLst/>
            <a:gdLst>
              <a:gd name="T0" fmla="*/ 7 w 2244"/>
              <a:gd name="T1" fmla="*/ 2242 h 2243"/>
              <a:gd name="T2" fmla="*/ 2243 w 2244"/>
              <a:gd name="T3" fmla="*/ 7 h 2243"/>
              <a:gd name="T4" fmla="*/ 2236 w 2244"/>
              <a:gd name="T5" fmla="*/ 0 h 2243"/>
              <a:gd name="T6" fmla="*/ 0 w 2244"/>
              <a:gd name="T7" fmla="*/ 2235 h 2243"/>
              <a:gd name="T8" fmla="*/ 7 w 2244"/>
              <a:gd name="T9" fmla="*/ 2242 h 2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44" h="2243">
                <a:moveTo>
                  <a:pt x="7" y="2242"/>
                </a:moveTo>
                <a:lnTo>
                  <a:pt x="2243" y="7"/>
                </a:lnTo>
                <a:lnTo>
                  <a:pt x="2236" y="0"/>
                </a:lnTo>
                <a:lnTo>
                  <a:pt x="0" y="2235"/>
                </a:lnTo>
                <a:lnTo>
                  <a:pt x="7" y="2242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5" name="Freeform 7"/>
          <p:cNvSpPr>
            <a:spLocks/>
          </p:cNvSpPr>
          <p:nvPr/>
        </p:nvSpPr>
        <p:spPr bwMode="auto">
          <a:xfrm>
            <a:off x="2454524" y="3416584"/>
            <a:ext cx="4056062" cy="2297112"/>
          </a:xfrm>
          <a:custGeom>
            <a:avLst/>
            <a:gdLst>
              <a:gd name="T0" fmla="*/ 10 w 2555"/>
              <a:gd name="T1" fmla="*/ 55 h 1447"/>
              <a:gd name="T2" fmla="*/ 46 w 2555"/>
              <a:gd name="T3" fmla="*/ 192 h 1447"/>
              <a:gd name="T4" fmla="*/ 88 w 2555"/>
              <a:gd name="T5" fmla="*/ 324 h 1447"/>
              <a:gd name="T6" fmla="*/ 140 w 2555"/>
              <a:gd name="T7" fmla="*/ 446 h 1447"/>
              <a:gd name="T8" fmla="*/ 200 w 2555"/>
              <a:gd name="T9" fmla="*/ 562 h 1447"/>
              <a:gd name="T10" fmla="*/ 267 w 2555"/>
              <a:gd name="T11" fmla="*/ 671 h 1447"/>
              <a:gd name="T12" fmla="*/ 344 w 2555"/>
              <a:gd name="T13" fmla="*/ 774 h 1447"/>
              <a:gd name="T14" fmla="*/ 431 w 2555"/>
              <a:gd name="T15" fmla="*/ 868 h 1447"/>
              <a:gd name="T16" fmla="*/ 527 w 2555"/>
              <a:gd name="T17" fmla="*/ 955 h 1447"/>
              <a:gd name="T18" fmla="*/ 630 w 2555"/>
              <a:gd name="T19" fmla="*/ 1037 h 1447"/>
              <a:gd name="T20" fmla="*/ 743 w 2555"/>
              <a:gd name="T21" fmla="*/ 1110 h 1447"/>
              <a:gd name="T22" fmla="*/ 863 w 2555"/>
              <a:gd name="T23" fmla="*/ 1177 h 1447"/>
              <a:gd name="T24" fmla="*/ 994 w 2555"/>
              <a:gd name="T25" fmla="*/ 1236 h 1447"/>
              <a:gd name="T26" fmla="*/ 1132 w 2555"/>
              <a:gd name="T27" fmla="*/ 1288 h 1447"/>
              <a:gd name="T28" fmla="*/ 1278 w 2555"/>
              <a:gd name="T29" fmla="*/ 1332 h 1447"/>
              <a:gd name="T30" fmla="*/ 1434 w 2555"/>
              <a:gd name="T31" fmla="*/ 1368 h 1447"/>
              <a:gd name="T32" fmla="*/ 1598 w 2555"/>
              <a:gd name="T33" fmla="*/ 1398 h 1447"/>
              <a:gd name="T34" fmla="*/ 1768 w 2555"/>
              <a:gd name="T35" fmla="*/ 1421 h 1447"/>
              <a:gd name="T36" fmla="*/ 1950 w 2555"/>
              <a:gd name="T37" fmla="*/ 1435 h 1447"/>
              <a:gd name="T38" fmla="*/ 2141 w 2555"/>
              <a:gd name="T39" fmla="*/ 1444 h 1447"/>
              <a:gd name="T40" fmla="*/ 2478 w 2555"/>
              <a:gd name="T41" fmla="*/ 1444 h 1447"/>
              <a:gd name="T42" fmla="*/ 2554 w 2555"/>
              <a:gd name="T43" fmla="*/ 1433 h 1447"/>
              <a:gd name="T44" fmla="*/ 2409 w 2555"/>
              <a:gd name="T45" fmla="*/ 1437 h 1447"/>
              <a:gd name="T46" fmla="*/ 2077 w 2555"/>
              <a:gd name="T47" fmla="*/ 1433 h 1447"/>
              <a:gd name="T48" fmla="*/ 1891 w 2555"/>
              <a:gd name="T49" fmla="*/ 1423 h 1447"/>
              <a:gd name="T50" fmla="*/ 1711 w 2555"/>
              <a:gd name="T51" fmla="*/ 1407 h 1447"/>
              <a:gd name="T52" fmla="*/ 1544 w 2555"/>
              <a:gd name="T53" fmla="*/ 1380 h 1447"/>
              <a:gd name="T54" fmla="*/ 1383 w 2555"/>
              <a:gd name="T55" fmla="*/ 1350 h 1447"/>
              <a:gd name="T56" fmla="*/ 1232 w 2555"/>
              <a:gd name="T57" fmla="*/ 1309 h 1447"/>
              <a:gd name="T58" fmla="*/ 1088 w 2555"/>
              <a:gd name="T59" fmla="*/ 1263 h 1447"/>
              <a:gd name="T60" fmla="*/ 953 w 2555"/>
              <a:gd name="T61" fmla="*/ 1208 h 1447"/>
              <a:gd name="T62" fmla="*/ 827 w 2555"/>
              <a:gd name="T63" fmla="*/ 1147 h 1447"/>
              <a:gd name="T64" fmla="*/ 708 w 2555"/>
              <a:gd name="T65" fmla="*/ 1078 h 1447"/>
              <a:gd name="T66" fmla="*/ 600 w 2555"/>
              <a:gd name="T67" fmla="*/ 1003 h 1447"/>
              <a:gd name="T68" fmla="*/ 499 w 2555"/>
              <a:gd name="T69" fmla="*/ 921 h 1447"/>
              <a:gd name="T70" fmla="*/ 408 w 2555"/>
              <a:gd name="T71" fmla="*/ 831 h 1447"/>
              <a:gd name="T72" fmla="*/ 324 w 2555"/>
              <a:gd name="T73" fmla="*/ 733 h 1447"/>
              <a:gd name="T74" fmla="*/ 252 w 2555"/>
              <a:gd name="T75" fmla="*/ 631 h 1447"/>
              <a:gd name="T76" fmla="*/ 187 w 2555"/>
              <a:gd name="T77" fmla="*/ 520 h 1447"/>
              <a:gd name="T78" fmla="*/ 131 w 2555"/>
              <a:gd name="T79" fmla="*/ 404 h 1447"/>
              <a:gd name="T80" fmla="*/ 81 w 2555"/>
              <a:gd name="T81" fmla="*/ 278 h 1447"/>
              <a:gd name="T82" fmla="*/ 42 w 2555"/>
              <a:gd name="T83" fmla="*/ 146 h 1447"/>
              <a:gd name="T84" fmla="*/ 10 w 2555"/>
              <a:gd name="T85" fmla="*/ 4 h 1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555" h="1447">
                <a:moveTo>
                  <a:pt x="0" y="2"/>
                </a:moveTo>
                <a:lnTo>
                  <a:pt x="2" y="7"/>
                </a:lnTo>
                <a:lnTo>
                  <a:pt x="10" y="55"/>
                </a:lnTo>
                <a:lnTo>
                  <a:pt x="21" y="102"/>
                </a:lnTo>
                <a:lnTo>
                  <a:pt x="33" y="148"/>
                </a:lnTo>
                <a:lnTo>
                  <a:pt x="46" y="192"/>
                </a:lnTo>
                <a:lnTo>
                  <a:pt x="58" y="235"/>
                </a:lnTo>
                <a:lnTo>
                  <a:pt x="74" y="280"/>
                </a:lnTo>
                <a:lnTo>
                  <a:pt x="88" y="324"/>
                </a:lnTo>
                <a:lnTo>
                  <a:pt x="105" y="366"/>
                </a:lnTo>
                <a:lnTo>
                  <a:pt x="122" y="406"/>
                </a:lnTo>
                <a:lnTo>
                  <a:pt x="140" y="446"/>
                </a:lnTo>
                <a:lnTo>
                  <a:pt x="160" y="486"/>
                </a:lnTo>
                <a:lnTo>
                  <a:pt x="179" y="523"/>
                </a:lnTo>
                <a:lnTo>
                  <a:pt x="200" y="562"/>
                </a:lnTo>
                <a:lnTo>
                  <a:pt x="221" y="599"/>
                </a:lnTo>
                <a:lnTo>
                  <a:pt x="244" y="635"/>
                </a:lnTo>
                <a:lnTo>
                  <a:pt x="267" y="671"/>
                </a:lnTo>
                <a:lnTo>
                  <a:pt x="292" y="706"/>
                </a:lnTo>
                <a:lnTo>
                  <a:pt x="317" y="740"/>
                </a:lnTo>
                <a:lnTo>
                  <a:pt x="344" y="774"/>
                </a:lnTo>
                <a:lnTo>
                  <a:pt x="372" y="806"/>
                </a:lnTo>
                <a:lnTo>
                  <a:pt x="402" y="836"/>
                </a:lnTo>
                <a:lnTo>
                  <a:pt x="431" y="868"/>
                </a:lnTo>
                <a:lnTo>
                  <a:pt x="461" y="898"/>
                </a:lnTo>
                <a:lnTo>
                  <a:pt x="493" y="927"/>
                </a:lnTo>
                <a:lnTo>
                  <a:pt x="527" y="955"/>
                </a:lnTo>
                <a:lnTo>
                  <a:pt x="560" y="984"/>
                </a:lnTo>
                <a:lnTo>
                  <a:pt x="594" y="1009"/>
                </a:lnTo>
                <a:lnTo>
                  <a:pt x="630" y="1037"/>
                </a:lnTo>
                <a:lnTo>
                  <a:pt x="667" y="1062"/>
                </a:lnTo>
                <a:lnTo>
                  <a:pt x="703" y="1087"/>
                </a:lnTo>
                <a:lnTo>
                  <a:pt x="743" y="1110"/>
                </a:lnTo>
                <a:lnTo>
                  <a:pt x="783" y="1133"/>
                </a:lnTo>
                <a:lnTo>
                  <a:pt x="823" y="1156"/>
                </a:lnTo>
                <a:lnTo>
                  <a:pt x="863" y="1177"/>
                </a:lnTo>
                <a:lnTo>
                  <a:pt x="907" y="1198"/>
                </a:lnTo>
                <a:lnTo>
                  <a:pt x="949" y="1217"/>
                </a:lnTo>
                <a:lnTo>
                  <a:pt x="994" y="1236"/>
                </a:lnTo>
                <a:lnTo>
                  <a:pt x="1040" y="1252"/>
                </a:lnTo>
                <a:lnTo>
                  <a:pt x="1086" y="1272"/>
                </a:lnTo>
                <a:lnTo>
                  <a:pt x="1132" y="1288"/>
                </a:lnTo>
                <a:lnTo>
                  <a:pt x="1182" y="1303"/>
                </a:lnTo>
                <a:lnTo>
                  <a:pt x="1230" y="1318"/>
                </a:lnTo>
                <a:lnTo>
                  <a:pt x="1278" y="1332"/>
                </a:lnTo>
                <a:lnTo>
                  <a:pt x="1329" y="1345"/>
                </a:lnTo>
                <a:lnTo>
                  <a:pt x="1381" y="1357"/>
                </a:lnTo>
                <a:lnTo>
                  <a:pt x="1434" y="1368"/>
                </a:lnTo>
                <a:lnTo>
                  <a:pt x="1489" y="1379"/>
                </a:lnTo>
                <a:lnTo>
                  <a:pt x="1541" y="1389"/>
                </a:lnTo>
                <a:lnTo>
                  <a:pt x="1598" y="1398"/>
                </a:lnTo>
                <a:lnTo>
                  <a:pt x="1655" y="1407"/>
                </a:lnTo>
                <a:lnTo>
                  <a:pt x="1711" y="1414"/>
                </a:lnTo>
                <a:lnTo>
                  <a:pt x="1768" y="1421"/>
                </a:lnTo>
                <a:lnTo>
                  <a:pt x="1830" y="1427"/>
                </a:lnTo>
                <a:lnTo>
                  <a:pt x="1889" y="1432"/>
                </a:lnTo>
                <a:lnTo>
                  <a:pt x="1950" y="1435"/>
                </a:lnTo>
                <a:lnTo>
                  <a:pt x="2013" y="1439"/>
                </a:lnTo>
                <a:lnTo>
                  <a:pt x="2077" y="1442"/>
                </a:lnTo>
                <a:lnTo>
                  <a:pt x="2141" y="1444"/>
                </a:lnTo>
                <a:lnTo>
                  <a:pt x="2207" y="1446"/>
                </a:lnTo>
                <a:lnTo>
                  <a:pt x="2409" y="1446"/>
                </a:lnTo>
                <a:lnTo>
                  <a:pt x="2478" y="1444"/>
                </a:lnTo>
                <a:lnTo>
                  <a:pt x="2551" y="1442"/>
                </a:lnTo>
                <a:lnTo>
                  <a:pt x="2554" y="1442"/>
                </a:lnTo>
                <a:lnTo>
                  <a:pt x="2554" y="1433"/>
                </a:lnTo>
                <a:lnTo>
                  <a:pt x="2551" y="1433"/>
                </a:lnTo>
                <a:lnTo>
                  <a:pt x="2478" y="1435"/>
                </a:lnTo>
                <a:lnTo>
                  <a:pt x="2409" y="1437"/>
                </a:lnTo>
                <a:lnTo>
                  <a:pt x="2207" y="1437"/>
                </a:lnTo>
                <a:lnTo>
                  <a:pt x="2141" y="1435"/>
                </a:lnTo>
                <a:lnTo>
                  <a:pt x="2077" y="1433"/>
                </a:lnTo>
                <a:lnTo>
                  <a:pt x="2013" y="1432"/>
                </a:lnTo>
                <a:lnTo>
                  <a:pt x="1952" y="1427"/>
                </a:lnTo>
                <a:lnTo>
                  <a:pt x="1891" y="1423"/>
                </a:lnTo>
                <a:lnTo>
                  <a:pt x="1830" y="1419"/>
                </a:lnTo>
                <a:lnTo>
                  <a:pt x="1771" y="1412"/>
                </a:lnTo>
                <a:lnTo>
                  <a:pt x="1711" y="1407"/>
                </a:lnTo>
                <a:lnTo>
                  <a:pt x="1655" y="1398"/>
                </a:lnTo>
                <a:lnTo>
                  <a:pt x="1598" y="1389"/>
                </a:lnTo>
                <a:lnTo>
                  <a:pt x="1544" y="1380"/>
                </a:lnTo>
                <a:lnTo>
                  <a:pt x="1489" y="1370"/>
                </a:lnTo>
                <a:lnTo>
                  <a:pt x="1436" y="1360"/>
                </a:lnTo>
                <a:lnTo>
                  <a:pt x="1383" y="1350"/>
                </a:lnTo>
                <a:lnTo>
                  <a:pt x="1331" y="1337"/>
                </a:lnTo>
                <a:lnTo>
                  <a:pt x="1280" y="1324"/>
                </a:lnTo>
                <a:lnTo>
                  <a:pt x="1232" y="1309"/>
                </a:lnTo>
                <a:lnTo>
                  <a:pt x="1184" y="1295"/>
                </a:lnTo>
                <a:lnTo>
                  <a:pt x="1134" y="1280"/>
                </a:lnTo>
                <a:lnTo>
                  <a:pt x="1088" y="1263"/>
                </a:lnTo>
                <a:lnTo>
                  <a:pt x="1042" y="1247"/>
                </a:lnTo>
                <a:lnTo>
                  <a:pt x="998" y="1227"/>
                </a:lnTo>
                <a:lnTo>
                  <a:pt x="953" y="1208"/>
                </a:lnTo>
                <a:lnTo>
                  <a:pt x="909" y="1190"/>
                </a:lnTo>
                <a:lnTo>
                  <a:pt x="868" y="1169"/>
                </a:lnTo>
                <a:lnTo>
                  <a:pt x="827" y="1147"/>
                </a:lnTo>
                <a:lnTo>
                  <a:pt x="788" y="1126"/>
                </a:lnTo>
                <a:lnTo>
                  <a:pt x="747" y="1103"/>
                </a:lnTo>
                <a:lnTo>
                  <a:pt x="708" y="1078"/>
                </a:lnTo>
                <a:lnTo>
                  <a:pt x="671" y="1055"/>
                </a:lnTo>
                <a:lnTo>
                  <a:pt x="635" y="1030"/>
                </a:lnTo>
                <a:lnTo>
                  <a:pt x="600" y="1003"/>
                </a:lnTo>
                <a:lnTo>
                  <a:pt x="564" y="978"/>
                </a:lnTo>
                <a:lnTo>
                  <a:pt x="530" y="948"/>
                </a:lnTo>
                <a:lnTo>
                  <a:pt x="499" y="921"/>
                </a:lnTo>
                <a:lnTo>
                  <a:pt x="467" y="891"/>
                </a:lnTo>
                <a:lnTo>
                  <a:pt x="438" y="861"/>
                </a:lnTo>
                <a:lnTo>
                  <a:pt x="408" y="831"/>
                </a:lnTo>
                <a:lnTo>
                  <a:pt x="378" y="799"/>
                </a:lnTo>
                <a:lnTo>
                  <a:pt x="351" y="767"/>
                </a:lnTo>
                <a:lnTo>
                  <a:pt x="324" y="733"/>
                </a:lnTo>
                <a:lnTo>
                  <a:pt x="298" y="701"/>
                </a:lnTo>
                <a:lnTo>
                  <a:pt x="275" y="667"/>
                </a:lnTo>
                <a:lnTo>
                  <a:pt x="252" y="631"/>
                </a:lnTo>
                <a:lnTo>
                  <a:pt x="229" y="595"/>
                </a:lnTo>
                <a:lnTo>
                  <a:pt x="206" y="557"/>
                </a:lnTo>
                <a:lnTo>
                  <a:pt x="187" y="520"/>
                </a:lnTo>
                <a:lnTo>
                  <a:pt x="166" y="482"/>
                </a:lnTo>
                <a:lnTo>
                  <a:pt x="147" y="443"/>
                </a:lnTo>
                <a:lnTo>
                  <a:pt x="131" y="404"/>
                </a:lnTo>
                <a:lnTo>
                  <a:pt x="111" y="362"/>
                </a:lnTo>
                <a:lnTo>
                  <a:pt x="97" y="320"/>
                </a:lnTo>
                <a:lnTo>
                  <a:pt x="81" y="278"/>
                </a:lnTo>
                <a:lnTo>
                  <a:pt x="67" y="233"/>
                </a:lnTo>
                <a:lnTo>
                  <a:pt x="55" y="189"/>
                </a:lnTo>
                <a:lnTo>
                  <a:pt x="42" y="146"/>
                </a:lnTo>
                <a:lnTo>
                  <a:pt x="29" y="100"/>
                </a:lnTo>
                <a:lnTo>
                  <a:pt x="19" y="53"/>
                </a:lnTo>
                <a:lnTo>
                  <a:pt x="10" y="4"/>
                </a:lnTo>
                <a:lnTo>
                  <a:pt x="8" y="0"/>
                </a:lnTo>
                <a:lnTo>
                  <a:pt x="0" y="2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" name="Freeform 8"/>
          <p:cNvSpPr>
            <a:spLocks/>
          </p:cNvSpPr>
          <p:nvPr/>
        </p:nvSpPr>
        <p:spPr bwMode="auto">
          <a:xfrm>
            <a:off x="2594224" y="2456146"/>
            <a:ext cx="3082925" cy="1562100"/>
          </a:xfrm>
          <a:custGeom>
            <a:avLst/>
            <a:gdLst>
              <a:gd name="T0" fmla="*/ 2 w 1942"/>
              <a:gd name="T1" fmla="*/ 448 h 984"/>
              <a:gd name="T2" fmla="*/ 23 w 1942"/>
              <a:gd name="T3" fmla="*/ 523 h 984"/>
              <a:gd name="T4" fmla="*/ 48 w 1942"/>
              <a:gd name="T5" fmla="*/ 595 h 984"/>
              <a:gd name="T6" fmla="*/ 73 w 1942"/>
              <a:gd name="T7" fmla="*/ 658 h 984"/>
              <a:gd name="T8" fmla="*/ 103 w 1942"/>
              <a:gd name="T9" fmla="*/ 716 h 984"/>
              <a:gd name="T10" fmla="*/ 135 w 1942"/>
              <a:gd name="T11" fmla="*/ 769 h 984"/>
              <a:gd name="T12" fmla="*/ 169 w 1942"/>
              <a:gd name="T13" fmla="*/ 817 h 984"/>
              <a:gd name="T14" fmla="*/ 204 w 1942"/>
              <a:gd name="T15" fmla="*/ 857 h 984"/>
              <a:gd name="T16" fmla="*/ 245 w 1942"/>
              <a:gd name="T17" fmla="*/ 892 h 984"/>
              <a:gd name="T18" fmla="*/ 286 w 1942"/>
              <a:gd name="T19" fmla="*/ 922 h 984"/>
              <a:gd name="T20" fmla="*/ 331 w 1942"/>
              <a:gd name="T21" fmla="*/ 945 h 984"/>
              <a:gd name="T22" fmla="*/ 379 w 1942"/>
              <a:gd name="T23" fmla="*/ 963 h 984"/>
              <a:gd name="T24" fmla="*/ 428 w 1942"/>
              <a:gd name="T25" fmla="*/ 976 h 984"/>
              <a:gd name="T26" fmla="*/ 480 w 1942"/>
              <a:gd name="T27" fmla="*/ 983 h 984"/>
              <a:gd name="T28" fmla="*/ 565 w 1942"/>
              <a:gd name="T29" fmla="*/ 981 h 984"/>
              <a:gd name="T30" fmla="*/ 622 w 1942"/>
              <a:gd name="T31" fmla="*/ 972 h 984"/>
              <a:gd name="T32" fmla="*/ 684 w 1942"/>
              <a:gd name="T33" fmla="*/ 960 h 984"/>
              <a:gd name="T34" fmla="*/ 748 w 1942"/>
              <a:gd name="T35" fmla="*/ 938 h 984"/>
              <a:gd name="T36" fmla="*/ 813 w 1942"/>
              <a:gd name="T37" fmla="*/ 913 h 984"/>
              <a:gd name="T38" fmla="*/ 881 w 1942"/>
              <a:gd name="T39" fmla="*/ 883 h 984"/>
              <a:gd name="T40" fmla="*/ 952 w 1942"/>
              <a:gd name="T41" fmla="*/ 844 h 984"/>
              <a:gd name="T42" fmla="*/ 1023 w 1942"/>
              <a:gd name="T43" fmla="*/ 803 h 984"/>
              <a:gd name="T44" fmla="*/ 1099 w 1942"/>
              <a:gd name="T45" fmla="*/ 755 h 984"/>
              <a:gd name="T46" fmla="*/ 1177 w 1942"/>
              <a:gd name="T47" fmla="*/ 700 h 984"/>
              <a:gd name="T48" fmla="*/ 1257 w 1942"/>
              <a:gd name="T49" fmla="*/ 641 h 984"/>
              <a:gd name="T50" fmla="*/ 1339 w 1942"/>
              <a:gd name="T51" fmla="*/ 576 h 984"/>
              <a:gd name="T52" fmla="*/ 1423 w 1942"/>
              <a:gd name="T53" fmla="*/ 505 h 984"/>
              <a:gd name="T54" fmla="*/ 1512 w 1942"/>
              <a:gd name="T55" fmla="*/ 427 h 984"/>
              <a:gd name="T56" fmla="*/ 1648 w 1942"/>
              <a:gd name="T57" fmla="*/ 301 h 984"/>
              <a:gd name="T58" fmla="*/ 1792 w 1942"/>
              <a:gd name="T59" fmla="*/ 161 h 984"/>
              <a:gd name="T60" fmla="*/ 1939 w 1942"/>
              <a:gd name="T61" fmla="*/ 8 h 984"/>
              <a:gd name="T62" fmla="*/ 1936 w 1942"/>
              <a:gd name="T63" fmla="*/ 0 h 984"/>
              <a:gd name="T64" fmla="*/ 1883 w 1942"/>
              <a:gd name="T65" fmla="*/ 54 h 984"/>
              <a:gd name="T66" fmla="*/ 1689 w 1942"/>
              <a:gd name="T67" fmla="*/ 249 h 984"/>
              <a:gd name="T68" fmla="*/ 1552 w 1942"/>
              <a:gd name="T69" fmla="*/ 381 h 984"/>
              <a:gd name="T70" fmla="*/ 1462 w 1942"/>
              <a:gd name="T71" fmla="*/ 461 h 984"/>
              <a:gd name="T72" fmla="*/ 1375 w 1942"/>
              <a:gd name="T73" fmla="*/ 534 h 984"/>
              <a:gd name="T74" fmla="*/ 1293 w 1942"/>
              <a:gd name="T75" fmla="*/ 603 h 984"/>
              <a:gd name="T76" fmla="*/ 1211 w 1942"/>
              <a:gd name="T77" fmla="*/ 664 h 984"/>
              <a:gd name="T78" fmla="*/ 1133 w 1942"/>
              <a:gd name="T79" fmla="*/ 721 h 984"/>
              <a:gd name="T80" fmla="*/ 1057 w 1942"/>
              <a:gd name="T81" fmla="*/ 771 h 984"/>
              <a:gd name="T82" fmla="*/ 984 w 1942"/>
              <a:gd name="T83" fmla="*/ 817 h 984"/>
              <a:gd name="T84" fmla="*/ 912 w 1942"/>
              <a:gd name="T85" fmla="*/ 857 h 984"/>
              <a:gd name="T86" fmla="*/ 842 w 1942"/>
              <a:gd name="T87" fmla="*/ 890 h 984"/>
              <a:gd name="T88" fmla="*/ 777 w 1942"/>
              <a:gd name="T89" fmla="*/ 920 h 984"/>
              <a:gd name="T90" fmla="*/ 712 w 1942"/>
              <a:gd name="T91" fmla="*/ 940 h 984"/>
              <a:gd name="T92" fmla="*/ 650 w 1942"/>
              <a:gd name="T93" fmla="*/ 960 h 984"/>
              <a:gd name="T94" fmla="*/ 592 w 1942"/>
              <a:gd name="T95" fmla="*/ 970 h 984"/>
              <a:gd name="T96" fmla="*/ 535 w 1942"/>
              <a:gd name="T97" fmla="*/ 974 h 984"/>
              <a:gd name="T98" fmla="*/ 455 w 1942"/>
              <a:gd name="T99" fmla="*/ 970 h 984"/>
              <a:gd name="T100" fmla="*/ 405 w 1942"/>
              <a:gd name="T101" fmla="*/ 962 h 984"/>
              <a:gd name="T102" fmla="*/ 359 w 1942"/>
              <a:gd name="T103" fmla="*/ 947 h 984"/>
              <a:gd name="T104" fmla="*/ 311 w 1942"/>
              <a:gd name="T105" fmla="*/ 926 h 984"/>
              <a:gd name="T106" fmla="*/ 270 w 1942"/>
              <a:gd name="T107" fmla="*/ 901 h 984"/>
              <a:gd name="T108" fmla="*/ 229 w 1942"/>
              <a:gd name="T109" fmla="*/ 869 h 984"/>
              <a:gd name="T110" fmla="*/ 194 w 1942"/>
              <a:gd name="T111" fmla="*/ 832 h 984"/>
              <a:gd name="T112" fmla="*/ 158 w 1942"/>
              <a:gd name="T113" fmla="*/ 787 h 984"/>
              <a:gd name="T114" fmla="*/ 126 w 1942"/>
              <a:gd name="T115" fmla="*/ 739 h 984"/>
              <a:gd name="T116" fmla="*/ 95 w 1942"/>
              <a:gd name="T117" fmla="*/ 685 h 984"/>
              <a:gd name="T118" fmla="*/ 68 w 1942"/>
              <a:gd name="T119" fmla="*/ 625 h 984"/>
              <a:gd name="T120" fmla="*/ 43 w 1942"/>
              <a:gd name="T121" fmla="*/ 557 h 984"/>
              <a:gd name="T122" fmla="*/ 21 w 1942"/>
              <a:gd name="T123" fmla="*/ 484 h 984"/>
              <a:gd name="T124" fmla="*/ 9 w 1942"/>
              <a:gd name="T125" fmla="*/ 442 h 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42" h="984">
                <a:moveTo>
                  <a:pt x="0" y="443"/>
                </a:moveTo>
                <a:lnTo>
                  <a:pt x="2" y="448"/>
                </a:lnTo>
                <a:lnTo>
                  <a:pt x="13" y="486"/>
                </a:lnTo>
                <a:lnTo>
                  <a:pt x="23" y="523"/>
                </a:lnTo>
                <a:lnTo>
                  <a:pt x="34" y="559"/>
                </a:lnTo>
                <a:lnTo>
                  <a:pt x="48" y="595"/>
                </a:lnTo>
                <a:lnTo>
                  <a:pt x="61" y="626"/>
                </a:lnTo>
                <a:lnTo>
                  <a:pt x="73" y="658"/>
                </a:lnTo>
                <a:lnTo>
                  <a:pt x="89" y="689"/>
                </a:lnTo>
                <a:lnTo>
                  <a:pt x="103" y="716"/>
                </a:lnTo>
                <a:lnTo>
                  <a:pt x="118" y="744"/>
                </a:lnTo>
                <a:lnTo>
                  <a:pt x="135" y="769"/>
                </a:lnTo>
                <a:lnTo>
                  <a:pt x="151" y="794"/>
                </a:lnTo>
                <a:lnTo>
                  <a:pt x="169" y="817"/>
                </a:lnTo>
                <a:lnTo>
                  <a:pt x="188" y="838"/>
                </a:lnTo>
                <a:lnTo>
                  <a:pt x="204" y="857"/>
                </a:lnTo>
                <a:lnTo>
                  <a:pt x="226" y="876"/>
                </a:lnTo>
                <a:lnTo>
                  <a:pt x="245" y="892"/>
                </a:lnTo>
                <a:lnTo>
                  <a:pt x="265" y="908"/>
                </a:lnTo>
                <a:lnTo>
                  <a:pt x="286" y="922"/>
                </a:lnTo>
                <a:lnTo>
                  <a:pt x="308" y="935"/>
                </a:lnTo>
                <a:lnTo>
                  <a:pt x="331" y="945"/>
                </a:lnTo>
                <a:lnTo>
                  <a:pt x="354" y="956"/>
                </a:lnTo>
                <a:lnTo>
                  <a:pt x="379" y="963"/>
                </a:lnTo>
                <a:lnTo>
                  <a:pt x="402" y="970"/>
                </a:lnTo>
                <a:lnTo>
                  <a:pt x="428" y="976"/>
                </a:lnTo>
                <a:lnTo>
                  <a:pt x="453" y="979"/>
                </a:lnTo>
                <a:lnTo>
                  <a:pt x="480" y="983"/>
                </a:lnTo>
                <a:lnTo>
                  <a:pt x="535" y="983"/>
                </a:lnTo>
                <a:lnTo>
                  <a:pt x="565" y="981"/>
                </a:lnTo>
                <a:lnTo>
                  <a:pt x="592" y="979"/>
                </a:lnTo>
                <a:lnTo>
                  <a:pt x="622" y="972"/>
                </a:lnTo>
                <a:lnTo>
                  <a:pt x="652" y="968"/>
                </a:lnTo>
                <a:lnTo>
                  <a:pt x="684" y="960"/>
                </a:lnTo>
                <a:lnTo>
                  <a:pt x="714" y="949"/>
                </a:lnTo>
                <a:lnTo>
                  <a:pt x="748" y="938"/>
                </a:lnTo>
                <a:lnTo>
                  <a:pt x="780" y="926"/>
                </a:lnTo>
                <a:lnTo>
                  <a:pt x="813" y="913"/>
                </a:lnTo>
                <a:lnTo>
                  <a:pt x="847" y="899"/>
                </a:lnTo>
                <a:lnTo>
                  <a:pt x="881" y="883"/>
                </a:lnTo>
                <a:lnTo>
                  <a:pt x="916" y="863"/>
                </a:lnTo>
                <a:lnTo>
                  <a:pt x="952" y="844"/>
                </a:lnTo>
                <a:lnTo>
                  <a:pt x="988" y="826"/>
                </a:lnTo>
                <a:lnTo>
                  <a:pt x="1023" y="803"/>
                </a:lnTo>
                <a:lnTo>
                  <a:pt x="1062" y="780"/>
                </a:lnTo>
                <a:lnTo>
                  <a:pt x="1099" y="755"/>
                </a:lnTo>
                <a:lnTo>
                  <a:pt x="1137" y="730"/>
                </a:lnTo>
                <a:lnTo>
                  <a:pt x="1177" y="700"/>
                </a:lnTo>
                <a:lnTo>
                  <a:pt x="1217" y="671"/>
                </a:lnTo>
                <a:lnTo>
                  <a:pt x="1257" y="641"/>
                </a:lnTo>
                <a:lnTo>
                  <a:pt x="1297" y="609"/>
                </a:lnTo>
                <a:lnTo>
                  <a:pt x="1339" y="576"/>
                </a:lnTo>
                <a:lnTo>
                  <a:pt x="1382" y="541"/>
                </a:lnTo>
                <a:lnTo>
                  <a:pt x="1423" y="505"/>
                </a:lnTo>
                <a:lnTo>
                  <a:pt x="1467" y="467"/>
                </a:lnTo>
                <a:lnTo>
                  <a:pt x="1512" y="427"/>
                </a:lnTo>
                <a:lnTo>
                  <a:pt x="1556" y="388"/>
                </a:lnTo>
                <a:lnTo>
                  <a:pt x="1648" y="301"/>
                </a:lnTo>
                <a:lnTo>
                  <a:pt x="1695" y="256"/>
                </a:lnTo>
                <a:lnTo>
                  <a:pt x="1792" y="161"/>
                </a:lnTo>
                <a:lnTo>
                  <a:pt x="1888" y="60"/>
                </a:lnTo>
                <a:lnTo>
                  <a:pt x="1939" y="8"/>
                </a:lnTo>
                <a:lnTo>
                  <a:pt x="1941" y="3"/>
                </a:lnTo>
                <a:lnTo>
                  <a:pt x="1936" y="0"/>
                </a:lnTo>
                <a:lnTo>
                  <a:pt x="1933" y="1"/>
                </a:lnTo>
                <a:lnTo>
                  <a:pt x="1883" y="54"/>
                </a:lnTo>
                <a:lnTo>
                  <a:pt x="1785" y="155"/>
                </a:lnTo>
                <a:lnTo>
                  <a:pt x="1689" y="249"/>
                </a:lnTo>
                <a:lnTo>
                  <a:pt x="1643" y="295"/>
                </a:lnTo>
                <a:lnTo>
                  <a:pt x="1552" y="381"/>
                </a:lnTo>
                <a:lnTo>
                  <a:pt x="1506" y="421"/>
                </a:lnTo>
                <a:lnTo>
                  <a:pt x="1462" y="461"/>
                </a:lnTo>
                <a:lnTo>
                  <a:pt x="1419" y="498"/>
                </a:lnTo>
                <a:lnTo>
                  <a:pt x="1375" y="534"/>
                </a:lnTo>
                <a:lnTo>
                  <a:pt x="1332" y="570"/>
                </a:lnTo>
                <a:lnTo>
                  <a:pt x="1293" y="603"/>
                </a:lnTo>
                <a:lnTo>
                  <a:pt x="1251" y="635"/>
                </a:lnTo>
                <a:lnTo>
                  <a:pt x="1211" y="664"/>
                </a:lnTo>
                <a:lnTo>
                  <a:pt x="1171" y="694"/>
                </a:lnTo>
                <a:lnTo>
                  <a:pt x="1133" y="721"/>
                </a:lnTo>
                <a:lnTo>
                  <a:pt x="1096" y="748"/>
                </a:lnTo>
                <a:lnTo>
                  <a:pt x="1057" y="771"/>
                </a:lnTo>
                <a:lnTo>
                  <a:pt x="1019" y="796"/>
                </a:lnTo>
                <a:lnTo>
                  <a:pt x="984" y="817"/>
                </a:lnTo>
                <a:lnTo>
                  <a:pt x="947" y="838"/>
                </a:lnTo>
                <a:lnTo>
                  <a:pt x="912" y="857"/>
                </a:lnTo>
                <a:lnTo>
                  <a:pt x="876" y="874"/>
                </a:lnTo>
                <a:lnTo>
                  <a:pt x="842" y="890"/>
                </a:lnTo>
                <a:lnTo>
                  <a:pt x="808" y="905"/>
                </a:lnTo>
                <a:lnTo>
                  <a:pt x="777" y="920"/>
                </a:lnTo>
                <a:lnTo>
                  <a:pt x="744" y="931"/>
                </a:lnTo>
                <a:lnTo>
                  <a:pt x="712" y="940"/>
                </a:lnTo>
                <a:lnTo>
                  <a:pt x="682" y="951"/>
                </a:lnTo>
                <a:lnTo>
                  <a:pt x="650" y="960"/>
                </a:lnTo>
                <a:lnTo>
                  <a:pt x="622" y="963"/>
                </a:lnTo>
                <a:lnTo>
                  <a:pt x="592" y="970"/>
                </a:lnTo>
                <a:lnTo>
                  <a:pt x="563" y="972"/>
                </a:lnTo>
                <a:lnTo>
                  <a:pt x="535" y="974"/>
                </a:lnTo>
                <a:lnTo>
                  <a:pt x="480" y="974"/>
                </a:lnTo>
                <a:lnTo>
                  <a:pt x="455" y="970"/>
                </a:lnTo>
                <a:lnTo>
                  <a:pt x="430" y="968"/>
                </a:lnTo>
                <a:lnTo>
                  <a:pt x="405" y="962"/>
                </a:lnTo>
                <a:lnTo>
                  <a:pt x="382" y="956"/>
                </a:lnTo>
                <a:lnTo>
                  <a:pt x="359" y="947"/>
                </a:lnTo>
                <a:lnTo>
                  <a:pt x="334" y="938"/>
                </a:lnTo>
                <a:lnTo>
                  <a:pt x="311" y="926"/>
                </a:lnTo>
                <a:lnTo>
                  <a:pt x="291" y="913"/>
                </a:lnTo>
                <a:lnTo>
                  <a:pt x="270" y="901"/>
                </a:lnTo>
                <a:lnTo>
                  <a:pt x="251" y="886"/>
                </a:lnTo>
                <a:lnTo>
                  <a:pt x="229" y="869"/>
                </a:lnTo>
                <a:lnTo>
                  <a:pt x="211" y="851"/>
                </a:lnTo>
                <a:lnTo>
                  <a:pt x="194" y="832"/>
                </a:lnTo>
                <a:lnTo>
                  <a:pt x="175" y="810"/>
                </a:lnTo>
                <a:lnTo>
                  <a:pt x="158" y="787"/>
                </a:lnTo>
                <a:lnTo>
                  <a:pt x="141" y="765"/>
                </a:lnTo>
                <a:lnTo>
                  <a:pt x="126" y="739"/>
                </a:lnTo>
                <a:lnTo>
                  <a:pt x="110" y="712"/>
                </a:lnTo>
                <a:lnTo>
                  <a:pt x="95" y="685"/>
                </a:lnTo>
                <a:lnTo>
                  <a:pt x="82" y="655"/>
                </a:lnTo>
                <a:lnTo>
                  <a:pt x="68" y="625"/>
                </a:lnTo>
                <a:lnTo>
                  <a:pt x="55" y="591"/>
                </a:lnTo>
                <a:lnTo>
                  <a:pt x="43" y="557"/>
                </a:lnTo>
                <a:lnTo>
                  <a:pt x="32" y="522"/>
                </a:lnTo>
                <a:lnTo>
                  <a:pt x="21" y="484"/>
                </a:lnTo>
                <a:lnTo>
                  <a:pt x="11" y="446"/>
                </a:lnTo>
                <a:lnTo>
                  <a:pt x="9" y="442"/>
                </a:lnTo>
                <a:lnTo>
                  <a:pt x="0" y="443"/>
                </a:lnTo>
              </a:path>
            </a:pathLst>
          </a:custGeom>
          <a:solidFill>
            <a:srgbClr val="00279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" name="Rectangle 9"/>
          <p:cNvSpPr>
            <a:spLocks noChangeArrowheads="1"/>
          </p:cNvSpPr>
          <p:nvPr/>
        </p:nvSpPr>
        <p:spPr bwMode="auto">
          <a:xfrm>
            <a:off x="3807074" y="6155021"/>
            <a:ext cx="20859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b="1"/>
              <a:t>Velikost dodávky</a:t>
            </a:r>
            <a:endParaRPr lang="en-US" altLang="cs-CZ" sz="2000" b="1"/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262186" y="2014821"/>
            <a:ext cx="177641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b="1"/>
              <a:t>Roční náklady</a:t>
            </a:r>
            <a:endParaRPr lang="en-US" altLang="cs-CZ" sz="2000" b="1"/>
          </a:p>
        </p:txBody>
      </p:sp>
      <p:sp>
        <p:nvSpPr>
          <p:cNvPr id="59" name="Rectangle 11"/>
          <p:cNvSpPr>
            <a:spLocks noChangeArrowheads="1"/>
          </p:cNvSpPr>
          <p:nvPr/>
        </p:nvSpPr>
        <p:spPr bwMode="auto">
          <a:xfrm>
            <a:off x="3005386" y="3081621"/>
            <a:ext cx="6842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EOQ</a:t>
            </a:r>
            <a:endParaRPr lang="en-US" altLang="cs-CZ" sz="1700" b="1"/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1024186" y="3615021"/>
            <a:ext cx="2032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 sz="1700" b="1"/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481761" y="1895759"/>
            <a:ext cx="18002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Celkové náklady </a:t>
            </a:r>
            <a:endParaRPr lang="en-US" altLang="cs-CZ" sz="1700" b="1"/>
          </a:p>
        </p:txBody>
      </p:sp>
      <p:sp>
        <p:nvSpPr>
          <p:cNvPr id="62" name="Rectangle 14"/>
          <p:cNvSpPr>
            <a:spLocks noChangeArrowheads="1"/>
          </p:cNvSpPr>
          <p:nvPr/>
        </p:nvSpPr>
        <p:spPr bwMode="auto">
          <a:xfrm>
            <a:off x="4910386" y="3462621"/>
            <a:ext cx="1320800" cy="8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Náklady na </a:t>
            </a:r>
          </a:p>
          <a:p>
            <a:r>
              <a:rPr lang="cs-CZ" altLang="cs-CZ" sz="1700" b="1"/>
              <a:t>udržování </a:t>
            </a:r>
          </a:p>
          <a:p>
            <a:r>
              <a:rPr lang="cs-CZ" altLang="cs-CZ" sz="1700" b="1"/>
              <a:t>zásob </a:t>
            </a:r>
            <a:endParaRPr lang="en-US" altLang="cs-CZ" sz="1700" b="1"/>
          </a:p>
        </p:txBody>
      </p:sp>
      <p:sp>
        <p:nvSpPr>
          <p:cNvPr id="63" name="Rectangle 15"/>
          <p:cNvSpPr>
            <a:spLocks noChangeArrowheads="1"/>
          </p:cNvSpPr>
          <p:nvPr/>
        </p:nvSpPr>
        <p:spPr bwMode="auto">
          <a:xfrm>
            <a:off x="5466011" y="4958046"/>
            <a:ext cx="2246313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Náklady na objednání</a:t>
            </a:r>
            <a:endParaRPr lang="en-US" altLang="cs-CZ" sz="1700" b="1"/>
          </a:p>
        </p:txBody>
      </p:sp>
      <p:sp>
        <p:nvSpPr>
          <p:cNvPr id="64" name="Freeform 16"/>
          <p:cNvSpPr>
            <a:spLocks/>
          </p:cNvSpPr>
          <p:nvPr/>
        </p:nvSpPr>
        <p:spPr bwMode="auto">
          <a:xfrm>
            <a:off x="5008811" y="2318034"/>
            <a:ext cx="309563" cy="309562"/>
          </a:xfrm>
          <a:custGeom>
            <a:avLst/>
            <a:gdLst>
              <a:gd name="T0" fmla="*/ 146 w 195"/>
              <a:gd name="T1" fmla="*/ 0 h 195"/>
              <a:gd name="T2" fmla="*/ 146 w 195"/>
              <a:gd name="T3" fmla="*/ 97 h 195"/>
              <a:gd name="T4" fmla="*/ 194 w 195"/>
              <a:gd name="T5" fmla="*/ 97 h 195"/>
              <a:gd name="T6" fmla="*/ 97 w 195"/>
              <a:gd name="T7" fmla="*/ 194 h 195"/>
              <a:gd name="T8" fmla="*/ 0 w 195"/>
              <a:gd name="T9" fmla="*/ 97 h 195"/>
              <a:gd name="T10" fmla="*/ 49 w 195"/>
              <a:gd name="T11" fmla="*/ 97 h 195"/>
              <a:gd name="T12" fmla="*/ 49 w 195"/>
              <a:gd name="T13" fmla="*/ 0 h 195"/>
              <a:gd name="T14" fmla="*/ 146 w 195"/>
              <a:gd name="T15" fmla="*/ 0 h 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5" h="195">
                <a:moveTo>
                  <a:pt x="146" y="0"/>
                </a:moveTo>
                <a:lnTo>
                  <a:pt x="146" y="97"/>
                </a:lnTo>
                <a:lnTo>
                  <a:pt x="194" y="97"/>
                </a:lnTo>
                <a:lnTo>
                  <a:pt x="97" y="194"/>
                </a:lnTo>
                <a:lnTo>
                  <a:pt x="0" y="97"/>
                </a:lnTo>
                <a:lnTo>
                  <a:pt x="49" y="97"/>
                </a:lnTo>
                <a:lnTo>
                  <a:pt x="49" y="0"/>
                </a:lnTo>
                <a:lnTo>
                  <a:pt x="146" y="0"/>
                </a:lnTo>
              </a:path>
            </a:pathLst>
          </a:custGeom>
          <a:solidFill>
            <a:srgbClr val="FFFFF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" name="Freeform 17"/>
          <p:cNvSpPr>
            <a:spLocks/>
          </p:cNvSpPr>
          <p:nvPr/>
        </p:nvSpPr>
        <p:spPr bwMode="auto">
          <a:xfrm>
            <a:off x="4970711" y="2297396"/>
            <a:ext cx="384175" cy="357188"/>
          </a:xfrm>
          <a:custGeom>
            <a:avLst/>
            <a:gdLst>
              <a:gd name="T0" fmla="*/ 183 w 242"/>
              <a:gd name="T1" fmla="*/ 13 h 225"/>
              <a:gd name="T2" fmla="*/ 183 w 242"/>
              <a:gd name="T3" fmla="*/ 98 h 225"/>
              <a:gd name="T4" fmla="*/ 241 w 242"/>
              <a:gd name="T5" fmla="*/ 98 h 225"/>
              <a:gd name="T6" fmla="*/ 121 w 242"/>
              <a:gd name="T7" fmla="*/ 224 h 225"/>
              <a:gd name="T8" fmla="*/ 0 w 242"/>
              <a:gd name="T9" fmla="*/ 98 h 225"/>
              <a:gd name="T10" fmla="*/ 59 w 242"/>
              <a:gd name="T11" fmla="*/ 98 h 225"/>
              <a:gd name="T12" fmla="*/ 59 w 242"/>
              <a:gd name="T13" fmla="*/ 0 h 225"/>
              <a:gd name="T14" fmla="*/ 183 w 242"/>
              <a:gd name="T15" fmla="*/ 0 h 225"/>
              <a:gd name="T16" fmla="*/ 183 w 242"/>
              <a:gd name="T17" fmla="*/ 13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" h="225">
                <a:moveTo>
                  <a:pt x="183" y="13"/>
                </a:moveTo>
                <a:lnTo>
                  <a:pt x="183" y="98"/>
                </a:lnTo>
                <a:lnTo>
                  <a:pt x="241" y="98"/>
                </a:lnTo>
                <a:lnTo>
                  <a:pt x="121" y="224"/>
                </a:lnTo>
                <a:lnTo>
                  <a:pt x="0" y="98"/>
                </a:lnTo>
                <a:lnTo>
                  <a:pt x="59" y="98"/>
                </a:lnTo>
                <a:lnTo>
                  <a:pt x="59" y="0"/>
                </a:lnTo>
                <a:lnTo>
                  <a:pt x="183" y="0"/>
                </a:lnTo>
                <a:lnTo>
                  <a:pt x="183" y="1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" name="Freeform 18"/>
          <p:cNvSpPr>
            <a:spLocks/>
          </p:cNvSpPr>
          <p:nvPr/>
        </p:nvSpPr>
        <p:spPr bwMode="auto">
          <a:xfrm>
            <a:off x="3157786" y="3462621"/>
            <a:ext cx="382588" cy="476250"/>
          </a:xfrm>
          <a:custGeom>
            <a:avLst/>
            <a:gdLst>
              <a:gd name="T0" fmla="*/ 181 w 241"/>
              <a:gd name="T1" fmla="*/ 12 h 227"/>
              <a:gd name="T2" fmla="*/ 181 w 241"/>
              <a:gd name="T3" fmla="*/ 97 h 227"/>
              <a:gd name="T4" fmla="*/ 240 w 241"/>
              <a:gd name="T5" fmla="*/ 97 h 227"/>
              <a:gd name="T6" fmla="*/ 121 w 241"/>
              <a:gd name="T7" fmla="*/ 226 h 227"/>
              <a:gd name="T8" fmla="*/ 0 w 241"/>
              <a:gd name="T9" fmla="*/ 97 h 227"/>
              <a:gd name="T10" fmla="*/ 59 w 241"/>
              <a:gd name="T11" fmla="*/ 97 h 227"/>
              <a:gd name="T12" fmla="*/ 59 w 241"/>
              <a:gd name="T13" fmla="*/ 0 h 227"/>
              <a:gd name="T14" fmla="*/ 181 w 241"/>
              <a:gd name="T15" fmla="*/ 0 h 227"/>
              <a:gd name="T16" fmla="*/ 181 w 241"/>
              <a:gd name="T17" fmla="*/ 12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1" h="227">
                <a:moveTo>
                  <a:pt x="181" y="12"/>
                </a:moveTo>
                <a:lnTo>
                  <a:pt x="181" y="97"/>
                </a:lnTo>
                <a:lnTo>
                  <a:pt x="240" y="97"/>
                </a:lnTo>
                <a:lnTo>
                  <a:pt x="121" y="226"/>
                </a:lnTo>
                <a:lnTo>
                  <a:pt x="0" y="97"/>
                </a:lnTo>
                <a:lnTo>
                  <a:pt x="59" y="97"/>
                </a:lnTo>
                <a:lnTo>
                  <a:pt x="59" y="0"/>
                </a:lnTo>
                <a:lnTo>
                  <a:pt x="181" y="0"/>
                </a:lnTo>
                <a:lnTo>
                  <a:pt x="181" y="12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7" name="Freeform 19"/>
          <p:cNvSpPr>
            <a:spLocks/>
          </p:cNvSpPr>
          <p:nvPr/>
        </p:nvSpPr>
        <p:spPr bwMode="auto">
          <a:xfrm>
            <a:off x="6004174" y="5334284"/>
            <a:ext cx="384175" cy="357187"/>
          </a:xfrm>
          <a:custGeom>
            <a:avLst/>
            <a:gdLst>
              <a:gd name="T0" fmla="*/ 182 w 242"/>
              <a:gd name="T1" fmla="*/ 13 h 225"/>
              <a:gd name="T2" fmla="*/ 182 w 242"/>
              <a:gd name="T3" fmla="*/ 98 h 225"/>
              <a:gd name="T4" fmla="*/ 241 w 242"/>
              <a:gd name="T5" fmla="*/ 98 h 225"/>
              <a:gd name="T6" fmla="*/ 120 w 242"/>
              <a:gd name="T7" fmla="*/ 224 h 225"/>
              <a:gd name="T8" fmla="*/ 0 w 242"/>
              <a:gd name="T9" fmla="*/ 98 h 225"/>
              <a:gd name="T10" fmla="*/ 58 w 242"/>
              <a:gd name="T11" fmla="*/ 98 h 225"/>
              <a:gd name="T12" fmla="*/ 58 w 242"/>
              <a:gd name="T13" fmla="*/ 0 h 225"/>
              <a:gd name="T14" fmla="*/ 182 w 242"/>
              <a:gd name="T15" fmla="*/ 0 h 225"/>
              <a:gd name="T16" fmla="*/ 182 w 242"/>
              <a:gd name="T17" fmla="*/ 13 h 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" h="225">
                <a:moveTo>
                  <a:pt x="182" y="13"/>
                </a:moveTo>
                <a:lnTo>
                  <a:pt x="182" y="98"/>
                </a:lnTo>
                <a:lnTo>
                  <a:pt x="241" y="98"/>
                </a:lnTo>
                <a:lnTo>
                  <a:pt x="120" y="224"/>
                </a:lnTo>
                <a:lnTo>
                  <a:pt x="0" y="98"/>
                </a:lnTo>
                <a:lnTo>
                  <a:pt x="58" y="98"/>
                </a:lnTo>
                <a:lnTo>
                  <a:pt x="58" y="0"/>
                </a:lnTo>
                <a:lnTo>
                  <a:pt x="182" y="0"/>
                </a:lnTo>
                <a:lnTo>
                  <a:pt x="182" y="1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8" name="Freeform 20"/>
          <p:cNvSpPr>
            <a:spLocks/>
          </p:cNvSpPr>
          <p:nvPr/>
        </p:nvSpPr>
        <p:spPr bwMode="auto">
          <a:xfrm>
            <a:off x="5319961" y="2981609"/>
            <a:ext cx="384175" cy="355600"/>
          </a:xfrm>
          <a:custGeom>
            <a:avLst/>
            <a:gdLst>
              <a:gd name="T0" fmla="*/ 62 w 242"/>
              <a:gd name="T1" fmla="*/ 213 h 224"/>
              <a:gd name="T2" fmla="*/ 62 w 242"/>
              <a:gd name="T3" fmla="*/ 129 h 224"/>
              <a:gd name="T4" fmla="*/ 0 w 242"/>
              <a:gd name="T5" fmla="*/ 129 h 224"/>
              <a:gd name="T6" fmla="*/ 120 w 242"/>
              <a:gd name="T7" fmla="*/ 0 h 224"/>
              <a:gd name="T8" fmla="*/ 241 w 242"/>
              <a:gd name="T9" fmla="*/ 129 h 224"/>
              <a:gd name="T10" fmla="*/ 182 w 242"/>
              <a:gd name="T11" fmla="*/ 129 h 224"/>
              <a:gd name="T12" fmla="*/ 182 w 242"/>
              <a:gd name="T13" fmla="*/ 223 h 224"/>
              <a:gd name="T14" fmla="*/ 62 w 242"/>
              <a:gd name="T15" fmla="*/ 223 h 224"/>
              <a:gd name="T16" fmla="*/ 62 w 242"/>
              <a:gd name="T17" fmla="*/ 213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2" h="224">
                <a:moveTo>
                  <a:pt x="62" y="213"/>
                </a:moveTo>
                <a:lnTo>
                  <a:pt x="62" y="129"/>
                </a:lnTo>
                <a:lnTo>
                  <a:pt x="0" y="129"/>
                </a:lnTo>
                <a:lnTo>
                  <a:pt x="120" y="0"/>
                </a:lnTo>
                <a:lnTo>
                  <a:pt x="241" y="129"/>
                </a:lnTo>
                <a:lnTo>
                  <a:pt x="182" y="129"/>
                </a:lnTo>
                <a:lnTo>
                  <a:pt x="182" y="223"/>
                </a:lnTo>
                <a:lnTo>
                  <a:pt x="62" y="223"/>
                </a:lnTo>
                <a:lnTo>
                  <a:pt x="62" y="213"/>
                </a:lnTo>
              </a:path>
            </a:pathLst>
          </a:custGeom>
          <a:solidFill>
            <a:srgbClr val="C1CEFF"/>
          </a:solidFill>
          <a:ln w="12700" cap="rnd" cmpd="sng">
            <a:solidFill>
              <a:srgbClr val="00279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" name="Rectangle 21"/>
          <p:cNvSpPr>
            <a:spLocks noChangeArrowheads="1"/>
          </p:cNvSpPr>
          <p:nvPr/>
        </p:nvSpPr>
        <p:spPr bwMode="auto">
          <a:xfrm>
            <a:off x="2548186" y="2776821"/>
            <a:ext cx="25368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lvl1pPr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03238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0647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08125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11363" defTabSz="11064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685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257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829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40163" defTabSz="11064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700" b="1"/>
              <a:t>Nejnižší celkové náklady </a:t>
            </a:r>
            <a:endParaRPr lang="en-US" altLang="cs-CZ" sz="1700" b="1"/>
          </a:p>
        </p:txBody>
      </p:sp>
    </p:spTree>
    <p:extLst>
      <p:ext uri="{BB962C8B-B14F-4D97-AF65-F5344CB8AC3E}">
        <p14:creationId xmlns:p14="http://schemas.microsoft.com/office/powerpoint/2010/main" val="358727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ABC analýza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3"/>
          <p:cNvGrpSpPr>
            <a:grpSpLocks noChangeAspect="1"/>
          </p:cNvGrpSpPr>
          <p:nvPr/>
        </p:nvGrpSpPr>
        <p:grpSpPr bwMode="auto">
          <a:xfrm>
            <a:off x="4590936" y="1829894"/>
            <a:ext cx="4213225" cy="4813300"/>
            <a:chOff x="1152" y="384"/>
            <a:chExt cx="3274" cy="3741"/>
          </a:xfrm>
        </p:grpSpPr>
        <p:sp>
          <p:nvSpPr>
            <p:cNvPr id="13" name="Line 4"/>
            <p:cNvSpPr>
              <a:spLocks noChangeAspect="1" noChangeShapeType="1"/>
            </p:cNvSpPr>
            <p:nvPr/>
          </p:nvSpPr>
          <p:spPr bwMode="auto">
            <a:xfrm>
              <a:off x="1152" y="384"/>
              <a:ext cx="0" cy="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/>
            </a:p>
          </p:txBody>
        </p:sp>
        <p:sp>
          <p:nvSpPr>
            <p:cNvPr id="14" name="Line 5"/>
            <p:cNvSpPr>
              <a:spLocks noChangeAspect="1" noChangeShapeType="1"/>
            </p:cNvSpPr>
            <p:nvPr/>
          </p:nvSpPr>
          <p:spPr bwMode="auto">
            <a:xfrm>
              <a:off x="1152" y="2208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/>
            </a:p>
          </p:txBody>
        </p:sp>
        <p:sp>
          <p:nvSpPr>
            <p:cNvPr id="15" name="Rectangle 6"/>
            <p:cNvSpPr>
              <a:spLocks noChangeAspect="1" noChangeArrowheads="1"/>
            </p:cNvSpPr>
            <p:nvPr/>
          </p:nvSpPr>
          <p:spPr bwMode="auto">
            <a:xfrm>
              <a:off x="1152" y="720"/>
              <a:ext cx="480" cy="16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endParaRPr lang="cs-CZ" altLang="cs-CZ" sz="1800" dirty="0"/>
            </a:p>
            <a:p>
              <a:pPr algn="ctr" eaLnBrk="1" hangingPunct="1"/>
              <a:r>
                <a:rPr lang="cs-CZ" altLang="cs-CZ" sz="1800" dirty="0"/>
                <a:t>A</a:t>
              </a:r>
            </a:p>
            <a:p>
              <a:pPr algn="ctr" eaLnBrk="1" hangingPunct="1"/>
              <a:endParaRPr lang="cs-CZ" altLang="cs-CZ" sz="1800" dirty="0"/>
            </a:p>
            <a:p>
              <a:pPr algn="ctr" eaLnBrk="1" hangingPunct="1"/>
              <a:r>
                <a:rPr lang="cs-CZ" altLang="cs-CZ" sz="1800" dirty="0"/>
                <a:t>80 %</a:t>
              </a:r>
            </a:p>
            <a:p>
              <a:pPr algn="ctr" eaLnBrk="1" hangingPunct="1"/>
              <a:endParaRPr lang="cs-CZ" altLang="cs-CZ" sz="1800" dirty="0"/>
            </a:p>
            <a:p>
              <a:pPr algn="ctr" eaLnBrk="1" hangingPunct="1"/>
              <a:endParaRPr lang="cs-CZ" altLang="cs-CZ" sz="1800" dirty="0"/>
            </a:p>
            <a:p>
              <a:pPr algn="ctr" eaLnBrk="1" hangingPunct="1"/>
              <a:endParaRPr lang="cs-CZ" altLang="cs-CZ" sz="1800" dirty="0"/>
            </a:p>
            <a:p>
              <a:pPr algn="ctr" eaLnBrk="1" hangingPunct="1"/>
              <a:r>
                <a:rPr lang="cs-CZ" altLang="cs-CZ" sz="1800" dirty="0"/>
                <a:t>10 %</a:t>
              </a:r>
            </a:p>
          </p:txBody>
        </p:sp>
        <p:sp>
          <p:nvSpPr>
            <p:cNvPr id="16" name="Rectangle 7"/>
            <p:cNvSpPr>
              <a:spLocks noChangeAspect="1" noChangeArrowheads="1"/>
            </p:cNvSpPr>
            <p:nvPr/>
          </p:nvSpPr>
          <p:spPr bwMode="auto">
            <a:xfrm>
              <a:off x="1632" y="1920"/>
              <a:ext cx="480" cy="6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B</a:t>
              </a:r>
            </a:p>
            <a:p>
              <a:pPr algn="ctr" eaLnBrk="1" hangingPunct="1">
                <a:lnSpc>
                  <a:spcPct val="60000"/>
                </a:lnSpc>
              </a:pPr>
              <a:endParaRPr lang="cs-CZ" altLang="cs-CZ" sz="1800"/>
            </a:p>
            <a:p>
              <a:pPr algn="ctr" eaLnBrk="1" hangingPunct="1">
                <a:lnSpc>
                  <a:spcPct val="30000"/>
                </a:lnSpc>
              </a:pPr>
              <a:endParaRPr lang="cs-CZ" altLang="cs-CZ" sz="1800"/>
            </a:p>
            <a:p>
              <a:pPr algn="ctr" eaLnBrk="1" hangingPunct="1"/>
              <a:r>
                <a:rPr lang="cs-CZ" altLang="cs-CZ" sz="1800"/>
                <a:t>20 %</a:t>
              </a:r>
            </a:p>
          </p:txBody>
        </p:sp>
        <p:sp>
          <p:nvSpPr>
            <p:cNvPr id="17" name="Rectangle 8"/>
            <p:cNvSpPr>
              <a:spLocks noChangeAspect="1" noChangeArrowheads="1"/>
            </p:cNvSpPr>
            <p:nvPr/>
          </p:nvSpPr>
          <p:spPr bwMode="auto">
            <a:xfrm>
              <a:off x="2112" y="2112"/>
              <a:ext cx="480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C</a:t>
              </a:r>
            </a:p>
            <a:p>
              <a:pPr algn="ctr" eaLnBrk="1" hangingPunct="1"/>
              <a:endParaRPr lang="cs-CZ" altLang="cs-CZ" sz="1800"/>
            </a:p>
            <a:p>
              <a:pPr algn="ctr" eaLnBrk="1" hangingPunct="1"/>
              <a:endParaRPr lang="cs-CZ" altLang="cs-CZ" sz="1800"/>
            </a:p>
            <a:p>
              <a:pPr algn="ctr" eaLnBrk="1" hangingPunct="1"/>
              <a:r>
                <a:rPr lang="cs-CZ" altLang="cs-CZ" sz="1800"/>
                <a:t>70 %</a:t>
              </a:r>
            </a:p>
          </p:txBody>
        </p:sp>
        <p:sp>
          <p:nvSpPr>
            <p:cNvPr id="18" name="Text Box 9"/>
            <p:cNvSpPr txBox="1">
              <a:spLocks noChangeAspect="1" noChangeArrowheads="1"/>
            </p:cNvSpPr>
            <p:nvPr/>
          </p:nvSpPr>
          <p:spPr bwMode="auto">
            <a:xfrm>
              <a:off x="1632" y="1652"/>
              <a:ext cx="56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cs-CZ" altLang="cs-CZ" sz="1800"/>
                <a:t>15 %</a:t>
              </a:r>
            </a:p>
          </p:txBody>
        </p:sp>
        <p:sp>
          <p:nvSpPr>
            <p:cNvPr id="19" name="Text Box 10"/>
            <p:cNvSpPr txBox="1">
              <a:spLocks noChangeAspect="1" noChangeArrowheads="1"/>
            </p:cNvSpPr>
            <p:nvPr/>
          </p:nvSpPr>
          <p:spPr bwMode="auto">
            <a:xfrm>
              <a:off x="2160" y="1872"/>
              <a:ext cx="468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cs-CZ" altLang="cs-CZ" sz="1800"/>
                <a:t>5 %</a:t>
              </a:r>
            </a:p>
          </p:txBody>
        </p:sp>
        <p:sp>
          <p:nvSpPr>
            <p:cNvPr id="20" name="Text Box 11"/>
            <p:cNvSpPr txBox="1">
              <a:spLocks noChangeAspect="1" noChangeArrowheads="1"/>
            </p:cNvSpPr>
            <p:nvPr/>
          </p:nvSpPr>
          <p:spPr bwMode="auto">
            <a:xfrm>
              <a:off x="2871" y="1996"/>
              <a:ext cx="874" cy="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cs-CZ" altLang="cs-CZ" sz="1800"/>
                <a:t>Druhy</a:t>
              </a:r>
            </a:p>
            <a:p>
              <a:pPr eaLnBrk="1" hangingPunct="1"/>
              <a:r>
                <a:rPr lang="cs-CZ" altLang="cs-CZ" sz="1800"/>
                <a:t>materiálů</a:t>
              </a:r>
            </a:p>
          </p:txBody>
        </p:sp>
        <p:sp>
          <p:nvSpPr>
            <p:cNvPr id="21" name="Text Box 12"/>
            <p:cNvSpPr txBox="1">
              <a:spLocks noChangeAspect="1" noChangeArrowheads="1"/>
            </p:cNvSpPr>
            <p:nvPr/>
          </p:nvSpPr>
          <p:spPr bwMode="auto">
            <a:xfrm>
              <a:off x="1200" y="3840"/>
              <a:ext cx="2660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cs-CZ" altLang="cs-CZ" sz="1800"/>
                <a:t>Kvantitativní podíl v procentech </a:t>
              </a:r>
            </a:p>
          </p:txBody>
        </p:sp>
        <p:sp>
          <p:nvSpPr>
            <p:cNvPr id="22" name="Text Box 13"/>
            <p:cNvSpPr txBox="1">
              <a:spLocks noChangeAspect="1" noChangeArrowheads="1"/>
            </p:cNvSpPr>
            <p:nvPr/>
          </p:nvSpPr>
          <p:spPr bwMode="auto">
            <a:xfrm>
              <a:off x="1891" y="757"/>
              <a:ext cx="2535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cs-CZ" altLang="cs-CZ" sz="1800"/>
                <a:t>Hodnotový podíl v procentech </a:t>
              </a:r>
            </a:p>
          </p:txBody>
        </p:sp>
      </p:grpSp>
      <p:grpSp>
        <p:nvGrpSpPr>
          <p:cNvPr id="24" name="Group 2"/>
          <p:cNvGrpSpPr>
            <a:grpSpLocks/>
          </p:cNvGrpSpPr>
          <p:nvPr/>
        </p:nvGrpSpPr>
        <p:grpSpPr bwMode="auto">
          <a:xfrm>
            <a:off x="316609" y="2998384"/>
            <a:ext cx="4021978" cy="2356661"/>
            <a:chOff x="385" y="1385"/>
            <a:chExt cx="4989" cy="1954"/>
          </a:xfrm>
        </p:grpSpPr>
        <p:sp>
          <p:nvSpPr>
            <p:cNvPr id="25" name="Rectangle 4"/>
            <p:cNvSpPr>
              <a:spLocks noChangeArrowheads="1"/>
            </p:cNvSpPr>
            <p:nvPr/>
          </p:nvSpPr>
          <p:spPr bwMode="auto">
            <a:xfrm>
              <a:off x="3710" y="2860"/>
              <a:ext cx="1664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ca 70 %</a:t>
              </a:r>
            </a:p>
          </p:txBody>
        </p:sp>
        <p:sp>
          <p:nvSpPr>
            <p:cNvPr id="26" name="Rectangle 5"/>
            <p:cNvSpPr>
              <a:spLocks noChangeArrowheads="1"/>
            </p:cNvSpPr>
            <p:nvPr/>
          </p:nvSpPr>
          <p:spPr bwMode="auto">
            <a:xfrm>
              <a:off x="2049" y="2860"/>
              <a:ext cx="1661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ca 5 %</a:t>
              </a:r>
            </a:p>
          </p:txBody>
        </p:sp>
        <p:sp>
          <p:nvSpPr>
            <p:cNvPr id="27" name="Rectangle 6"/>
            <p:cNvSpPr>
              <a:spLocks noChangeArrowheads="1"/>
            </p:cNvSpPr>
            <p:nvPr/>
          </p:nvSpPr>
          <p:spPr bwMode="auto">
            <a:xfrm>
              <a:off x="385" y="2860"/>
              <a:ext cx="1664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C</a:t>
              </a: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3710" y="2382"/>
              <a:ext cx="1664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ca 20 %</a:t>
              </a:r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>
              <a:off x="2049" y="2382"/>
              <a:ext cx="1661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ca 15 %</a:t>
              </a:r>
            </a:p>
          </p:txBody>
        </p: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385" y="2382"/>
              <a:ext cx="1664" cy="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B</a:t>
              </a:r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3710" y="1903"/>
              <a:ext cx="1664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ca 10 %</a:t>
              </a:r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>
              <a:off x="2049" y="1903"/>
              <a:ext cx="1661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ca 80 % </a:t>
              </a:r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auto">
            <a:xfrm>
              <a:off x="385" y="1903"/>
              <a:ext cx="1664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A</a:t>
              </a:r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3710" y="1385"/>
              <a:ext cx="166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Kvantitativní podíl (v %)</a:t>
              </a:r>
            </a:p>
          </p:txBody>
        </p:sp>
        <p:sp>
          <p:nvSpPr>
            <p:cNvPr id="35" name="Rectangle 14"/>
            <p:cNvSpPr>
              <a:spLocks noChangeArrowheads="1"/>
            </p:cNvSpPr>
            <p:nvPr/>
          </p:nvSpPr>
          <p:spPr bwMode="auto">
            <a:xfrm>
              <a:off x="2049" y="1385"/>
              <a:ext cx="1661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Hodnotový podíl (v %)</a:t>
              </a:r>
            </a:p>
          </p:txBody>
        </p:sp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385" y="1385"/>
              <a:ext cx="166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cs-CZ" altLang="cs-CZ" sz="1400"/>
                <a:t>Skupina</a:t>
              </a:r>
            </a:p>
          </p:txBody>
        </p:sp>
        <p:sp>
          <p:nvSpPr>
            <p:cNvPr id="37" name="Line 16"/>
            <p:cNvSpPr>
              <a:spLocks noChangeShapeType="1"/>
            </p:cNvSpPr>
            <p:nvPr/>
          </p:nvSpPr>
          <p:spPr bwMode="auto">
            <a:xfrm>
              <a:off x="385" y="1385"/>
              <a:ext cx="498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400"/>
            </a:p>
          </p:txBody>
        </p:sp>
        <p:sp>
          <p:nvSpPr>
            <p:cNvPr id="38" name="Line 17"/>
            <p:cNvSpPr>
              <a:spLocks noChangeShapeType="1"/>
            </p:cNvSpPr>
            <p:nvPr/>
          </p:nvSpPr>
          <p:spPr bwMode="auto">
            <a:xfrm>
              <a:off x="385" y="1903"/>
              <a:ext cx="49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400"/>
            </a:p>
          </p:txBody>
        </p:sp>
        <p:sp>
          <p:nvSpPr>
            <p:cNvPr id="39" name="Line 18"/>
            <p:cNvSpPr>
              <a:spLocks noChangeShapeType="1"/>
            </p:cNvSpPr>
            <p:nvPr/>
          </p:nvSpPr>
          <p:spPr bwMode="auto">
            <a:xfrm>
              <a:off x="385" y="2382"/>
              <a:ext cx="49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400"/>
            </a:p>
          </p:txBody>
        </p:sp>
        <p:sp>
          <p:nvSpPr>
            <p:cNvPr id="40" name="Line 19"/>
            <p:cNvSpPr>
              <a:spLocks noChangeShapeType="1"/>
            </p:cNvSpPr>
            <p:nvPr/>
          </p:nvSpPr>
          <p:spPr bwMode="auto">
            <a:xfrm>
              <a:off x="385" y="2860"/>
              <a:ext cx="498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400"/>
            </a:p>
          </p:txBody>
        </p:sp>
        <p:sp>
          <p:nvSpPr>
            <p:cNvPr id="41" name="Line 20"/>
            <p:cNvSpPr>
              <a:spLocks noChangeShapeType="1"/>
            </p:cNvSpPr>
            <p:nvPr/>
          </p:nvSpPr>
          <p:spPr bwMode="auto">
            <a:xfrm>
              <a:off x="385" y="3339"/>
              <a:ext cx="498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400"/>
            </a:p>
          </p:txBody>
        </p:sp>
        <p:sp>
          <p:nvSpPr>
            <p:cNvPr id="42" name="Line 21"/>
            <p:cNvSpPr>
              <a:spLocks noChangeShapeType="1"/>
            </p:cNvSpPr>
            <p:nvPr/>
          </p:nvSpPr>
          <p:spPr bwMode="auto">
            <a:xfrm>
              <a:off x="385" y="1385"/>
              <a:ext cx="0" cy="195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400"/>
            </a:p>
          </p:txBody>
        </p:sp>
        <p:sp>
          <p:nvSpPr>
            <p:cNvPr id="43" name="Line 22"/>
            <p:cNvSpPr>
              <a:spLocks noChangeShapeType="1"/>
            </p:cNvSpPr>
            <p:nvPr/>
          </p:nvSpPr>
          <p:spPr bwMode="auto">
            <a:xfrm>
              <a:off x="2049" y="1385"/>
              <a:ext cx="0" cy="19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400"/>
            </a:p>
          </p:txBody>
        </p:sp>
        <p:sp>
          <p:nvSpPr>
            <p:cNvPr id="44" name="Line 23"/>
            <p:cNvSpPr>
              <a:spLocks noChangeShapeType="1"/>
            </p:cNvSpPr>
            <p:nvPr/>
          </p:nvSpPr>
          <p:spPr bwMode="auto">
            <a:xfrm>
              <a:off x="3710" y="1385"/>
              <a:ext cx="0" cy="19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400"/>
            </a:p>
          </p:txBody>
        </p:sp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5374" y="1385"/>
              <a:ext cx="0" cy="195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400"/>
            </a:p>
          </p:txBody>
        </p:sp>
      </p:grpSp>
    </p:spTree>
    <p:extLst>
      <p:ext uri="{BB962C8B-B14F-4D97-AF65-F5344CB8AC3E}">
        <p14:creationId xmlns:p14="http://schemas.microsoft.com/office/powerpoint/2010/main" val="145709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Pořizovací náklady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Group 2"/>
          <p:cNvGrpSpPr>
            <a:grpSpLocks/>
          </p:cNvGrpSpPr>
          <p:nvPr/>
        </p:nvGrpSpPr>
        <p:grpSpPr bwMode="auto">
          <a:xfrm>
            <a:off x="504825" y="2124692"/>
            <a:ext cx="8181975" cy="4544667"/>
            <a:chOff x="318" y="336"/>
            <a:chExt cx="5154" cy="3534"/>
          </a:xfrm>
        </p:grpSpPr>
        <p:sp>
          <p:nvSpPr>
            <p:cNvPr id="47" name="Rectangle 3"/>
            <p:cNvSpPr>
              <a:spLocks noChangeArrowheads="1"/>
            </p:cNvSpPr>
            <p:nvPr/>
          </p:nvSpPr>
          <p:spPr bwMode="auto">
            <a:xfrm>
              <a:off x="318" y="336"/>
              <a:ext cx="5136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 b="1" dirty="0"/>
                <a:t>Celkové pořizovací náklady</a:t>
              </a:r>
            </a:p>
          </p:txBody>
        </p:sp>
        <p:sp>
          <p:nvSpPr>
            <p:cNvPr id="48" name="Rectangle 4"/>
            <p:cNvSpPr>
              <a:spLocks noChangeArrowheads="1"/>
            </p:cNvSpPr>
            <p:nvPr/>
          </p:nvSpPr>
          <p:spPr bwMode="auto">
            <a:xfrm>
              <a:off x="318" y="1056"/>
              <a:ext cx="155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46800" rIns="18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Pořizovací náklady                v užším smyslu</a:t>
              </a:r>
            </a:p>
          </p:txBody>
        </p:sp>
        <p:sp>
          <p:nvSpPr>
            <p:cNvPr id="49" name="Rectangle 5"/>
            <p:cNvSpPr>
              <a:spLocks noChangeArrowheads="1"/>
            </p:cNvSpPr>
            <p:nvPr/>
          </p:nvSpPr>
          <p:spPr bwMode="auto">
            <a:xfrm>
              <a:off x="2112" y="1056"/>
              <a:ext cx="155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 dirty="0"/>
                <a:t>Skladovací náklady</a:t>
              </a:r>
            </a:p>
          </p:txBody>
        </p: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3897" y="1056"/>
              <a:ext cx="155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46800" rIns="18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Náklady z předčasného vyčerpání zásob</a:t>
              </a:r>
            </a:p>
          </p:txBody>
        </p:sp>
        <p:sp>
          <p:nvSpPr>
            <p:cNvPr id="51" name="Rectangle 7"/>
            <p:cNvSpPr>
              <a:spLocks noChangeArrowheads="1"/>
            </p:cNvSpPr>
            <p:nvPr/>
          </p:nvSpPr>
          <p:spPr bwMode="auto">
            <a:xfrm>
              <a:off x="528" y="1662"/>
              <a:ext cx="1344" cy="8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46800" rIns="18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Přímé pořizovací náklady (množství     x pořizovací cena</a:t>
              </a:r>
            </a:p>
          </p:txBody>
        </p:sp>
        <p:sp>
          <p:nvSpPr>
            <p:cNvPr id="52" name="Rectangle 8"/>
            <p:cNvSpPr>
              <a:spLocks noChangeArrowheads="1"/>
            </p:cNvSpPr>
            <p:nvPr/>
          </p:nvSpPr>
          <p:spPr bwMode="auto">
            <a:xfrm>
              <a:off x="2316" y="1662"/>
              <a:ext cx="134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Prostorové náklady</a:t>
              </a:r>
            </a:p>
          </p:txBody>
        </p:sp>
        <p:sp>
          <p:nvSpPr>
            <p:cNvPr id="53" name="Rectangle 9"/>
            <p:cNvSpPr>
              <a:spLocks noChangeArrowheads="1"/>
            </p:cNvSpPr>
            <p:nvPr/>
          </p:nvSpPr>
          <p:spPr bwMode="auto">
            <a:xfrm>
              <a:off x="2322" y="2265"/>
              <a:ext cx="134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46800" rIns="18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Náklady na udržování zásob</a:t>
              </a:r>
            </a:p>
          </p:txBody>
        </p:sp>
        <p:sp>
          <p:nvSpPr>
            <p:cNvPr id="54" name="Rectangle 10"/>
            <p:cNvSpPr>
              <a:spLocks noChangeArrowheads="1"/>
            </p:cNvSpPr>
            <p:nvPr/>
          </p:nvSpPr>
          <p:spPr bwMode="auto">
            <a:xfrm>
              <a:off x="2322" y="2871"/>
              <a:ext cx="134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Úrokové náklady</a:t>
              </a:r>
            </a:p>
          </p:txBody>
        </p:sp>
        <p:sp>
          <p:nvSpPr>
            <p:cNvPr id="55" name="Rectangle 11"/>
            <p:cNvSpPr>
              <a:spLocks noChangeArrowheads="1"/>
            </p:cNvSpPr>
            <p:nvPr/>
          </p:nvSpPr>
          <p:spPr bwMode="auto">
            <a:xfrm>
              <a:off x="2322" y="3486"/>
              <a:ext cx="134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Ostatní náklady</a:t>
              </a:r>
            </a:p>
          </p:txBody>
        </p:sp>
        <p:sp>
          <p:nvSpPr>
            <p:cNvPr id="56" name="Rectangle 12"/>
            <p:cNvSpPr>
              <a:spLocks noChangeArrowheads="1"/>
            </p:cNvSpPr>
            <p:nvPr/>
          </p:nvSpPr>
          <p:spPr bwMode="auto">
            <a:xfrm>
              <a:off x="4128" y="1665"/>
              <a:ext cx="134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Cenové rozdíly</a:t>
              </a:r>
            </a:p>
          </p:txBody>
        </p:sp>
        <p:sp>
          <p:nvSpPr>
            <p:cNvPr id="57" name="Rectangle 13"/>
            <p:cNvSpPr>
              <a:spLocks noChangeArrowheads="1"/>
            </p:cNvSpPr>
            <p:nvPr/>
          </p:nvSpPr>
          <p:spPr bwMode="auto">
            <a:xfrm>
              <a:off x="4128" y="2274"/>
              <a:ext cx="134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Smluvní pokuty</a:t>
              </a:r>
            </a:p>
          </p:txBody>
        </p:sp>
        <p:sp>
          <p:nvSpPr>
            <p:cNvPr id="58" name="Rectangle 14"/>
            <p:cNvSpPr>
              <a:spLocks noChangeArrowheads="1"/>
            </p:cNvSpPr>
            <p:nvPr/>
          </p:nvSpPr>
          <p:spPr bwMode="auto">
            <a:xfrm>
              <a:off x="4128" y="2880"/>
              <a:ext cx="1344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46800" rIns="18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Ostatní náklady (ušlý zisk)</a:t>
              </a:r>
            </a:p>
          </p:txBody>
        </p:sp>
        <p:sp>
          <p:nvSpPr>
            <p:cNvPr id="59" name="Rectangle 15"/>
            <p:cNvSpPr>
              <a:spLocks noChangeArrowheads="1"/>
            </p:cNvSpPr>
            <p:nvPr/>
          </p:nvSpPr>
          <p:spPr bwMode="auto">
            <a:xfrm>
              <a:off x="528" y="2775"/>
              <a:ext cx="1344" cy="87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tIns="46800" rIns="18000" bIns="468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600"/>
                <a:t>Nepřímé pořizovací náklady </a:t>
              </a:r>
            </a:p>
            <a:p>
              <a:pPr algn="ctr" eaLnBrk="1" hangingPunct="1"/>
              <a:r>
                <a:rPr lang="cs-CZ" altLang="cs-CZ" sz="1600"/>
                <a:t>(fixní náklady objednávky)</a:t>
              </a:r>
            </a:p>
          </p:txBody>
        </p:sp>
        <p:sp>
          <p:nvSpPr>
            <p:cNvPr id="60" name="Line 16"/>
            <p:cNvSpPr>
              <a:spLocks noChangeShapeType="1"/>
            </p:cNvSpPr>
            <p:nvPr/>
          </p:nvSpPr>
          <p:spPr bwMode="auto">
            <a:xfrm rot="10800000" flipV="1">
              <a:off x="1104" y="72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600"/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 rot="10800000" flipV="1">
              <a:off x="4668" y="72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600"/>
            </a:p>
          </p:txBody>
        </p:sp>
        <p:cxnSp>
          <p:nvCxnSpPr>
            <p:cNvPr id="62" name="AutoShape 18"/>
            <p:cNvCxnSpPr>
              <a:cxnSpLocks noChangeShapeType="1"/>
              <a:stCxn id="48" idx="2"/>
              <a:endCxn id="59" idx="1"/>
            </p:cNvCxnSpPr>
            <p:nvPr/>
          </p:nvCxnSpPr>
          <p:spPr bwMode="auto">
            <a:xfrm rot="5400000">
              <a:off x="-74" y="2042"/>
              <a:ext cx="1772" cy="567"/>
            </a:xfrm>
            <a:prstGeom prst="bentConnector4">
              <a:avLst>
                <a:gd name="adj1" fmla="val 222"/>
                <a:gd name="adj2" fmla="val 12539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3" name="AutoShape 19"/>
            <p:cNvCxnSpPr>
              <a:cxnSpLocks noChangeShapeType="1"/>
              <a:stCxn id="48" idx="2"/>
              <a:endCxn id="51" idx="1"/>
            </p:cNvCxnSpPr>
            <p:nvPr/>
          </p:nvCxnSpPr>
          <p:spPr bwMode="auto">
            <a:xfrm rot="5400000">
              <a:off x="480" y="1488"/>
              <a:ext cx="663" cy="567"/>
            </a:xfrm>
            <a:prstGeom prst="bentConnector4">
              <a:avLst>
                <a:gd name="adj1" fmla="val 449"/>
                <a:gd name="adj2" fmla="val 12539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AutoShape 20"/>
            <p:cNvCxnSpPr>
              <a:cxnSpLocks noChangeShapeType="1"/>
              <a:stCxn id="49" idx="2"/>
              <a:endCxn id="52" idx="1"/>
            </p:cNvCxnSpPr>
            <p:nvPr/>
          </p:nvCxnSpPr>
          <p:spPr bwMode="auto">
            <a:xfrm rot="5400000">
              <a:off x="2396" y="1360"/>
              <a:ext cx="414" cy="573"/>
            </a:xfrm>
            <a:prstGeom prst="bentConnector4">
              <a:avLst>
                <a:gd name="adj1" fmla="val 722"/>
                <a:gd name="adj2" fmla="val 12513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AutoShape 21"/>
            <p:cNvCxnSpPr>
              <a:cxnSpLocks noChangeShapeType="1"/>
            </p:cNvCxnSpPr>
            <p:nvPr/>
          </p:nvCxnSpPr>
          <p:spPr bwMode="auto">
            <a:xfrm rot="5400000">
              <a:off x="2106" y="1665"/>
              <a:ext cx="1017" cy="567"/>
            </a:xfrm>
            <a:prstGeom prst="bentConnector4">
              <a:avLst>
                <a:gd name="adj1" fmla="val -199"/>
                <a:gd name="adj2" fmla="val 12804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AutoShape 22"/>
            <p:cNvCxnSpPr>
              <a:cxnSpLocks noChangeShapeType="1"/>
            </p:cNvCxnSpPr>
            <p:nvPr/>
          </p:nvCxnSpPr>
          <p:spPr bwMode="auto">
            <a:xfrm rot="5400000">
              <a:off x="1803" y="1968"/>
              <a:ext cx="1623" cy="567"/>
            </a:xfrm>
            <a:prstGeom prst="bentConnector4">
              <a:avLst>
                <a:gd name="adj1" fmla="val -250"/>
                <a:gd name="adj2" fmla="val 12839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AutoShape 23"/>
            <p:cNvCxnSpPr>
              <a:cxnSpLocks noChangeShapeType="1"/>
            </p:cNvCxnSpPr>
            <p:nvPr/>
          </p:nvCxnSpPr>
          <p:spPr bwMode="auto">
            <a:xfrm rot="5400000">
              <a:off x="1478" y="2275"/>
              <a:ext cx="2238" cy="567"/>
            </a:xfrm>
            <a:prstGeom prst="bentConnector4">
              <a:avLst>
                <a:gd name="adj1" fmla="val -134"/>
                <a:gd name="adj2" fmla="val 12539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" name="AutoShape 24"/>
            <p:cNvCxnSpPr>
              <a:cxnSpLocks noChangeShapeType="1"/>
              <a:stCxn id="50" idx="2"/>
              <a:endCxn id="56" idx="1"/>
            </p:cNvCxnSpPr>
            <p:nvPr/>
          </p:nvCxnSpPr>
          <p:spPr bwMode="auto">
            <a:xfrm rot="5400000">
              <a:off x="4192" y="1376"/>
              <a:ext cx="417" cy="546"/>
            </a:xfrm>
            <a:prstGeom prst="bentConnector4">
              <a:avLst>
                <a:gd name="adj1" fmla="val 477"/>
                <a:gd name="adj2" fmla="val 12637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AutoShape 25"/>
            <p:cNvCxnSpPr>
              <a:cxnSpLocks noChangeShapeType="1"/>
              <a:stCxn id="50" idx="2"/>
              <a:endCxn id="57" idx="1"/>
            </p:cNvCxnSpPr>
            <p:nvPr/>
          </p:nvCxnSpPr>
          <p:spPr bwMode="auto">
            <a:xfrm rot="5400000">
              <a:off x="3888" y="1680"/>
              <a:ext cx="1026" cy="546"/>
            </a:xfrm>
            <a:prstGeom prst="bentConnector4">
              <a:avLst>
                <a:gd name="adj1" fmla="val 292"/>
                <a:gd name="adj2" fmla="val 12637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AutoShape 26"/>
            <p:cNvCxnSpPr>
              <a:cxnSpLocks noChangeShapeType="1"/>
              <a:stCxn id="50" idx="2"/>
              <a:endCxn id="58" idx="1"/>
            </p:cNvCxnSpPr>
            <p:nvPr/>
          </p:nvCxnSpPr>
          <p:spPr bwMode="auto">
            <a:xfrm rot="5400000">
              <a:off x="3585" y="1983"/>
              <a:ext cx="1632" cy="546"/>
            </a:xfrm>
            <a:prstGeom prst="bentConnector4">
              <a:avLst>
                <a:gd name="adj1" fmla="val -245"/>
                <a:gd name="adj2" fmla="val 12637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" name="Line 27"/>
            <p:cNvSpPr>
              <a:spLocks noChangeShapeType="1"/>
            </p:cNvSpPr>
            <p:nvPr/>
          </p:nvSpPr>
          <p:spPr bwMode="auto">
            <a:xfrm>
              <a:off x="2880" y="72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 anchor="ctr"/>
            <a:lstStyle/>
            <a:p>
              <a:endParaRPr lang="cs-CZ" sz="1600"/>
            </a:p>
          </p:txBody>
        </p:sp>
      </p:grpSp>
    </p:spTree>
    <p:extLst>
      <p:ext uri="{BB962C8B-B14F-4D97-AF65-F5344CB8AC3E}">
        <p14:creationId xmlns:p14="http://schemas.microsoft.com/office/powerpoint/2010/main" val="166188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Definice nákupu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Nákup je činnost a proces vstupních podnikových toků materiálu, produktů a služeb.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Nákupy znamenají  pro většinu firem největší samostatný výdaj při podnikání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Hodnota nákupů představuje cca 57</a:t>
            </a:r>
            <a:r>
              <a:rPr lang="en-US" sz="2000" dirty="0">
                <a:latin typeface="Trebuchet MS" panose="020B0603020202020204" pitchFamily="34" charset="0"/>
                <a:cs typeface="Arial" panose="020B0604020202020204" pitchFamily="34" charset="0"/>
              </a:rPr>
              <a:t> %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objemu tržeb v sektoru průmyslové výroby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latin typeface="Trebuchet MS" panose="020B0603020202020204" pitchFamily="34" charset="0"/>
                <a:cs typeface="Arial" panose="020B0604020202020204" pitchFamily="34" charset="0"/>
              </a:rPr>
              <a:t>15%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objemu tržeb v sektoru služeb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77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Členění oblasti nákupu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68952" cy="44644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Nákup: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Zahrnuje základní činnosti spojené s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nákupem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Správa evidence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Výdej objednávek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Každodenní řešení problémů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Hlavní výběr dodavatelů a komunikace s nimi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Pořizování: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Širší oblast činností než „nákup“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Všechny nákupní aktivity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Tvorba požadavků a specifikací služeb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Řízení kvality dodavatelů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Analýza trhu a tržní studie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Řízení dodávek: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Všechny nákupní a pořizovací činnosti</a:t>
            </a:r>
            <a:endParaRPr lang="en-US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Tvorba strategických, dlouhodobých plánů nákupu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Nepřetržité zlepšování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Podílení se na podnikové strategii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Angažuje se ve vyhledávání nových dodavatelů</a:t>
            </a:r>
            <a:endParaRPr lang="en-US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17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094" y="1184807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Nákupní problém podniku 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33400" y="2895600"/>
            <a:ext cx="1524000" cy="914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sk-SK"/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 rot="10800000">
            <a:off x="2286000" y="2895600"/>
            <a:ext cx="1524000" cy="914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sk-SK"/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 rot="10800000">
            <a:off x="5029200" y="5181600"/>
            <a:ext cx="1524000" cy="914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sk-SK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858000" y="5181600"/>
            <a:ext cx="1524000" cy="914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sk-SK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343400" y="4038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852984" y="2362200"/>
            <a:ext cx="2819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CENTRALIZACE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5410200" y="4800600"/>
            <a:ext cx="2667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DECENTRALIZACE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381000" y="4114800"/>
            <a:ext cx="3352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Větší specializace při nákupu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Sjednocení požadavků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Jednodušší koordinace a kontrola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 eaLnBrk="1" hangingPunct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Efektivní plánování a výzkum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5486400" y="2971800"/>
            <a:ext cx="3429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Lepší koordinace s provozními odděleními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Rychlost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Efektivní využívání místních zdrojů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Autonomie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21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3307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Přístupy k nákupu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252091" y="2060848"/>
            <a:ext cx="8605838" cy="1249288"/>
            <a:chOff x="195" y="1824"/>
            <a:chExt cx="5421" cy="2016"/>
          </a:xfrm>
        </p:grpSpPr>
        <p:sp>
          <p:nvSpPr>
            <p:cNvPr id="18" name="AutoShape 4"/>
            <p:cNvSpPr>
              <a:spLocks noChangeArrowheads="1"/>
            </p:cNvSpPr>
            <p:nvPr/>
          </p:nvSpPr>
          <p:spPr bwMode="auto">
            <a:xfrm>
              <a:off x="480" y="3024"/>
              <a:ext cx="4896" cy="672"/>
            </a:xfrm>
            <a:prstGeom prst="leftRightArrow">
              <a:avLst>
                <a:gd name="adj1" fmla="val 50000"/>
                <a:gd name="adj2" fmla="val 145714"/>
              </a:avLst>
            </a:prstGeom>
            <a:solidFill>
              <a:schemeClr val="accent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9" name="Line 5"/>
            <p:cNvSpPr>
              <a:spLocks noChangeShapeType="1"/>
            </p:cNvSpPr>
            <p:nvPr/>
          </p:nvSpPr>
          <p:spPr bwMode="auto">
            <a:xfrm flipV="1">
              <a:off x="480" y="2736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sk-SK"/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 flipV="1">
              <a:off x="5376" y="2688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sk-SK"/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195" y="1824"/>
              <a:ext cx="2495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cs-CZ" dirty="0" smtClean="0"/>
                <a:t>ODTAŽITÝ A NEPŘÁTELSKÝ</a:t>
              </a:r>
              <a:endParaRPr lang="sk-SK" dirty="0"/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3007" y="1824"/>
              <a:ext cx="2609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cs-CZ" dirty="0" smtClean="0"/>
                <a:t>DLOUHODOBÝ NA BÁZY SPOLUPRÁCE</a:t>
              </a:r>
              <a:endParaRPr lang="sk-SK" dirty="0"/>
            </a:p>
          </p:txBody>
        </p:sp>
      </p:grpSp>
      <p:sp>
        <p:nvSpPr>
          <p:cNvPr id="23" name="Zástupný symbol pro obsah 2"/>
          <p:cNvSpPr>
            <a:spLocks noGrp="1"/>
          </p:cNvSpPr>
          <p:nvPr>
            <p:ph idx="1"/>
          </p:nvPr>
        </p:nvSpPr>
        <p:spPr>
          <a:xfrm>
            <a:off x="4644008" y="3501008"/>
            <a:ext cx="4176464" cy="3096344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Trebuchet MS" panose="020B0603020202020204" pitchFamily="34" charset="0"/>
              </a:rPr>
              <a:t>Cílem je řízení, průhlednost a sjednocení – dlouhodobý nákladový užitek</a:t>
            </a:r>
            <a:endParaRPr lang="en-US" sz="22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Trebuchet MS" panose="020B0603020202020204" pitchFamily="34" charset="0"/>
              </a:rPr>
              <a:t>Vztahy jsou dlouhodobého charakteru a zúčastnění jsou vzájemně závislí </a:t>
            </a:r>
            <a:endParaRPr lang="en-US" sz="22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Trebuchet MS" panose="020B0603020202020204" pitchFamily="34" charset="0"/>
              </a:rPr>
              <a:t>Orientováno na řízení dodávkového cyklu</a:t>
            </a:r>
            <a:endParaRPr lang="en-US" sz="2200" dirty="0" smtClean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Trebuchet MS" panose="020B0603020202020204" pitchFamily="34" charset="0"/>
              </a:rPr>
              <a:t>Vyžaduje nákup na více strategické úrovni</a:t>
            </a:r>
            <a:endParaRPr lang="en-US" sz="2200" dirty="0" smtClean="0">
              <a:latin typeface="Trebuchet MS" panose="020B0603020202020204" pitchFamily="34" charset="0"/>
            </a:endParaRPr>
          </a:p>
          <a:p>
            <a:pPr>
              <a:lnSpc>
                <a:spcPct val="8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2000" dirty="0">
              <a:latin typeface="Trebuchet MS" panose="020B0603020202020204" pitchFamily="34" charset="0"/>
            </a:endParaRPr>
          </a:p>
        </p:txBody>
      </p:sp>
      <p:sp>
        <p:nvSpPr>
          <p:cNvPr id="24" name="Zástupný symbol pro obsah 2"/>
          <p:cNvSpPr txBox="1">
            <a:spLocks/>
          </p:cNvSpPr>
          <p:nvPr/>
        </p:nvSpPr>
        <p:spPr>
          <a:xfrm>
            <a:off x="251520" y="3573016"/>
            <a:ext cx="4176464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1950" indent="-3619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Cílem je nákup zboží za co nejnižší cenu </a:t>
            </a:r>
          </a:p>
          <a:p>
            <a:pPr marL="361950" indent="-3619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Vztahy jsou velmi obchodní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361950" indent="-3619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Tradičně využíváno vertikálně integrovanými firmami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361950" indent="-3619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Využíváno v minulosti, dokud nákup byl jen „provozní“ záležitostí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64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202183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„Make“ 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or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 „Buy“ ?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2708920"/>
            <a:ext cx="4248472" cy="388843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cs-CZ" sz="29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Výhody cizí výroby:  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chráněné patenty, vzory, tedy nemožnost napodobení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 hlediska nákladů dále: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náklady nese dodavatel,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odpadá zajištění speciálních materiálů, strojů,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nižší skladovací náklady,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v určitém případě nižší dopravní náklady,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latin typeface="Trebuchet MS" panose="020B0603020202020204" pitchFamily="34" charset="0"/>
                <a:cs typeface="Arial" panose="020B0604020202020204" pitchFamily="34" charset="0"/>
              </a:rPr>
              <a:t>z hlediska kvality: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zkušenost,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znalost speciálních postupů,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jsou k dispozici speciální stroje,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900" dirty="0">
                <a:latin typeface="Trebuchet MS" panose="020B0603020202020204" pitchFamily="34" charset="0"/>
                <a:cs typeface="Arial" panose="020B0604020202020204" pitchFamily="34" charset="0"/>
              </a:rPr>
              <a:t>vlastní vývoj a výzkum,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endParaRPr lang="en-US" sz="21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1520" y="2204864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Kalkulace nákladů vlastní výroby X dodavatelská cena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44008" y="2708920"/>
            <a:ext cx="4248472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Pozitiva vlastní výroby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700" dirty="0">
                <a:latin typeface="Trebuchet MS" panose="020B0603020202020204" pitchFamily="34" charset="0"/>
                <a:cs typeface="Arial" panose="020B0604020202020204" pitchFamily="34" charset="0"/>
              </a:rPr>
              <a:t>výrobně-ekonomický tlak po uzavřenosti výrobního procesu,</a:t>
            </a:r>
          </a:p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700" dirty="0">
                <a:latin typeface="Trebuchet MS" panose="020B0603020202020204" pitchFamily="34" charset="0"/>
                <a:cs typeface="Arial" panose="020B0604020202020204" pitchFamily="34" charset="0"/>
              </a:rPr>
              <a:t>Z hlediska nákladů: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ušetří se dopravné,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odpadají skladovací náklady,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možnost využití odpadu,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máme lepší předpoklady pro kvalitu,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lépe se zajišťuje materiál než výrobky (vlastní doprava a sklady),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máme vlastní speciální požadavky,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7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4442" y="1183133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„Make“ </a:t>
            </a:r>
            <a:r>
              <a:rPr lang="cs-CZ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or</a:t>
            </a:r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 „Buy“ ?</a:t>
            </a:r>
            <a:endParaRPr 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2204864"/>
            <a:ext cx="4248472" cy="439248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Tx/>
              <a:buNone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Výhody cizí výroby: 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obecně výrobní zkušenosti,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vlastnímu podniku umožňuje rozšíření prodeje: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odpadá požadavek na nové pracovní síly,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odpadá potřeba investic,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lepší řešení lhůtového plánování,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pružnost odbytu: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možnost dodatečného zajištění,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řešení požadavků zákazníků,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menší finanční zatížení,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elasticita výroby: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je větší prostor pro změny,</a:t>
            </a:r>
          </a:p>
          <a:p>
            <a:pPr marL="819150" lvl="2" indent="-3619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300" dirty="0">
                <a:latin typeface="Trebuchet MS" panose="020B0603020202020204" pitchFamily="34" charset="0"/>
                <a:cs typeface="Arial" panose="020B0604020202020204" pitchFamily="34" charset="0"/>
              </a:rPr>
              <a:t>změna znamená jen změnu dodavatele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Tx/>
              <a:buNone/>
            </a:pPr>
            <a:endParaRPr lang="en-US" sz="21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644008" y="2204864"/>
            <a:ext cx="4248472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2400" b="1" dirty="0">
                <a:latin typeface="Trebuchet MS" panose="020B0603020202020204" pitchFamily="34" charset="0"/>
              </a:rPr>
              <a:t>Výhody </a:t>
            </a:r>
            <a:r>
              <a:rPr lang="cs-CZ" sz="2400" b="1" dirty="0" smtClean="0">
                <a:latin typeface="Trebuchet MS" panose="020B0603020202020204" pitchFamily="34" charset="0"/>
              </a:rPr>
              <a:t>vlastní výroby</a:t>
            </a:r>
            <a:r>
              <a:rPr lang="cs-CZ" sz="2400" b="1" dirty="0">
                <a:latin typeface="Trebuchet MS" panose="020B0603020202020204" pitchFamily="34" charset="0"/>
              </a:rPr>
              <a:t>:  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máme zkušenosti,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lépe využijeme kapacity a pracovní sílu,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možnost rozdělení výroby do stupňů,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z hlediska odbytu:</a:t>
            </a:r>
          </a:p>
          <a:p>
            <a:pPr marL="819150" lvl="2" indent="-36195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možnost zvýšit množství,</a:t>
            </a:r>
          </a:p>
          <a:p>
            <a:pPr marL="819150" lvl="2" indent="-36195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možnost manipulace s cenou,</a:t>
            </a:r>
          </a:p>
          <a:p>
            <a:pPr marL="819150" lvl="2" indent="-36195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400" dirty="0">
                <a:latin typeface="Trebuchet MS" panose="020B0603020202020204" pitchFamily="34" charset="0"/>
                <a:cs typeface="Arial" panose="020B0604020202020204" pitchFamily="34" charset="0"/>
              </a:rPr>
              <a:t>ochrana tajemství,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včasná reakce na požadavky zákazníků,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dirty="0">
                <a:latin typeface="Trebuchet MS" panose="020B0603020202020204" pitchFamily="34" charset="0"/>
                <a:cs typeface="Arial" panose="020B0604020202020204" pitchFamily="34" charset="0"/>
              </a:rPr>
              <a:t>komplexní přístup k hospodárnosti výroby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2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Oblasti a úkoly nákupu a skladování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2060848"/>
            <a:ext cx="86409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ct val="20000"/>
              </a:spcAft>
            </a:pPr>
            <a:r>
              <a:rPr lang="cs-CZ" altLang="cs-CZ" sz="2000" dirty="0" smtClean="0">
                <a:latin typeface="Trebuchet MS" panose="020B0603020202020204" pitchFamily="34" charset="0"/>
              </a:rPr>
              <a:t>Podnik </a:t>
            </a:r>
            <a:r>
              <a:rPr lang="cs-CZ" altLang="cs-CZ" sz="2000" dirty="0">
                <a:latin typeface="Trebuchet MS" panose="020B0603020202020204" pitchFamily="34" charset="0"/>
              </a:rPr>
              <a:t>je spojen se svým hospodářským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okolím:</a:t>
            </a:r>
            <a:endParaRPr lang="cs-CZ" altLang="cs-CZ" sz="2000" dirty="0">
              <a:latin typeface="Trebuchet MS" panose="020B060302020202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opatřovacím trhem</a:t>
            </a:r>
          </a:p>
          <a:p>
            <a:pPr marL="342900" indent="-342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odbytovým trhem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34920" y="3501008"/>
            <a:ext cx="9144000" cy="3008237"/>
            <a:chOff x="0" y="754"/>
            <a:chExt cx="5760" cy="3221"/>
          </a:xfrm>
        </p:grpSpPr>
        <p:sp>
          <p:nvSpPr>
            <p:cNvPr id="8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 dirty="0"/>
                <a:t>OPATŘO-VÁNÍ                  - krytí </a:t>
              </a:r>
              <a:r>
                <a:rPr lang="cs-CZ" altLang="cs-CZ" sz="1800" dirty="0" smtClean="0"/>
                <a:t>potřeb</a:t>
              </a:r>
              <a:endParaRPr lang="cs-CZ" altLang="cs-CZ" sz="1800" dirty="0"/>
            </a:p>
          </p:txBody>
        </p:sp>
        <p:sp>
          <p:nvSpPr>
            <p:cNvPr id="10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endParaRPr lang="cs-CZ" altLang="cs-CZ" sz="1800" dirty="0" smtClean="0"/>
            </a:p>
            <a:p>
              <a:pPr algn="ctr" eaLnBrk="1" hangingPunct="1"/>
              <a:r>
                <a:rPr lang="cs-CZ" altLang="cs-CZ" sz="1800" dirty="0" smtClean="0"/>
                <a:t>VÝROBA                            </a:t>
              </a:r>
              <a:r>
                <a:rPr lang="cs-CZ" altLang="cs-CZ" sz="1800" dirty="0"/>
                <a:t>- výkony</a:t>
              </a:r>
            </a:p>
            <a:p>
              <a:pPr algn="ctr" eaLnBrk="1" hangingPunct="1"/>
              <a:endParaRPr lang="cs-CZ" altLang="cs-CZ" sz="1800" dirty="0">
                <a:latin typeface="Arial" panose="020B0604020202020204" pitchFamily="34" charset="0"/>
              </a:endParaRPr>
            </a:p>
            <a:p>
              <a:pPr algn="ctr" eaLnBrk="1" hangingPunct="1"/>
              <a:endParaRPr lang="cs-CZ" altLang="cs-CZ" sz="1800" dirty="0">
                <a:latin typeface="Arial" panose="020B0604020202020204" pitchFamily="34" charset="0"/>
              </a:endParaRPr>
            </a:p>
          </p:txBody>
        </p:sp>
        <p:sp>
          <p:nvSpPr>
            <p:cNvPr id="13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 dirty="0" smtClean="0"/>
                <a:t>ODBYT</a:t>
              </a:r>
              <a:endParaRPr lang="cs-CZ" altLang="cs-CZ" sz="1800" dirty="0"/>
            </a:p>
            <a:p>
              <a:pPr algn="ctr" eaLnBrk="1" hangingPunct="1"/>
              <a:r>
                <a:rPr lang="cs-CZ" altLang="cs-CZ" sz="1800" dirty="0"/>
                <a:t>- uplatnění výkonů na trhu</a:t>
              </a: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 dirty="0"/>
                <a:t>ŘÍZENÍ PODNIKU</a:t>
              </a:r>
            </a:p>
          </p:txBody>
        </p:sp>
        <p:sp>
          <p:nvSpPr>
            <p:cNvPr id="16" name="AutoShape 8"/>
            <p:cNvSpPr>
              <a:spLocks noChangeAspect="1" noChangeArrowheads="1"/>
            </p:cNvSpPr>
            <p:nvPr/>
          </p:nvSpPr>
          <p:spPr bwMode="auto">
            <a:xfrm>
              <a:off x="113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Opatřovací </a:t>
              </a:r>
            </a:p>
            <a:p>
              <a:pPr algn="ctr" eaLnBrk="1" hangingPunct="1"/>
              <a:endParaRPr lang="cs-CZ" altLang="cs-CZ" sz="1800"/>
            </a:p>
            <a:p>
              <a:pPr algn="ctr" eaLnBrk="1" hangingPunct="1"/>
              <a:r>
                <a:rPr lang="cs-CZ" altLang="cs-CZ" sz="1800"/>
                <a:t>trhy</a:t>
              </a:r>
            </a:p>
          </p:txBody>
        </p:sp>
        <p:sp>
          <p:nvSpPr>
            <p:cNvPr id="17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Odbytové</a:t>
              </a:r>
            </a:p>
            <a:p>
              <a:pPr algn="ctr" eaLnBrk="1" hangingPunct="1"/>
              <a:endParaRPr lang="cs-CZ" altLang="cs-CZ" sz="1800"/>
            </a:p>
            <a:p>
              <a:pPr algn="ctr" eaLnBrk="1" hangingPunct="1"/>
              <a:r>
                <a:rPr lang="cs-CZ" altLang="cs-CZ" sz="1800"/>
                <a:t>trhy</a:t>
              </a:r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Proces výrobního podniku</a:t>
              </a:r>
            </a:p>
          </p:txBody>
        </p:sp>
        <p:cxnSp>
          <p:nvCxnSpPr>
            <p:cNvPr id="19" name="AutoShape 11"/>
            <p:cNvCxnSpPr>
              <a:cxnSpLocks noChangeShapeType="1"/>
              <a:stCxn id="14" idx="2"/>
              <a:endCxn id="8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2"/>
            <p:cNvCxnSpPr>
              <a:cxnSpLocks noChangeShapeType="1"/>
              <a:stCxn id="14" idx="2"/>
              <a:endCxn id="13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13"/>
            <p:cNvCxnSpPr>
              <a:cxnSpLocks noChangeShapeType="1"/>
              <a:stCxn id="14" idx="2"/>
              <a:endCxn id="10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15"/>
            <p:cNvCxnSpPr>
              <a:cxnSpLocks noChangeShapeType="1"/>
              <a:stCxn id="8" idx="3"/>
              <a:endCxn id="10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16"/>
            <p:cNvCxnSpPr>
              <a:cxnSpLocks noChangeShapeType="1"/>
              <a:stCxn id="10" idx="3"/>
              <a:endCxn id="13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AutoShape 17"/>
            <p:cNvCxnSpPr>
              <a:cxnSpLocks noChangeShapeType="1"/>
              <a:stCxn id="16" idx="3"/>
              <a:endCxn id="8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18"/>
            <p:cNvCxnSpPr>
              <a:cxnSpLocks noChangeShapeType="1"/>
              <a:stCxn id="13" idx="3"/>
              <a:endCxn id="17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41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1087</Words>
  <Application>Microsoft Office PowerPoint</Application>
  <PresentationFormat>Předvádění na obrazovce (4:3)</PresentationFormat>
  <Paragraphs>311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2" baseType="lpstr">
      <vt:lpstr>Arial</vt:lpstr>
      <vt:lpstr>Calibri</vt:lpstr>
      <vt:lpstr>Tahoma</vt:lpstr>
      <vt:lpstr>Times New Roman</vt:lpstr>
      <vt:lpstr>Trebuchet MS</vt:lpstr>
      <vt:lpstr>Verdana</vt:lpstr>
      <vt:lpstr>Wingdings</vt:lpstr>
      <vt:lpstr>Motiv sady Office</vt:lpstr>
      <vt:lpstr>Podnikové hospodářství 2</vt:lpstr>
      <vt:lpstr>Plánování nákupu,  dopravy a skladování</vt:lpstr>
      <vt:lpstr>Definice nákupu</vt:lpstr>
      <vt:lpstr>Členění oblasti nákupu</vt:lpstr>
      <vt:lpstr>Nákupní problém podniku </vt:lpstr>
      <vt:lpstr>Přístupy k nákupu</vt:lpstr>
      <vt:lpstr>„Make“ or „Buy“ ?</vt:lpstr>
      <vt:lpstr>„Make“ or „Buy“ ?</vt:lpstr>
      <vt:lpstr>Oblasti a úkoly nákupu a skladování</vt:lpstr>
      <vt:lpstr>Opatřování v podniku</vt:lpstr>
      <vt:lpstr>Místa pořizování v podniku</vt:lpstr>
      <vt:lpstr>Plánování nákupu a spotřeby</vt:lpstr>
      <vt:lpstr>Plánování nákupu a spotřeby</vt:lpstr>
      <vt:lpstr>Plánování nákupu a dopravy</vt:lpstr>
      <vt:lpstr>Plánování skladového hospodářství</vt:lpstr>
      <vt:lpstr>Zásoby</vt:lpstr>
      <vt:lpstr>Typy zásob</vt:lpstr>
      <vt:lpstr>Typy zásob</vt:lpstr>
      <vt:lpstr>Typy zásob</vt:lpstr>
      <vt:lpstr>Řízení zásob</vt:lpstr>
      <vt:lpstr>Řízení zásob</vt:lpstr>
      <vt:lpstr>ABC analýza</vt:lpstr>
      <vt:lpstr>Pořizovací náklady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Planovani nakupu, dopravy a skladovani</dc:title>
  <dc:creator>Marinič Peter</dc:creator>
  <cp:lastModifiedBy>Peter Marinič</cp:lastModifiedBy>
  <cp:revision>64</cp:revision>
  <dcterms:created xsi:type="dcterms:W3CDTF">2016-09-26T09:14:21Z</dcterms:created>
  <dcterms:modified xsi:type="dcterms:W3CDTF">2019-02-21T08:21:10Z</dcterms:modified>
</cp:coreProperties>
</file>