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43" r:id="rId2"/>
    <p:sldId id="261" r:id="rId3"/>
    <p:sldId id="344" r:id="rId4"/>
    <p:sldId id="345" r:id="rId5"/>
    <p:sldId id="346" r:id="rId6"/>
    <p:sldId id="349" r:id="rId7"/>
    <p:sldId id="350" r:id="rId8"/>
    <p:sldId id="347" r:id="rId9"/>
    <p:sldId id="348" r:id="rId10"/>
    <p:sldId id="351" r:id="rId11"/>
    <p:sldId id="352" r:id="rId12"/>
    <p:sldId id="342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78" autoAdjust="0"/>
    <p:restoredTop sz="94660"/>
  </p:normalViewPr>
  <p:slideViewPr>
    <p:cSldViewPr>
      <p:cViewPr varScale="1">
        <p:scale>
          <a:sx n="47" d="100"/>
          <a:sy n="47" d="100"/>
        </p:scale>
        <p:origin x="42" y="13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450703"/>
          </a:xfrm>
        </p:spPr>
        <p:txBody>
          <a:bodyPr>
            <a:normAutofit/>
          </a:bodyPr>
          <a:lstStyle/>
          <a:p>
            <a:pPr algn="l"/>
            <a:r>
              <a:rPr lang="cs-CZ" sz="4000" b="1" dirty="0" smtClean="0">
                <a:latin typeface="Trebuchet MS" panose="020B0603020202020204" pitchFamily="34" charset="0"/>
              </a:rPr>
              <a:t>Podnikové hospodářství 2</a:t>
            </a:r>
            <a:endParaRPr lang="cs-CZ" sz="4000" b="1" dirty="0">
              <a:latin typeface="Trebuchet MS" panose="020B0603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4149080"/>
            <a:ext cx="6400800" cy="1752600"/>
          </a:xfrm>
        </p:spPr>
        <p:txBody>
          <a:bodyPr/>
          <a:lstStyle/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r>
              <a:rPr lang="cs-CZ" dirty="0">
                <a:latin typeface="Trebuchet MS" panose="020B0603020202020204" pitchFamily="34" charset="0"/>
              </a:rPr>
              <a:t>jaro </a:t>
            </a:r>
            <a:r>
              <a:rPr lang="cs-CZ" dirty="0" smtClean="0">
                <a:latin typeface="Trebuchet MS" panose="020B0603020202020204" pitchFamily="34" charset="0"/>
              </a:rPr>
              <a:t>2019</a:t>
            </a:r>
            <a:endParaRPr lang="cs-CZ" dirty="0">
              <a:latin typeface="Trebuchet MS" panose="020B060302020202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101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53845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Kvalitativní a kvantitativní stránka inovací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536504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buNone/>
            </a:pPr>
            <a:r>
              <a:rPr lang="cs-CZ" altLang="cs-CZ" sz="2000" b="1" dirty="0">
                <a:latin typeface="Trebuchet MS" panose="020B0603020202020204" pitchFamily="34" charset="0"/>
              </a:rPr>
              <a:t>Výrobek</a:t>
            </a:r>
            <a:r>
              <a:rPr lang="cs-CZ" altLang="cs-CZ" sz="2000" dirty="0">
                <a:latin typeface="Trebuchet MS" panose="020B0603020202020204" pitchFamily="34" charset="0"/>
              </a:rPr>
              <a:t> = komplex </a:t>
            </a:r>
            <a:r>
              <a:rPr lang="cs-CZ" altLang="cs-CZ" sz="2000" dirty="0" smtClean="0">
                <a:latin typeface="Trebuchet MS" panose="020B0603020202020204" pitchFamily="34" charset="0"/>
              </a:rPr>
              <a:t>znaků pro uspokojování  </a:t>
            </a:r>
            <a:r>
              <a:rPr lang="cs-CZ" altLang="cs-CZ" sz="2000" dirty="0">
                <a:latin typeface="Trebuchet MS" panose="020B0603020202020204" pitchFamily="34" charset="0"/>
              </a:rPr>
              <a:t>určitou potřebu.</a:t>
            </a:r>
          </a:p>
          <a:p>
            <a:pPr>
              <a:spcBef>
                <a:spcPts val="600"/>
              </a:spcBef>
              <a:buNone/>
            </a:pPr>
            <a:r>
              <a:rPr lang="cs-CZ" altLang="cs-CZ" sz="2000" b="1" dirty="0">
                <a:latin typeface="Trebuchet MS" panose="020B0603020202020204" pitchFamily="34" charset="0"/>
              </a:rPr>
              <a:t>Znak výrobku</a:t>
            </a:r>
            <a:r>
              <a:rPr lang="cs-CZ" altLang="cs-CZ" sz="2000" dirty="0">
                <a:latin typeface="Trebuchet MS" panose="020B0603020202020204" pitchFamily="34" charset="0"/>
              </a:rPr>
              <a:t> = příznačná užitečná vlastnost</a:t>
            </a:r>
          </a:p>
          <a:p>
            <a:pPr>
              <a:spcBef>
                <a:spcPts val="600"/>
              </a:spcBef>
              <a:buNone/>
            </a:pPr>
            <a:r>
              <a:rPr lang="cs-CZ" altLang="cs-CZ" sz="2000" b="1" dirty="0">
                <a:latin typeface="Trebuchet MS" panose="020B0603020202020204" pitchFamily="34" charset="0"/>
              </a:rPr>
              <a:t>Nejdůležitější atributy výrobku:</a:t>
            </a:r>
          </a:p>
          <a:p>
            <a:pPr lvl="1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1800" dirty="0">
                <a:latin typeface="Trebuchet MS" panose="020B0603020202020204" pitchFamily="34" charset="0"/>
              </a:rPr>
              <a:t>funkčnost</a:t>
            </a:r>
          </a:p>
          <a:p>
            <a:pPr lvl="1">
              <a:spcBef>
                <a:spcPts val="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1800" dirty="0">
                <a:latin typeface="Trebuchet MS" panose="020B0603020202020204" pitchFamily="34" charset="0"/>
              </a:rPr>
              <a:t>trvanlivost</a:t>
            </a:r>
          </a:p>
          <a:p>
            <a:pPr lvl="1">
              <a:spcBef>
                <a:spcPts val="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1800" dirty="0">
                <a:latin typeface="Trebuchet MS" panose="020B0603020202020204" pitchFamily="34" charset="0"/>
              </a:rPr>
              <a:t>ovladatelnost</a:t>
            </a:r>
          </a:p>
          <a:p>
            <a:pPr lvl="1">
              <a:spcBef>
                <a:spcPts val="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1800" dirty="0">
                <a:latin typeface="Trebuchet MS" panose="020B0603020202020204" pitchFamily="34" charset="0"/>
              </a:rPr>
              <a:t>hygieničnost</a:t>
            </a:r>
          </a:p>
          <a:p>
            <a:pPr lvl="1">
              <a:spcBef>
                <a:spcPts val="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1800" dirty="0">
                <a:latin typeface="Trebuchet MS" panose="020B0603020202020204" pitchFamily="34" charset="0"/>
              </a:rPr>
              <a:t>bezpečnost užití</a:t>
            </a:r>
          </a:p>
          <a:p>
            <a:pPr lvl="1">
              <a:spcBef>
                <a:spcPts val="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1800" dirty="0">
                <a:latin typeface="Trebuchet MS" panose="020B0603020202020204" pitchFamily="34" charset="0"/>
              </a:rPr>
              <a:t>estetická působivost</a:t>
            </a:r>
          </a:p>
          <a:p>
            <a:pPr lvl="1">
              <a:spcBef>
                <a:spcPts val="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1800" dirty="0">
                <a:latin typeface="Trebuchet MS" panose="020B0603020202020204" pitchFamily="34" charset="0"/>
              </a:rPr>
              <a:t>ekologická </a:t>
            </a:r>
            <a:r>
              <a:rPr lang="cs-CZ" altLang="cs-CZ" sz="1800" dirty="0" smtClean="0">
                <a:latin typeface="Trebuchet MS" panose="020B0603020202020204" pitchFamily="34" charset="0"/>
              </a:rPr>
              <a:t>nezávadnost</a:t>
            </a:r>
          </a:p>
          <a:p>
            <a:pPr>
              <a:spcBef>
                <a:spcPts val="600"/>
              </a:spcBef>
              <a:buNone/>
            </a:pPr>
            <a:r>
              <a:rPr lang="cs-CZ" altLang="cs-CZ" sz="2000" b="1" dirty="0">
                <a:latin typeface="Trebuchet MS" panose="020B0603020202020204" pitchFamily="34" charset="0"/>
              </a:rPr>
              <a:t>Strategie zavádění nových výrobků: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napodobovací strategie</a:t>
            </a:r>
          </a:p>
          <a:p>
            <a:pPr>
              <a:spcBef>
                <a:spcPts val="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inovační varianta</a:t>
            </a:r>
          </a:p>
          <a:p>
            <a:pPr>
              <a:spcBef>
                <a:spcPts val="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nákupní varianta</a:t>
            </a:r>
          </a:p>
          <a:p>
            <a:pPr lvl="1">
              <a:lnSpc>
                <a:spcPct val="90000"/>
              </a:lnSpc>
            </a:pPr>
            <a:endParaRPr lang="cs-CZ" altLang="cs-CZ" sz="1800" dirty="0">
              <a:latin typeface="Trebuchet MS" panose="020B0603020202020204" pitchFamily="34" charset="0"/>
            </a:endParaRPr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7814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Kvalitativní a kvantitativní stránka inovací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7" name="Obrázek 32" descr="Image1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051720"/>
            <a:ext cx="7488832" cy="4395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0016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101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ástupný symbol pro obsah 2"/>
          <p:cNvSpPr txBox="1">
            <a:spLocks/>
          </p:cNvSpPr>
          <p:nvPr/>
        </p:nvSpPr>
        <p:spPr>
          <a:xfrm>
            <a:off x="827584" y="3861048"/>
            <a:ext cx="8064896" cy="1584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Děkuji za pozornost</a:t>
            </a:r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!</a:t>
            </a:r>
          </a:p>
          <a:p>
            <a:pPr marL="0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3000" b="1" i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Příjemný zbytek dne!</a:t>
            </a:r>
            <a:endParaRPr lang="cs-CZ" sz="3000" b="1" i="1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0273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23900" y="1790700"/>
            <a:ext cx="7772400" cy="1638300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latin typeface="Trebuchet MS" panose="020B0603020202020204" pitchFamily="34" charset="0"/>
              </a:rPr>
              <a:t>Vědecko-technický rozvoj </a:t>
            </a:r>
            <a:br>
              <a:rPr lang="cs-CZ" sz="3200" b="1" dirty="0" smtClean="0">
                <a:latin typeface="Trebuchet MS" panose="020B0603020202020204" pitchFamily="34" charset="0"/>
              </a:rPr>
            </a:br>
            <a:r>
              <a:rPr lang="cs-CZ" sz="3200" b="1" dirty="0" smtClean="0">
                <a:latin typeface="Trebuchet MS" panose="020B0603020202020204" pitchFamily="34" charset="0"/>
              </a:rPr>
              <a:t>a inovace</a:t>
            </a:r>
            <a:endParaRPr lang="cs-CZ" altLang="cs-CZ" sz="3200" b="1" dirty="0">
              <a:latin typeface="Trebuchet MS" panose="020B0603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101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ástupný symbol pro obsah 2"/>
          <p:cNvSpPr txBox="1">
            <a:spLocks/>
          </p:cNvSpPr>
          <p:nvPr/>
        </p:nvSpPr>
        <p:spPr>
          <a:xfrm>
            <a:off x="723900" y="3429000"/>
            <a:ext cx="8168580" cy="31683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spcBef>
                <a:spcPct val="500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4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Výrobkové a procesní inovace</a:t>
            </a:r>
          </a:p>
          <a:p>
            <a:pPr marL="342900" indent="-342900" algn="l">
              <a:spcBef>
                <a:spcPct val="500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4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Inovační proces</a:t>
            </a:r>
            <a:endParaRPr lang="cs-CZ" altLang="cs-CZ" sz="24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342900" indent="-342900" algn="l">
              <a:spcBef>
                <a:spcPct val="500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4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Kvantitativní a kvalitativní stránka inovačního procesu</a:t>
            </a:r>
            <a:endParaRPr lang="cs-CZ" altLang="cs-CZ" sz="2400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7267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Inovace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536504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buNone/>
            </a:pPr>
            <a:r>
              <a:rPr lang="cs-CZ" altLang="cs-CZ" sz="2000" dirty="0">
                <a:latin typeface="Trebuchet MS" panose="020B0603020202020204" pitchFamily="34" charset="0"/>
              </a:rPr>
              <a:t>Vše, co se pozorovateli jeví jako nové…</a:t>
            </a:r>
          </a:p>
          <a:p>
            <a:pPr>
              <a:spcBef>
                <a:spcPts val="600"/>
              </a:spcBef>
              <a:buNone/>
            </a:pPr>
            <a:endParaRPr lang="cs-CZ" altLang="cs-CZ" sz="2000" dirty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None/>
            </a:pPr>
            <a:r>
              <a:rPr lang="cs-CZ" altLang="cs-CZ" sz="2000" dirty="0">
                <a:latin typeface="Trebuchet MS" panose="020B0603020202020204" pitchFamily="34" charset="0"/>
              </a:rPr>
              <a:t>Členění inovací </a:t>
            </a:r>
            <a:r>
              <a:rPr lang="cs-CZ" altLang="cs-CZ" sz="2000" b="1" dirty="0">
                <a:latin typeface="Trebuchet MS" panose="020B0603020202020204" pitchFamily="34" charset="0"/>
              </a:rPr>
              <a:t>z věcného hlediska</a:t>
            </a:r>
            <a:r>
              <a:rPr lang="cs-CZ" altLang="cs-CZ" sz="2000" dirty="0">
                <a:latin typeface="Trebuchet MS" panose="020B0603020202020204" pitchFamily="34" charset="0"/>
              </a:rPr>
              <a:t>: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výrobkové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procesní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kombinované</a:t>
            </a:r>
          </a:p>
          <a:p>
            <a:pPr>
              <a:spcBef>
                <a:spcPts val="600"/>
              </a:spcBef>
              <a:buNone/>
            </a:pPr>
            <a:endParaRPr lang="cs-CZ" altLang="cs-CZ" sz="2000" dirty="0" smtClean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None/>
            </a:pPr>
            <a:r>
              <a:rPr lang="cs-CZ" altLang="cs-CZ" sz="2000" dirty="0" smtClean="0">
                <a:latin typeface="Trebuchet MS" panose="020B0603020202020204" pitchFamily="34" charset="0"/>
              </a:rPr>
              <a:t>Členění </a:t>
            </a:r>
            <a:r>
              <a:rPr lang="cs-CZ" altLang="cs-CZ" sz="2000" b="1" dirty="0">
                <a:latin typeface="Trebuchet MS" panose="020B0603020202020204" pitchFamily="34" charset="0"/>
              </a:rPr>
              <a:t>z hlediska životního cyklu</a:t>
            </a:r>
            <a:r>
              <a:rPr lang="cs-CZ" altLang="cs-CZ" sz="2000" dirty="0">
                <a:latin typeface="Trebuchet MS" panose="020B0603020202020204" pitchFamily="34" charset="0"/>
              </a:rPr>
              <a:t>: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výrobkové inovace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výrobkové varianty 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vyřazování výrobku</a:t>
            </a:r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6053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Výrobkové inovace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536504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cs-CZ" altLang="cs-CZ" sz="2000" dirty="0">
                <a:latin typeface="Trebuchet MS" panose="020B0603020202020204" pitchFamily="34" charset="0"/>
              </a:rPr>
              <a:t>Jsou zaměřeny na vytváření výrobků zcela nových,</a:t>
            </a:r>
          </a:p>
          <a:p>
            <a:pPr>
              <a:spcBef>
                <a:spcPts val="600"/>
              </a:spcBef>
              <a:buClr>
                <a:schemeClr val="accent6"/>
              </a:buClr>
            </a:pPr>
            <a:r>
              <a:rPr lang="cs-CZ" altLang="cs-CZ" sz="2000" dirty="0">
                <a:latin typeface="Trebuchet MS" panose="020B0603020202020204" pitchFamily="34" charset="0"/>
              </a:rPr>
              <a:t>založených na nových konstrukčních koncepcích a principech </a:t>
            </a:r>
            <a:r>
              <a:rPr lang="cs-CZ" altLang="cs-CZ" sz="2000" b="1" dirty="0">
                <a:latin typeface="Trebuchet MS" panose="020B0603020202020204" pitchFamily="34" charset="0"/>
              </a:rPr>
              <a:t>(diferenciace),</a:t>
            </a:r>
          </a:p>
          <a:p>
            <a:pPr>
              <a:spcBef>
                <a:spcPts val="600"/>
              </a:spcBef>
              <a:buClr>
                <a:schemeClr val="accent6"/>
              </a:buClr>
            </a:pPr>
            <a:r>
              <a:rPr lang="cs-CZ" altLang="cs-CZ" sz="2000" dirty="0">
                <a:latin typeface="Trebuchet MS" panose="020B0603020202020204" pitchFamily="34" charset="0"/>
              </a:rPr>
              <a:t>uspokojujících zcela nové potřeby </a:t>
            </a:r>
            <a:r>
              <a:rPr lang="cs-CZ" altLang="cs-CZ" sz="2000" b="1" dirty="0">
                <a:latin typeface="Trebuchet MS" panose="020B0603020202020204" pitchFamily="34" charset="0"/>
              </a:rPr>
              <a:t>(diverzifikace).</a:t>
            </a:r>
          </a:p>
          <a:p>
            <a:pPr>
              <a:spcBef>
                <a:spcPts val="600"/>
              </a:spcBef>
              <a:buNone/>
            </a:pPr>
            <a:endParaRPr lang="cs-CZ" altLang="cs-CZ" sz="2000" b="1" dirty="0" smtClean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None/>
            </a:pPr>
            <a:r>
              <a:rPr lang="cs-CZ" altLang="cs-CZ" sz="2000" b="1" dirty="0" smtClean="0">
                <a:latin typeface="Trebuchet MS" panose="020B0603020202020204" pitchFamily="34" charset="0"/>
              </a:rPr>
              <a:t>Cílem </a:t>
            </a:r>
            <a:r>
              <a:rPr lang="cs-CZ" altLang="cs-CZ" sz="2000" b="1" dirty="0">
                <a:latin typeface="Trebuchet MS" panose="020B0603020202020204" pitchFamily="34" charset="0"/>
              </a:rPr>
              <a:t>je: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náhrada zastaralých výrobků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snaha o zachování tržního podílu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získání nových trhů</a:t>
            </a:r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2518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Procesní </a:t>
            </a:r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i</a:t>
            </a:r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novace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536504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buClr>
                <a:schemeClr val="accent6"/>
              </a:buClr>
            </a:pPr>
            <a:r>
              <a:rPr lang="cs-CZ" altLang="cs-CZ" sz="2000" dirty="0">
                <a:latin typeface="Trebuchet MS" panose="020B0603020202020204" pitchFamily="34" charset="0"/>
              </a:rPr>
              <a:t>technologické inovace</a:t>
            </a:r>
          </a:p>
          <a:p>
            <a:pPr>
              <a:spcBef>
                <a:spcPts val="600"/>
              </a:spcBef>
              <a:buClr>
                <a:schemeClr val="accent6"/>
              </a:buClr>
            </a:pPr>
            <a:r>
              <a:rPr lang="cs-CZ" altLang="cs-CZ" sz="2000" dirty="0">
                <a:latin typeface="Trebuchet MS" panose="020B0603020202020204" pitchFamily="34" charset="0"/>
              </a:rPr>
              <a:t>inovace v řízení a správě</a:t>
            </a:r>
          </a:p>
          <a:p>
            <a:pPr>
              <a:spcBef>
                <a:spcPts val="600"/>
              </a:spcBef>
              <a:buNone/>
            </a:pPr>
            <a:endParaRPr lang="cs-CZ" altLang="cs-CZ" sz="2000" dirty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None/>
            </a:pPr>
            <a:r>
              <a:rPr lang="cs-CZ" altLang="cs-CZ" sz="2000" b="1" dirty="0">
                <a:latin typeface="Trebuchet MS" panose="020B0603020202020204" pitchFamily="34" charset="0"/>
              </a:rPr>
              <a:t>Cílem je: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Snížení nákladů:</a:t>
            </a:r>
          </a:p>
          <a:p>
            <a:pPr lvl="1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v"/>
            </a:pPr>
            <a:r>
              <a:rPr lang="cs-CZ" altLang="cs-CZ" sz="1800" dirty="0">
                <a:latin typeface="Trebuchet MS" panose="020B0603020202020204" pitchFamily="34" charset="0"/>
              </a:rPr>
              <a:t>materiálové spotřeby</a:t>
            </a:r>
          </a:p>
          <a:p>
            <a:pPr lvl="1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v"/>
            </a:pPr>
            <a:r>
              <a:rPr lang="cs-CZ" altLang="cs-CZ" sz="1800" dirty="0">
                <a:latin typeface="Trebuchet MS" panose="020B0603020202020204" pitchFamily="34" charset="0"/>
              </a:rPr>
              <a:t>mzdových nákladů</a:t>
            </a:r>
          </a:p>
          <a:p>
            <a:pPr lvl="1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v"/>
            </a:pPr>
            <a:r>
              <a:rPr lang="cs-CZ" altLang="cs-CZ" sz="1800" dirty="0">
                <a:latin typeface="Trebuchet MS" panose="020B0603020202020204" pitchFamily="34" charset="0"/>
              </a:rPr>
              <a:t>snížení spotřeby energie</a:t>
            </a:r>
          </a:p>
          <a:p>
            <a:pPr lvl="1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v"/>
            </a:pPr>
            <a:r>
              <a:rPr lang="cs-CZ" altLang="cs-CZ" sz="1800" dirty="0">
                <a:latin typeface="Trebuchet MS" panose="020B0603020202020204" pitchFamily="34" charset="0"/>
              </a:rPr>
              <a:t>zmetkovitosti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zlepšení pracovních podmínek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zmenšení zatížení životního prostředí</a:t>
            </a:r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065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Inovace z hlediska životního cyklu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536504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Trebuchet MS" panose="020B0603020202020204" pitchFamily="34" charset="0"/>
              </a:rPr>
              <a:t>Výrobkové inovace </a:t>
            </a:r>
            <a:r>
              <a:rPr lang="cs-CZ" altLang="cs-CZ" sz="2000" dirty="0" smtClean="0">
                <a:latin typeface="Trebuchet MS" panose="020B0603020202020204" pitchFamily="34" charset="0"/>
              </a:rPr>
              <a:t>= </a:t>
            </a:r>
            <a:r>
              <a:rPr lang="cs-CZ" altLang="cs-CZ" sz="2000" dirty="0">
                <a:latin typeface="Trebuchet MS" panose="020B0603020202020204" pitchFamily="34" charset="0"/>
              </a:rPr>
              <a:t>technický pokrok nebo posun v potřebách vedou k vývoji zcela nových výrobků</a:t>
            </a:r>
          </a:p>
          <a:p>
            <a:pPr marL="7112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dirty="0" smtClean="0">
                <a:latin typeface="Trebuchet MS" panose="020B0603020202020204" pitchFamily="34" charset="0"/>
              </a:rPr>
              <a:t>Diferenciace </a:t>
            </a:r>
            <a:r>
              <a:rPr lang="cs-CZ" altLang="cs-CZ" sz="2000" dirty="0">
                <a:latin typeface="Trebuchet MS" panose="020B0603020202020204" pitchFamily="34" charset="0"/>
              </a:rPr>
              <a:t>(doplnění již existující výrobkové linie o nový výrobek)</a:t>
            </a:r>
          </a:p>
          <a:p>
            <a:pPr marL="7112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dirty="0" smtClean="0">
                <a:latin typeface="Trebuchet MS" panose="020B0603020202020204" pitchFamily="34" charset="0"/>
              </a:rPr>
              <a:t>Diverzifikace</a:t>
            </a:r>
            <a:r>
              <a:rPr lang="cs-CZ" altLang="cs-CZ" sz="2000" dirty="0">
                <a:latin typeface="Trebuchet MS" panose="020B0603020202020204" pitchFamily="34" charset="0"/>
              </a:rPr>
              <a:t>:	</a:t>
            </a:r>
            <a:endParaRPr lang="cs-CZ" altLang="cs-CZ" sz="2000" dirty="0" smtClean="0">
              <a:latin typeface="Trebuchet MS" panose="020B0603020202020204" pitchFamily="34" charset="0"/>
            </a:endParaRPr>
          </a:p>
          <a:p>
            <a:pPr marL="1076325" indent="-365125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v"/>
            </a:pPr>
            <a:r>
              <a:rPr lang="cs-CZ" altLang="cs-CZ" sz="1800" dirty="0" smtClean="0">
                <a:latin typeface="Trebuchet MS" panose="020B0603020202020204" pitchFamily="34" charset="0"/>
              </a:rPr>
              <a:t>horizontální </a:t>
            </a:r>
            <a:r>
              <a:rPr lang="cs-CZ" altLang="cs-CZ" sz="1800" dirty="0">
                <a:latin typeface="Trebuchet MS" panose="020B0603020202020204" pitchFamily="34" charset="0"/>
              </a:rPr>
              <a:t>(zavedení druhové příbuzného výrobku)</a:t>
            </a:r>
          </a:p>
          <a:p>
            <a:pPr marL="1076325" indent="-365125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v"/>
            </a:pPr>
            <a:r>
              <a:rPr lang="cs-CZ" altLang="cs-CZ" sz="1800" dirty="0" smtClean="0">
                <a:latin typeface="Trebuchet MS" panose="020B0603020202020204" pitchFamily="34" charset="0"/>
              </a:rPr>
              <a:t>vertikální </a:t>
            </a:r>
            <a:r>
              <a:rPr lang="cs-CZ" altLang="cs-CZ" sz="1800" dirty="0">
                <a:latin typeface="Trebuchet MS" panose="020B0603020202020204" pitchFamily="34" charset="0"/>
              </a:rPr>
              <a:t>(výroba příbuzného výrobku, </a:t>
            </a:r>
            <a:r>
              <a:rPr lang="cs-CZ" altLang="cs-CZ" sz="1800" dirty="0" smtClean="0">
                <a:latin typeface="Trebuchet MS" panose="020B0603020202020204" pitchFamily="34" charset="0"/>
              </a:rPr>
              <a:t>odpovídajícího </a:t>
            </a:r>
            <a:r>
              <a:rPr lang="cs-CZ" altLang="cs-CZ" sz="1800" dirty="0">
                <a:latin typeface="Trebuchet MS" panose="020B0603020202020204" pitchFamily="34" charset="0"/>
              </a:rPr>
              <a:t>následné nebo předchozí etapě výroby)</a:t>
            </a:r>
          </a:p>
          <a:p>
            <a:pPr marL="1076325" indent="-365125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v"/>
            </a:pPr>
            <a:r>
              <a:rPr lang="cs-CZ" altLang="cs-CZ" sz="1800" dirty="0" smtClean="0">
                <a:latin typeface="Trebuchet MS" panose="020B0603020202020204" pitchFamily="34" charset="0"/>
              </a:rPr>
              <a:t>laterální </a:t>
            </a:r>
            <a:r>
              <a:rPr lang="cs-CZ" altLang="cs-CZ" sz="1800" dirty="0">
                <a:latin typeface="Trebuchet MS" panose="020B0603020202020204" pitchFamily="34" charset="0"/>
              </a:rPr>
              <a:t>(výroba výrobků zcela rozdílného typu)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None/>
            </a:pPr>
            <a:endParaRPr lang="cs-CZ" altLang="cs-CZ" sz="2000" dirty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Trebuchet MS" panose="020B0603020202020204" pitchFamily="34" charset="0"/>
              </a:rPr>
              <a:t>Varianty výrobků </a:t>
            </a:r>
            <a:r>
              <a:rPr lang="cs-CZ" altLang="cs-CZ" sz="2000" dirty="0" smtClean="0">
                <a:latin typeface="Trebuchet MS" panose="020B0603020202020204" pitchFamily="34" charset="0"/>
              </a:rPr>
              <a:t>= </a:t>
            </a:r>
            <a:r>
              <a:rPr lang="cs-CZ" altLang="cs-CZ" sz="2000" dirty="0">
                <a:latin typeface="Trebuchet MS" panose="020B0603020202020204" pitchFamily="34" charset="0"/>
              </a:rPr>
              <a:t>technické zlepšení již existujících výrobků</a:t>
            </a:r>
          </a:p>
          <a:p>
            <a:pPr>
              <a:spcBef>
                <a:spcPts val="600"/>
              </a:spcBef>
            </a:pPr>
            <a:endParaRPr lang="cs-CZ" altLang="cs-CZ" sz="2000" dirty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Trebuchet MS" panose="020B0603020202020204" pitchFamily="34" charset="0"/>
              </a:rPr>
              <a:t>Vyřazování výrobků </a:t>
            </a:r>
            <a:r>
              <a:rPr lang="cs-CZ" altLang="cs-CZ" sz="2000" dirty="0" smtClean="0">
                <a:latin typeface="Trebuchet MS" panose="020B0603020202020204" pitchFamily="34" charset="0"/>
              </a:rPr>
              <a:t>= </a:t>
            </a:r>
            <a:r>
              <a:rPr lang="cs-CZ" altLang="cs-CZ" sz="2000" dirty="0">
                <a:latin typeface="Trebuchet MS" panose="020B0603020202020204" pitchFamily="34" charset="0"/>
              </a:rPr>
              <a:t>stažení zastaralých výrobků z trhu</a:t>
            </a:r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1438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Těžiště rozhodování ve výrobkové politice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755576" y="2328720"/>
            <a:ext cx="7277100" cy="3400425"/>
            <a:chOff x="144" y="1248"/>
            <a:chExt cx="5520" cy="2736"/>
          </a:xfrm>
        </p:grpSpPr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2016" y="1248"/>
              <a:ext cx="1728" cy="4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sz="1600" b="1"/>
                <a:t>Výrobková politika (těžiště)</a:t>
              </a: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2016" y="2016"/>
              <a:ext cx="1728" cy="4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sz="1600"/>
                <a:t>výrobkové varianty</a:t>
              </a: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144" y="2016"/>
              <a:ext cx="1728" cy="4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sz="1600"/>
                <a:t>výrobkové inovace</a:t>
              </a: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3936" y="2016"/>
              <a:ext cx="1728" cy="4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sz="1600"/>
                <a:t>vyřazování výrobku</a:t>
              </a:r>
            </a:p>
          </p:txBody>
        </p:sp>
        <p:cxnSp>
          <p:nvCxnSpPr>
            <p:cNvPr id="12" name="AutoShape 10"/>
            <p:cNvCxnSpPr>
              <a:cxnSpLocks noChangeShapeType="1"/>
              <a:stCxn id="8" idx="2"/>
              <a:endCxn id="9" idx="0"/>
            </p:cNvCxnSpPr>
            <p:nvPr/>
          </p:nvCxnSpPr>
          <p:spPr bwMode="auto">
            <a:xfrm rot="5400000">
              <a:off x="2712" y="1848"/>
              <a:ext cx="336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" name="AutoShape 11"/>
            <p:cNvCxnSpPr>
              <a:cxnSpLocks noChangeShapeType="1"/>
              <a:stCxn id="8" idx="2"/>
              <a:endCxn id="10" idx="0"/>
            </p:cNvCxnSpPr>
            <p:nvPr/>
          </p:nvCxnSpPr>
          <p:spPr bwMode="auto">
            <a:xfrm rot="5400000">
              <a:off x="1776" y="912"/>
              <a:ext cx="336" cy="1872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AutoShape 12"/>
            <p:cNvCxnSpPr>
              <a:cxnSpLocks noChangeShapeType="1"/>
              <a:stCxn id="8" idx="2"/>
              <a:endCxn id="11" idx="0"/>
            </p:cNvCxnSpPr>
            <p:nvPr/>
          </p:nvCxnSpPr>
          <p:spPr bwMode="auto">
            <a:xfrm rot="16200000" flipH="1">
              <a:off x="3672" y="888"/>
              <a:ext cx="336" cy="1920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5" name="Rectangle 13"/>
            <p:cNvSpPr>
              <a:spLocks noChangeArrowheads="1"/>
            </p:cNvSpPr>
            <p:nvPr/>
          </p:nvSpPr>
          <p:spPr bwMode="auto">
            <a:xfrm>
              <a:off x="144" y="2784"/>
              <a:ext cx="1728" cy="4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sz="1600"/>
                <a:t>diferenciace výrobku</a:t>
              </a:r>
            </a:p>
          </p:txBody>
        </p:sp>
        <p:sp>
          <p:nvSpPr>
            <p:cNvPr id="16" name="Rectangle 14"/>
            <p:cNvSpPr>
              <a:spLocks noChangeArrowheads="1"/>
            </p:cNvSpPr>
            <p:nvPr/>
          </p:nvSpPr>
          <p:spPr bwMode="auto">
            <a:xfrm>
              <a:off x="144" y="3552"/>
              <a:ext cx="1728" cy="4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sz="1600"/>
                <a:t>horizontální </a:t>
              </a:r>
            </a:p>
            <a:p>
              <a:pPr algn="ctr" eaLnBrk="1" hangingPunct="1"/>
              <a:r>
                <a:rPr lang="cs-CZ" altLang="cs-CZ" sz="1600"/>
                <a:t>diverzifikace</a:t>
              </a:r>
            </a:p>
          </p:txBody>
        </p:sp>
        <p:sp>
          <p:nvSpPr>
            <p:cNvPr id="17" name="Rectangle 15"/>
            <p:cNvSpPr>
              <a:spLocks noChangeArrowheads="1"/>
            </p:cNvSpPr>
            <p:nvPr/>
          </p:nvSpPr>
          <p:spPr bwMode="auto">
            <a:xfrm>
              <a:off x="2016" y="2784"/>
              <a:ext cx="1728" cy="4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sz="1600" dirty="0"/>
                <a:t>diverzifikace výrobku</a:t>
              </a:r>
            </a:p>
          </p:txBody>
        </p:sp>
        <p:sp>
          <p:nvSpPr>
            <p:cNvPr id="18" name="Rectangle 16"/>
            <p:cNvSpPr>
              <a:spLocks noChangeArrowheads="1"/>
            </p:cNvSpPr>
            <p:nvPr/>
          </p:nvSpPr>
          <p:spPr bwMode="auto">
            <a:xfrm>
              <a:off x="2016" y="3552"/>
              <a:ext cx="1728" cy="4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sz="1600" dirty="0"/>
                <a:t>vertikální </a:t>
              </a:r>
            </a:p>
            <a:p>
              <a:pPr algn="ctr" eaLnBrk="1" hangingPunct="1"/>
              <a:r>
                <a:rPr lang="cs-CZ" altLang="cs-CZ" sz="1600" dirty="0"/>
                <a:t>diverzifikace</a:t>
              </a:r>
            </a:p>
          </p:txBody>
        </p:sp>
        <p:sp>
          <p:nvSpPr>
            <p:cNvPr id="19" name="Rectangle 17"/>
            <p:cNvSpPr>
              <a:spLocks noChangeArrowheads="1"/>
            </p:cNvSpPr>
            <p:nvPr/>
          </p:nvSpPr>
          <p:spPr bwMode="auto">
            <a:xfrm>
              <a:off x="3936" y="3552"/>
              <a:ext cx="1728" cy="4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sz="1600"/>
                <a:t>laterální </a:t>
              </a:r>
            </a:p>
            <a:p>
              <a:pPr algn="ctr" eaLnBrk="1" hangingPunct="1"/>
              <a:r>
                <a:rPr lang="cs-CZ" altLang="cs-CZ" sz="1600"/>
                <a:t>diverzifikace</a:t>
              </a:r>
            </a:p>
          </p:txBody>
        </p:sp>
        <p:cxnSp>
          <p:nvCxnSpPr>
            <p:cNvPr id="20" name="AutoShape 18"/>
            <p:cNvCxnSpPr>
              <a:cxnSpLocks noChangeShapeType="1"/>
              <a:stCxn id="10" idx="2"/>
              <a:endCxn id="15" idx="0"/>
            </p:cNvCxnSpPr>
            <p:nvPr/>
          </p:nvCxnSpPr>
          <p:spPr bwMode="auto">
            <a:xfrm rot="5400000">
              <a:off x="840" y="2616"/>
              <a:ext cx="336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" name="AutoShape 19"/>
            <p:cNvCxnSpPr>
              <a:cxnSpLocks noChangeShapeType="1"/>
              <a:stCxn id="10" idx="2"/>
              <a:endCxn id="17" idx="0"/>
            </p:cNvCxnSpPr>
            <p:nvPr/>
          </p:nvCxnSpPr>
          <p:spPr bwMode="auto">
            <a:xfrm rot="16200000" flipH="1">
              <a:off x="1776" y="1680"/>
              <a:ext cx="336" cy="1872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" name="AutoShape 20"/>
            <p:cNvCxnSpPr>
              <a:cxnSpLocks noChangeShapeType="1"/>
              <a:stCxn id="17" idx="2"/>
              <a:endCxn id="18" idx="0"/>
            </p:cNvCxnSpPr>
            <p:nvPr/>
          </p:nvCxnSpPr>
          <p:spPr bwMode="auto">
            <a:xfrm rot="5400000">
              <a:off x="2712" y="3384"/>
              <a:ext cx="336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" name="AutoShape 21"/>
            <p:cNvCxnSpPr>
              <a:cxnSpLocks noChangeShapeType="1"/>
              <a:stCxn id="17" idx="2"/>
              <a:endCxn id="16" idx="0"/>
            </p:cNvCxnSpPr>
            <p:nvPr/>
          </p:nvCxnSpPr>
          <p:spPr bwMode="auto">
            <a:xfrm rot="5400000">
              <a:off x="1776" y="2448"/>
              <a:ext cx="336" cy="1872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" name="AutoShape 22"/>
            <p:cNvCxnSpPr>
              <a:cxnSpLocks noChangeShapeType="1"/>
              <a:stCxn id="17" idx="2"/>
              <a:endCxn id="19" idx="0"/>
            </p:cNvCxnSpPr>
            <p:nvPr/>
          </p:nvCxnSpPr>
          <p:spPr bwMode="auto">
            <a:xfrm rot="16200000" flipH="1">
              <a:off x="3672" y="2424"/>
              <a:ext cx="336" cy="1920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776779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Kroky inovačního procesu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536504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Podnik se bez inovací neobejde.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Inovace musí být pečlivě připraveny.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Východiskem je umístění výrobků na trhu</a:t>
            </a:r>
            <a:r>
              <a:rPr lang="cs-CZ" altLang="cs-CZ" sz="2000" dirty="0" smtClean="0">
                <a:latin typeface="Trebuchet MS" panose="020B0603020202020204" pitchFamily="34" charset="0"/>
              </a:rPr>
              <a:t>.</a:t>
            </a:r>
          </a:p>
          <a:p>
            <a:pPr>
              <a:spcBef>
                <a:spcPts val="600"/>
              </a:spcBef>
              <a:buNone/>
            </a:pPr>
            <a:endParaRPr lang="cs-CZ" altLang="cs-CZ" sz="2000" dirty="0" smtClean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None/>
            </a:pPr>
            <a:r>
              <a:rPr lang="cs-CZ" altLang="cs-CZ" sz="2000" dirty="0" smtClean="0">
                <a:latin typeface="Trebuchet MS" panose="020B0603020202020204" pitchFamily="34" charset="0"/>
              </a:rPr>
              <a:t>Výrobek </a:t>
            </a:r>
            <a:r>
              <a:rPr lang="cs-CZ" altLang="cs-CZ" sz="2000" dirty="0">
                <a:latin typeface="Trebuchet MS" panose="020B0603020202020204" pitchFamily="34" charset="0"/>
              </a:rPr>
              <a:t>by měl být umístěn na </a:t>
            </a:r>
            <a:r>
              <a:rPr lang="cs-CZ" altLang="cs-CZ" sz="2000" b="1" dirty="0">
                <a:latin typeface="Trebuchet MS" panose="020B0603020202020204" pitchFamily="34" charset="0"/>
              </a:rPr>
              <a:t>tržním segmentu</a:t>
            </a:r>
            <a:r>
              <a:rPr lang="cs-CZ" altLang="cs-CZ" sz="2000" dirty="0">
                <a:latin typeface="Trebuchet MS" panose="020B0603020202020204" pitchFamily="34" charset="0"/>
              </a:rPr>
              <a:t>, kde je: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velká poptávka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konkurenční nabídka velmi malá </a:t>
            </a:r>
            <a:r>
              <a:rPr lang="cs-CZ" altLang="cs-CZ" sz="2000" dirty="0" smtClean="0">
                <a:latin typeface="Trebuchet MS" panose="020B0603020202020204" pitchFamily="34" charset="0"/>
              </a:rPr>
              <a:t>(= </a:t>
            </a:r>
            <a:r>
              <a:rPr lang="cs-CZ" altLang="cs-CZ" sz="2000" dirty="0">
                <a:latin typeface="Trebuchet MS" panose="020B0603020202020204" pitchFamily="34" charset="0"/>
              </a:rPr>
              <a:t>ideální stav x neexistuje)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pro umístění výrobků </a:t>
            </a:r>
            <a:r>
              <a:rPr lang="cs-CZ" altLang="cs-CZ" sz="2000" b="1" dirty="0">
                <a:latin typeface="Trebuchet MS" panose="020B0603020202020204" pitchFamily="34" charset="0"/>
              </a:rPr>
              <a:t>přicházejí v úvahu</a:t>
            </a:r>
          </a:p>
          <a:p>
            <a:pPr lvl="1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1800" dirty="0" smtClean="0">
                <a:latin typeface="Trebuchet MS" panose="020B0603020202020204" pitchFamily="34" charset="0"/>
              </a:rPr>
              <a:t>masové trhy</a:t>
            </a:r>
          </a:p>
          <a:p>
            <a:pPr lvl="1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1800" dirty="0" smtClean="0">
                <a:latin typeface="Trebuchet MS" panose="020B0603020202020204" pitchFamily="34" charset="0"/>
              </a:rPr>
              <a:t>výklenky trhu</a:t>
            </a:r>
          </a:p>
          <a:p>
            <a:pPr lvl="1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1800" dirty="0" smtClean="0">
                <a:latin typeface="Trebuchet MS" panose="020B0603020202020204" pitchFamily="34" charset="0"/>
              </a:rPr>
              <a:t>smršťující se trhy</a:t>
            </a:r>
            <a:endParaRPr lang="cs-CZ" altLang="cs-CZ" sz="1800" dirty="0">
              <a:latin typeface="Trebuchet MS" panose="020B0603020202020204" pitchFamily="34" charset="0"/>
            </a:endParaRPr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972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Umístění výrobku na trzích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grpSp>
        <p:nvGrpSpPr>
          <p:cNvPr id="7" name="Group 3"/>
          <p:cNvGrpSpPr>
            <a:grpSpLocks/>
          </p:cNvGrpSpPr>
          <p:nvPr/>
        </p:nvGrpSpPr>
        <p:grpSpPr bwMode="auto">
          <a:xfrm>
            <a:off x="273616" y="2317568"/>
            <a:ext cx="8618224" cy="4207776"/>
            <a:chOff x="480" y="1616"/>
            <a:chExt cx="4992" cy="2032"/>
          </a:xfrm>
        </p:grpSpPr>
        <p:sp>
          <p:nvSpPr>
            <p:cNvPr id="8" name="Rectangle 4"/>
            <p:cNvSpPr>
              <a:spLocks noChangeArrowheads="1"/>
            </p:cNvSpPr>
            <p:nvPr/>
          </p:nvSpPr>
          <p:spPr bwMode="auto">
            <a:xfrm>
              <a:off x="3504" y="3024"/>
              <a:ext cx="1968" cy="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None/>
              </a:pPr>
              <a:r>
                <a:rPr lang="cs-CZ" altLang="cs-CZ" sz="2000" b="1"/>
                <a:t>výklenky trhu</a:t>
              </a:r>
            </a:p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</a:pPr>
              <a:r>
                <a:rPr lang="cs-CZ" altLang="cs-CZ" sz="2000"/>
                <a:t>- malé obraty</a:t>
              </a:r>
            </a:p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</a:pPr>
              <a:r>
                <a:rPr lang="cs-CZ" altLang="cs-CZ" sz="2000"/>
                <a:t>- velké ziskové marže</a:t>
              </a:r>
            </a:p>
          </p:txBody>
        </p:sp>
        <p:sp>
          <p:nvSpPr>
            <p:cNvPr id="9" name="Rectangle 5"/>
            <p:cNvSpPr>
              <a:spLocks noChangeArrowheads="1"/>
            </p:cNvSpPr>
            <p:nvPr/>
          </p:nvSpPr>
          <p:spPr bwMode="auto">
            <a:xfrm>
              <a:off x="1824" y="3024"/>
              <a:ext cx="1680" cy="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None/>
              </a:pPr>
              <a:r>
                <a:rPr lang="cs-CZ" altLang="cs-CZ" sz="2000" b="1"/>
                <a:t>trhy budoucnosti</a:t>
              </a:r>
            </a:p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None/>
              </a:pPr>
              <a:r>
                <a:rPr lang="cs-CZ" altLang="cs-CZ" sz="2000"/>
                <a:t>- chybějící technická řešení</a:t>
              </a:r>
            </a:p>
          </p:txBody>
        </p:sp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480" y="3024"/>
              <a:ext cx="1344" cy="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None/>
              </a:pPr>
              <a:r>
                <a:rPr lang="cs-CZ" altLang="cs-CZ" sz="2000"/>
                <a:t>Slabá</a:t>
              </a:r>
            </a:p>
          </p:txBody>
        </p:sp>
        <p:sp>
          <p:nvSpPr>
            <p:cNvPr id="11" name="Rectangle 7"/>
            <p:cNvSpPr>
              <a:spLocks noChangeArrowheads="1"/>
            </p:cNvSpPr>
            <p:nvPr/>
          </p:nvSpPr>
          <p:spPr bwMode="auto">
            <a:xfrm>
              <a:off x="3504" y="2208"/>
              <a:ext cx="1968" cy="8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None/>
              </a:pPr>
              <a:r>
                <a:rPr lang="cs-CZ" altLang="cs-CZ" sz="2000" b="1"/>
                <a:t>smršťující se trhy</a:t>
              </a:r>
            </a:p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</a:pPr>
              <a:r>
                <a:rPr lang="cs-CZ" altLang="cs-CZ" sz="2000"/>
                <a:t>- nadbytečné kapacity</a:t>
              </a:r>
            </a:p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</a:pPr>
              <a:r>
                <a:rPr lang="cs-CZ" altLang="cs-CZ" sz="2000"/>
                <a:t>- klesající obraty</a:t>
              </a:r>
            </a:p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</a:pPr>
              <a:r>
                <a:rPr lang="cs-CZ" altLang="cs-CZ" sz="2000"/>
                <a:t>- (značné) ztráty</a:t>
              </a:r>
            </a:p>
          </p:txBody>
        </p:sp>
        <p:sp>
          <p:nvSpPr>
            <p:cNvPr id="12" name="Rectangle 8"/>
            <p:cNvSpPr>
              <a:spLocks noChangeArrowheads="1"/>
            </p:cNvSpPr>
            <p:nvPr/>
          </p:nvSpPr>
          <p:spPr bwMode="auto">
            <a:xfrm>
              <a:off x="1824" y="2208"/>
              <a:ext cx="1680" cy="8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None/>
              </a:pPr>
              <a:r>
                <a:rPr lang="cs-CZ" altLang="cs-CZ" sz="2000" b="1"/>
                <a:t>masové trhy</a:t>
              </a:r>
            </a:p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</a:pPr>
              <a:r>
                <a:rPr lang="cs-CZ" altLang="cs-CZ" sz="2000"/>
                <a:t>- velké obraty</a:t>
              </a:r>
            </a:p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</a:pPr>
              <a:r>
                <a:rPr lang="cs-CZ" altLang="cs-CZ" sz="2000"/>
                <a:t>- malé ziskové marže</a:t>
              </a:r>
            </a:p>
          </p:txBody>
        </p:sp>
        <p:sp>
          <p:nvSpPr>
            <p:cNvPr id="13" name="Rectangle 9"/>
            <p:cNvSpPr>
              <a:spLocks noChangeArrowheads="1"/>
            </p:cNvSpPr>
            <p:nvPr/>
          </p:nvSpPr>
          <p:spPr bwMode="auto">
            <a:xfrm>
              <a:off x="480" y="2208"/>
              <a:ext cx="1344" cy="8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None/>
              </a:pPr>
              <a:r>
                <a:rPr lang="cs-CZ" altLang="cs-CZ" sz="2000"/>
                <a:t>Silná</a:t>
              </a:r>
            </a:p>
          </p:txBody>
        </p:sp>
        <p:sp>
          <p:nvSpPr>
            <p:cNvPr id="14" name="Rectangle 10"/>
            <p:cNvSpPr>
              <a:spLocks noChangeArrowheads="1"/>
            </p:cNvSpPr>
            <p:nvPr/>
          </p:nvSpPr>
          <p:spPr bwMode="auto">
            <a:xfrm>
              <a:off x="3504" y="1616"/>
              <a:ext cx="1968" cy="5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None/>
              </a:pPr>
              <a:r>
                <a:rPr lang="cs-CZ" altLang="cs-CZ" sz="2000"/>
                <a:t>Slabá</a:t>
              </a:r>
            </a:p>
          </p:txBody>
        </p:sp>
        <p:sp>
          <p:nvSpPr>
            <p:cNvPr id="15" name="Rectangle 11"/>
            <p:cNvSpPr>
              <a:spLocks noChangeArrowheads="1"/>
            </p:cNvSpPr>
            <p:nvPr/>
          </p:nvSpPr>
          <p:spPr bwMode="auto">
            <a:xfrm>
              <a:off x="1824" y="1616"/>
              <a:ext cx="1680" cy="5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None/>
              </a:pPr>
              <a:r>
                <a:rPr lang="cs-CZ" altLang="cs-CZ" sz="2000"/>
                <a:t>Silná</a:t>
              </a:r>
            </a:p>
          </p:txBody>
        </p:sp>
        <p:sp>
          <p:nvSpPr>
            <p:cNvPr id="16" name="Rectangle 12"/>
            <p:cNvSpPr>
              <a:spLocks noChangeArrowheads="1"/>
            </p:cNvSpPr>
            <p:nvPr/>
          </p:nvSpPr>
          <p:spPr bwMode="auto">
            <a:xfrm>
              <a:off x="480" y="1616"/>
              <a:ext cx="1344" cy="5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r"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None/>
              </a:pPr>
              <a:r>
                <a:rPr lang="cs-CZ" altLang="cs-CZ" sz="2000"/>
                <a:t>Poptávka</a:t>
              </a:r>
            </a:p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None/>
              </a:pPr>
              <a:endParaRPr lang="cs-CZ" altLang="cs-CZ" sz="2000"/>
            </a:p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None/>
              </a:pPr>
              <a:r>
                <a:rPr lang="cs-CZ" altLang="cs-CZ" sz="2000"/>
                <a:t>Konkurence</a:t>
              </a:r>
            </a:p>
          </p:txBody>
        </p:sp>
        <p:sp>
          <p:nvSpPr>
            <p:cNvPr id="17" name="Line 13"/>
            <p:cNvSpPr>
              <a:spLocks noChangeShapeType="1"/>
            </p:cNvSpPr>
            <p:nvPr/>
          </p:nvSpPr>
          <p:spPr bwMode="auto">
            <a:xfrm>
              <a:off x="480" y="1616"/>
              <a:ext cx="4992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cs-CZ" sz="2000" dirty="0"/>
            </a:p>
          </p:txBody>
        </p:sp>
        <p:sp>
          <p:nvSpPr>
            <p:cNvPr id="18" name="Line 14"/>
            <p:cNvSpPr>
              <a:spLocks noChangeShapeType="1"/>
            </p:cNvSpPr>
            <p:nvPr/>
          </p:nvSpPr>
          <p:spPr bwMode="auto">
            <a:xfrm>
              <a:off x="480" y="2208"/>
              <a:ext cx="49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cs-CZ" sz="2000"/>
            </a:p>
          </p:txBody>
        </p:sp>
        <p:sp>
          <p:nvSpPr>
            <p:cNvPr id="19" name="Line 15"/>
            <p:cNvSpPr>
              <a:spLocks noChangeShapeType="1"/>
            </p:cNvSpPr>
            <p:nvPr/>
          </p:nvSpPr>
          <p:spPr bwMode="auto">
            <a:xfrm>
              <a:off x="480" y="3024"/>
              <a:ext cx="49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cs-CZ" sz="2000"/>
            </a:p>
          </p:txBody>
        </p:sp>
        <p:sp>
          <p:nvSpPr>
            <p:cNvPr id="20" name="Line 16"/>
            <p:cNvSpPr>
              <a:spLocks noChangeShapeType="1"/>
            </p:cNvSpPr>
            <p:nvPr/>
          </p:nvSpPr>
          <p:spPr bwMode="auto">
            <a:xfrm>
              <a:off x="480" y="3648"/>
              <a:ext cx="4992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cs-CZ" sz="2000"/>
            </a:p>
          </p:txBody>
        </p:sp>
        <p:sp>
          <p:nvSpPr>
            <p:cNvPr id="21" name="Line 17"/>
            <p:cNvSpPr>
              <a:spLocks noChangeShapeType="1"/>
            </p:cNvSpPr>
            <p:nvPr/>
          </p:nvSpPr>
          <p:spPr bwMode="auto">
            <a:xfrm>
              <a:off x="480" y="1616"/>
              <a:ext cx="0" cy="203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cs-CZ" sz="2000"/>
            </a:p>
          </p:txBody>
        </p:sp>
        <p:sp>
          <p:nvSpPr>
            <p:cNvPr id="24" name="Line 18"/>
            <p:cNvSpPr>
              <a:spLocks noChangeShapeType="1"/>
            </p:cNvSpPr>
            <p:nvPr/>
          </p:nvSpPr>
          <p:spPr bwMode="auto">
            <a:xfrm>
              <a:off x="1824" y="1616"/>
              <a:ext cx="0" cy="20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cs-CZ" sz="2000"/>
            </a:p>
          </p:txBody>
        </p:sp>
        <p:sp>
          <p:nvSpPr>
            <p:cNvPr id="25" name="Line 19"/>
            <p:cNvSpPr>
              <a:spLocks noChangeShapeType="1"/>
            </p:cNvSpPr>
            <p:nvPr/>
          </p:nvSpPr>
          <p:spPr bwMode="auto">
            <a:xfrm>
              <a:off x="3504" y="1616"/>
              <a:ext cx="0" cy="20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cs-CZ" sz="2000"/>
            </a:p>
          </p:txBody>
        </p:sp>
        <p:sp>
          <p:nvSpPr>
            <p:cNvPr id="26" name="Line 20"/>
            <p:cNvSpPr>
              <a:spLocks noChangeShapeType="1"/>
            </p:cNvSpPr>
            <p:nvPr/>
          </p:nvSpPr>
          <p:spPr bwMode="auto">
            <a:xfrm>
              <a:off x="5472" y="1616"/>
              <a:ext cx="0" cy="203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cs-CZ" sz="2000"/>
            </a:p>
          </p:txBody>
        </p:sp>
        <p:sp>
          <p:nvSpPr>
            <p:cNvPr id="27" name="Line 21"/>
            <p:cNvSpPr>
              <a:spLocks noChangeShapeType="1"/>
            </p:cNvSpPr>
            <p:nvPr/>
          </p:nvSpPr>
          <p:spPr bwMode="auto">
            <a:xfrm>
              <a:off x="480" y="1632"/>
              <a:ext cx="1344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cs-CZ" sz="2000"/>
            </a:p>
          </p:txBody>
        </p:sp>
      </p:grpSp>
    </p:spTree>
    <p:extLst>
      <p:ext uri="{BB962C8B-B14F-4D97-AF65-F5344CB8AC3E}">
        <p14:creationId xmlns:p14="http://schemas.microsoft.com/office/powerpoint/2010/main" val="3108642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706</TotalTime>
  <Words>372</Words>
  <Application>Microsoft Office PowerPoint</Application>
  <PresentationFormat>Předvádění na obrazovce (4:3)</PresentationFormat>
  <Paragraphs>124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Arial</vt:lpstr>
      <vt:lpstr>Calibri</vt:lpstr>
      <vt:lpstr>Tahoma</vt:lpstr>
      <vt:lpstr>Trebuchet MS</vt:lpstr>
      <vt:lpstr>Wingdings</vt:lpstr>
      <vt:lpstr>Motiv sady Office</vt:lpstr>
      <vt:lpstr>Podnikové hospodářství 2</vt:lpstr>
      <vt:lpstr>Vědecko-technický rozvoj  a inovace</vt:lpstr>
      <vt:lpstr>Inovace</vt:lpstr>
      <vt:lpstr>Výrobkové inovace</vt:lpstr>
      <vt:lpstr>Procesní inovace</vt:lpstr>
      <vt:lpstr>Inovace z hlediska životního cyklu</vt:lpstr>
      <vt:lpstr>Těžiště rozhodování ve výrobkové politice</vt:lpstr>
      <vt:lpstr>Kroky inovačního procesu</vt:lpstr>
      <vt:lpstr>Umístění výrobku na trzích</vt:lpstr>
      <vt:lpstr>Kvalitativní a kvantitativní stránka inovací</vt:lpstr>
      <vt:lpstr>Kvalitativní a kvantitativní stránka inovací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PH2 - Vedecko-technicky rozvoj a inovace</dc:title>
  <dc:creator>Marinič Peter</dc:creator>
  <cp:lastModifiedBy>Peter Marinič</cp:lastModifiedBy>
  <cp:revision>65</cp:revision>
  <dcterms:created xsi:type="dcterms:W3CDTF">2016-09-26T09:14:21Z</dcterms:created>
  <dcterms:modified xsi:type="dcterms:W3CDTF">2019-02-21T08:21:56Z</dcterms:modified>
</cp:coreProperties>
</file>