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261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69" r:id="rId16"/>
    <p:sldId id="370" r:id="rId17"/>
    <p:sldId id="371" r:id="rId18"/>
    <p:sldId id="372" r:id="rId19"/>
    <p:sldId id="373" r:id="rId20"/>
    <p:sldId id="374" r:id="rId21"/>
    <p:sldId id="375" r:id="rId22"/>
    <p:sldId id="376" r:id="rId23"/>
    <p:sldId id="377" r:id="rId24"/>
    <p:sldId id="380" r:id="rId25"/>
    <p:sldId id="379" r:id="rId26"/>
    <p:sldId id="378" r:id="rId27"/>
    <p:sldId id="34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78" autoAdjust="0"/>
    <p:restoredTop sz="94660"/>
  </p:normalViewPr>
  <p:slideViewPr>
    <p:cSldViewPr>
      <p:cViewPr varScale="1">
        <p:scale>
          <a:sx n="47" d="100"/>
          <a:sy n="47" d="100"/>
        </p:scale>
        <p:origin x="42" y="1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http://www.marketingteacher.com/pest_logo.gi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http://www.brs-inc.com/images/forces.gif" TargetMode="Externa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http://www.tutor2u.net/business/images/Boston%20Matrix.gif" TargetMode="Externa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Podnikové hospodářství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9610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Výzkum trhu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vnitropodnikové </a:t>
            </a: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informace </a:t>
            </a:r>
            <a:endParaRPr lang="cs-CZ" sz="2400" b="1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239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zejména prostřednictvím odbytového oddělení, </a:t>
            </a:r>
            <a:r>
              <a:rPr lang="pl-PL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ale </a:t>
            </a:r>
            <a:r>
              <a:rPr lang="pl-PL" sz="2000" dirty="0">
                <a:latin typeface="Trebuchet MS" panose="020B0603020202020204" pitchFamily="34" charset="0"/>
                <a:cs typeface="Arial" panose="020B0604020202020204" pitchFamily="34" charset="0"/>
              </a:rPr>
              <a:t>i na </a:t>
            </a:r>
            <a:r>
              <a:rPr lang="pl-PL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ostatních odděleních podniku (výroba</a:t>
            </a:r>
            <a:r>
              <a:rPr lang="pl-PL" sz="20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pl-PL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účtárna apod</a:t>
            </a:r>
            <a:r>
              <a:rPr lang="pl-PL" sz="2000" dirty="0">
                <a:latin typeface="Trebuchet MS" panose="020B0603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informace o rámcových podmínkách </a:t>
            </a:r>
          </a:p>
          <a:p>
            <a:pPr marL="7239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se získávají především vyhodnocováním publikací (vlády, parlamentu, odborů, výzkumných ústavů atd.)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informace o trhu </a:t>
            </a:r>
          </a:p>
          <a:p>
            <a:pPr marL="7239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úkolem výzkumu vlastního trhu je snížení nejistoty rozhodování, získané informace tedy musí být úplné, relevantní, závažné a neovlivněné chybami.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36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Výzkum trhu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350838" indent="-350838">
              <a:lnSpc>
                <a:spcPct val="95000"/>
              </a:lnSpc>
              <a:spcBef>
                <a:spcPts val="3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8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1)	definice cíle </a:t>
            </a:r>
          </a:p>
          <a:p>
            <a:pPr marL="723900" indent="-368300">
              <a:lnSpc>
                <a:spcPct val="95000"/>
              </a:lnSpc>
              <a:spcBef>
                <a:spcPts val="3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vymezení druhu, kvality a rozsahu požadovaných informací</a:t>
            </a:r>
          </a:p>
          <a:p>
            <a:pPr marL="355600" indent="-355600">
              <a:lnSpc>
                <a:spcPct val="95000"/>
              </a:lnSpc>
              <a:spcBef>
                <a:spcPts val="3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8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2)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 	</a:t>
            </a:r>
            <a:r>
              <a:rPr lang="cs-CZ" sz="18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volba výzkumného konceptu </a:t>
            </a:r>
            <a:endParaRPr lang="cs-CZ" sz="18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23900" indent="-368300">
              <a:lnSpc>
                <a:spcPct val="95000"/>
              </a:lnSpc>
              <a:spcBef>
                <a:spcPts val="3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určení základních charakteristik a průběhu výzkumů</a:t>
            </a:r>
          </a:p>
          <a:p>
            <a:pPr marL="723900" indent="0">
              <a:lnSpc>
                <a:spcPct val="95000"/>
              </a:lnSpc>
              <a:spcBef>
                <a:spcPts val="3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4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a) explorativní – získání prvních poznatků v neznámé oblasti</a:t>
            </a:r>
          </a:p>
          <a:p>
            <a:pPr marL="723900" indent="0">
              <a:lnSpc>
                <a:spcPct val="95000"/>
              </a:lnSpc>
              <a:spcBef>
                <a:spcPts val="3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4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b) deskriptivní – průřezové analýzy časové řady</a:t>
            </a:r>
          </a:p>
          <a:p>
            <a:pPr marL="723900" indent="0">
              <a:lnSpc>
                <a:spcPct val="95000"/>
              </a:lnSpc>
              <a:spcBef>
                <a:spcPts val="3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4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c) experimentální – laboratorní, terénní</a:t>
            </a:r>
          </a:p>
          <a:p>
            <a:pPr marL="350838" indent="-350838">
              <a:lnSpc>
                <a:spcPct val="95000"/>
              </a:lnSpc>
              <a:spcBef>
                <a:spcPts val="3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8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3)	získávání informací  </a:t>
            </a:r>
          </a:p>
          <a:p>
            <a:pPr marL="723900" indent="-368300">
              <a:lnSpc>
                <a:spcPct val="95000"/>
              </a:lnSpc>
              <a:spcBef>
                <a:spcPts val="3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vymezení metody výzkumu a zda bude proveden interně či externě</a:t>
            </a:r>
          </a:p>
          <a:p>
            <a:pPr marL="723900" indent="0">
              <a:lnSpc>
                <a:spcPct val="95000"/>
              </a:lnSpc>
              <a:spcBef>
                <a:spcPts val="3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4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a) primární výzkum – prvotní výzkumné studie (dotazování, pozorování)</a:t>
            </a:r>
          </a:p>
          <a:p>
            <a:pPr marL="723900" indent="0">
              <a:lnSpc>
                <a:spcPct val="95000"/>
              </a:lnSpc>
              <a:spcBef>
                <a:spcPts val="3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4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b) sekundární výzkum – zpracování dříve získaných dat</a:t>
            </a:r>
          </a:p>
          <a:p>
            <a:pPr marL="355600" indent="-355600">
              <a:lnSpc>
                <a:spcPct val="95000"/>
              </a:lnSpc>
              <a:spcBef>
                <a:spcPts val="3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8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4)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 	</a:t>
            </a:r>
            <a:r>
              <a:rPr lang="cs-CZ" sz="18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vyhodnocování informací </a:t>
            </a:r>
            <a:endParaRPr lang="cs-CZ" sz="18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23900" indent="-368300">
              <a:lnSpc>
                <a:spcPct val="95000"/>
              </a:lnSpc>
              <a:spcBef>
                <a:spcPts val="3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analyzování získaných údajů</a:t>
            </a:r>
          </a:p>
          <a:p>
            <a:pPr marL="990600" indent="-266700">
              <a:lnSpc>
                <a:spcPct val="95000"/>
              </a:lnSpc>
              <a:spcBef>
                <a:spcPts val="3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4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a) </a:t>
            </a:r>
            <a:r>
              <a:rPr lang="cs-CZ" sz="1400" i="1" dirty="0" err="1" smtClean="0">
                <a:latin typeface="Trebuchet MS" panose="020B0603020202020204" pitchFamily="34" charset="0"/>
                <a:cs typeface="Arial" panose="020B0604020202020204" pitchFamily="34" charset="0"/>
              </a:rPr>
              <a:t>multivariantní</a:t>
            </a:r>
            <a:r>
              <a:rPr lang="cs-CZ" sz="14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 analytické postupy – vztahy mezi dvěma či více proměnnými </a:t>
            </a:r>
            <a:br>
              <a:rPr lang="cs-CZ" sz="1400" i="1" dirty="0" smtClean="0">
                <a:latin typeface="Trebuchet MS" panose="020B0603020202020204" pitchFamily="34" charset="0"/>
                <a:cs typeface="Arial" panose="020B0604020202020204" pitchFamily="34" charset="0"/>
              </a:rPr>
            </a:br>
            <a:r>
              <a:rPr lang="cs-CZ" sz="14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(např. věk, příjem a vzdělání u zájemců o koupi typu auta)</a:t>
            </a:r>
          </a:p>
          <a:p>
            <a:pPr marL="990600" indent="-266700">
              <a:lnSpc>
                <a:spcPct val="95000"/>
              </a:lnSpc>
              <a:spcBef>
                <a:spcPts val="3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4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b) </a:t>
            </a:r>
            <a:r>
              <a:rPr lang="cs-CZ" sz="1400" i="1" dirty="0" err="1" smtClean="0">
                <a:latin typeface="Trebuchet MS" panose="020B0603020202020204" pitchFamily="34" charset="0"/>
                <a:cs typeface="Arial" panose="020B0604020202020204" pitchFamily="34" charset="0"/>
              </a:rPr>
              <a:t>jednovariantní</a:t>
            </a:r>
            <a:r>
              <a:rPr lang="cs-CZ" sz="14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 analytické postupy – zkoumána jen jedna proměnná</a:t>
            </a:r>
            <a:br>
              <a:rPr lang="cs-CZ" sz="1400" i="1" dirty="0" smtClean="0">
                <a:latin typeface="Trebuchet MS" panose="020B0603020202020204" pitchFamily="34" charset="0"/>
                <a:cs typeface="Arial" panose="020B0604020202020204" pitchFamily="34" charset="0"/>
              </a:rPr>
            </a:br>
            <a:r>
              <a:rPr lang="cs-CZ" sz="14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(např. znalosti o výrobku)</a:t>
            </a:r>
            <a:endParaRPr lang="cs-CZ" sz="1400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6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Kupní chování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Impulzivní</a:t>
            </a:r>
          </a:p>
          <a:p>
            <a:pPr marL="712788" lvl="1" indent="-3492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neplánované, emotivní jednání ústící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v koupi </a:t>
            </a:r>
            <a:endParaRPr lang="cs-CZ" sz="20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1076325" lvl="1" indent="-3492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(lákavé zboží)</a:t>
            </a:r>
            <a:endParaRPr lang="cs-CZ" sz="1800" i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Zvykové</a:t>
            </a:r>
          </a:p>
          <a:p>
            <a:pPr marL="712788" lvl="1" indent="-3492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rutinní, automatické </a:t>
            </a:r>
            <a:endParaRPr lang="cs-CZ" sz="20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1076325" lvl="1" indent="-3492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  <a:cs typeface="Arial" panose="020B0604020202020204" pitchFamily="34" charset="0"/>
              </a:rPr>
              <a:t>(u důvěrně známého a často nakupovaného zboží)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Extenzivní</a:t>
            </a:r>
          </a:p>
          <a:p>
            <a:pPr marL="712788" lvl="1" indent="-3492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dlouhotrvající, u koupě drahých výrobků dlouhodobé spotřeby</a:t>
            </a:r>
          </a:p>
          <a:p>
            <a:pPr marL="1076325" lvl="1" indent="-3492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  <a:cs typeface="Arial" panose="020B0604020202020204" pitchFamily="34" charset="0"/>
              </a:rPr>
              <a:t>(dům na klíč)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Limitované</a:t>
            </a:r>
          </a:p>
          <a:p>
            <a:pPr marL="712788" lvl="1" indent="-3492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Zjednodušené, časově omezené, zkrácený rozhodovací proces</a:t>
            </a:r>
          </a:p>
          <a:p>
            <a:pPr marL="1076325" lvl="1" indent="-3492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  <a:cs typeface="Arial" panose="020B0604020202020204" pitchFamily="34" charset="0"/>
              </a:rPr>
              <a:t>(oděvy, obuv</a:t>
            </a: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  <a:endParaRPr lang="cs-CZ" sz="1800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12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Segmentace trhu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představuje rozdělení celkového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trhu na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jednotlivé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skupiny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kupujících, dle závažných rozdílů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z hlediska jejich poptávky</a:t>
            </a:r>
            <a:endParaRPr lang="cs-CZ" sz="20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Hlavním účelem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– vytváření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struktur podle skupin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zákazníků.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Vedlejším účelem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– zvýšení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transparentnosti trhu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geografická </a:t>
            </a:r>
            <a:r>
              <a:rPr lang="cs-CZ" sz="2000" u="sng" dirty="0">
                <a:latin typeface="Trebuchet MS" panose="020B0603020202020204" pitchFamily="34" charset="0"/>
                <a:cs typeface="Arial" panose="020B0604020202020204" pitchFamily="34" charset="0"/>
              </a:rPr>
              <a:t>segmentace </a:t>
            </a:r>
            <a:endParaRPr lang="cs-CZ" sz="2000" u="sng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12788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podle místa bydliště, </a:t>
            </a:r>
            <a:r>
              <a:rPr lang="cs-CZ" sz="1600" i="1" dirty="0">
                <a:latin typeface="Trebuchet MS" panose="020B0603020202020204" pitchFamily="34" charset="0"/>
                <a:cs typeface="Arial" panose="020B0604020202020204" pitchFamily="34" charset="0"/>
              </a:rPr>
              <a:t>regionu, </a:t>
            </a:r>
            <a:r>
              <a:rPr lang="cs-CZ" sz="16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města </a:t>
            </a:r>
            <a:r>
              <a:rPr lang="cs-CZ" sz="1600" i="1" dirty="0">
                <a:latin typeface="Trebuchet MS" panose="020B0603020202020204" pitchFamily="34" charset="0"/>
                <a:cs typeface="Arial" panose="020B0604020202020204" pitchFamily="34" charset="0"/>
              </a:rPr>
              <a:t>apod. </a:t>
            </a:r>
            <a:endParaRPr lang="cs-CZ" sz="1600" i="1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u="sng" dirty="0">
                <a:latin typeface="Trebuchet MS" panose="020B0603020202020204" pitchFamily="34" charset="0"/>
                <a:cs typeface="Arial" panose="020B0604020202020204" pitchFamily="34" charset="0"/>
              </a:rPr>
              <a:t>demografická segmentace </a:t>
            </a:r>
          </a:p>
          <a:p>
            <a:pPr marL="712788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i="1" dirty="0">
                <a:latin typeface="Trebuchet MS" panose="020B0603020202020204" pitchFamily="34" charset="0"/>
                <a:cs typeface="Arial" panose="020B0604020202020204" pitchFamily="34" charset="0"/>
              </a:rPr>
              <a:t>podle věku, pohlaví, stavu, vzdělání, příjmů apod.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u="sng" dirty="0" err="1">
                <a:latin typeface="Trebuchet MS" panose="020B0603020202020204" pitchFamily="34" charset="0"/>
                <a:cs typeface="Arial" panose="020B0604020202020204" pitchFamily="34" charset="0"/>
              </a:rPr>
              <a:t>psychografická</a:t>
            </a:r>
            <a:r>
              <a:rPr lang="cs-CZ" sz="2000" u="sng" dirty="0">
                <a:latin typeface="Trebuchet MS" panose="020B0603020202020204" pitchFamily="34" charset="0"/>
                <a:cs typeface="Arial" panose="020B0604020202020204" pitchFamily="34" charset="0"/>
              </a:rPr>
              <a:t> segmentace </a:t>
            </a:r>
          </a:p>
          <a:p>
            <a:pPr marL="712788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dle </a:t>
            </a:r>
            <a:r>
              <a:rPr lang="cs-CZ" sz="1600" i="1" dirty="0">
                <a:latin typeface="Trebuchet MS" panose="020B0603020202020204" pitchFamily="34" charset="0"/>
                <a:cs typeface="Arial" panose="020B0604020202020204" pitchFamily="34" charset="0"/>
              </a:rPr>
              <a:t>struktury osobnosti (atraktivnost, družnost, hospodárnost, atd.), životní styl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u="sng" dirty="0">
                <a:latin typeface="Trebuchet MS" panose="020B0603020202020204" pitchFamily="34" charset="0"/>
                <a:cs typeface="Arial" panose="020B0604020202020204" pitchFamily="34" charset="0"/>
              </a:rPr>
              <a:t>segmentace na základě chování</a:t>
            </a:r>
          </a:p>
          <a:p>
            <a:pPr marL="712788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i="1" dirty="0">
                <a:latin typeface="Trebuchet MS" panose="020B0603020202020204" pitchFamily="34" charset="0"/>
                <a:cs typeface="Arial" panose="020B0604020202020204" pitchFamily="34" charset="0"/>
              </a:rPr>
              <a:t>podle věrnosti značce, nákupním pohnutkám apod.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24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Tržní a odbytové prognózy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80000"/>
              <a:buNone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odbytová prognóza = předpověď budoucího odbytu podniku při daném nasazení nástrojů odbytové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politiky</a:t>
            </a:r>
          </a:p>
          <a:p>
            <a:pPr marL="0" lvl="2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80000"/>
              <a:buNone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budoucí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stav nebo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vývoj:</a:t>
            </a:r>
            <a:endParaRPr 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447675" lvl="3" indent="-368300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cs-CZ" i="1" dirty="0">
                <a:latin typeface="Trebuchet MS" panose="020B0603020202020204" pitchFamily="34" charset="0"/>
                <a:cs typeface="Arial" panose="020B0604020202020204" pitchFamily="34" charset="0"/>
              </a:rPr>
              <a:t>potenciálu trhu</a:t>
            </a:r>
          </a:p>
          <a:p>
            <a:pPr marL="447675" lvl="3" indent="-368300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cs-CZ" i="1" dirty="0">
                <a:latin typeface="Trebuchet MS" panose="020B0603020202020204" pitchFamily="34" charset="0"/>
                <a:cs typeface="Arial" panose="020B0604020202020204" pitchFamily="34" charset="0"/>
              </a:rPr>
              <a:t>potenciálu odbytu</a:t>
            </a:r>
          </a:p>
          <a:p>
            <a:pPr marL="447675" lvl="3" indent="-368300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cs-CZ" i="1" dirty="0">
                <a:latin typeface="Trebuchet MS" panose="020B0603020202020204" pitchFamily="34" charset="0"/>
                <a:cs typeface="Arial" panose="020B0604020202020204" pitchFamily="34" charset="0"/>
              </a:rPr>
              <a:t>objemu trhu</a:t>
            </a:r>
          </a:p>
          <a:p>
            <a:pPr marL="447675" lvl="3" indent="-368300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cs-CZ" i="1" dirty="0">
                <a:latin typeface="Trebuchet MS" panose="020B0603020202020204" pitchFamily="34" charset="0"/>
                <a:cs typeface="Arial" panose="020B0604020202020204" pitchFamily="34" charset="0"/>
              </a:rPr>
              <a:t>objemu odbytu</a:t>
            </a:r>
          </a:p>
          <a:p>
            <a:pPr marL="447675" lvl="3" indent="-368300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cs-CZ" i="1" dirty="0">
                <a:latin typeface="Trebuchet MS" panose="020B0603020202020204" pitchFamily="34" charset="0"/>
                <a:cs typeface="Arial" panose="020B0604020202020204" pitchFamily="34" charset="0"/>
              </a:rPr>
              <a:t>podílu podniku na trhu</a:t>
            </a:r>
          </a:p>
        </p:txBody>
      </p:sp>
      <p:graphicFrame>
        <p:nvGraphicFramePr>
          <p:cNvPr id="7" name="Group 3"/>
          <p:cNvGraphicFramePr>
            <a:graphicFrameLocks noGrp="1"/>
          </p:cNvGraphicFramePr>
          <p:nvPr>
            <p:extLst/>
          </p:nvPr>
        </p:nvGraphicFramePr>
        <p:xfrm>
          <a:off x="971600" y="5229200"/>
          <a:ext cx="7200800" cy="1249680"/>
        </p:xfrm>
        <a:graphic>
          <a:graphicData uri="http://schemas.openxmlformats.org/drawingml/2006/table">
            <a:tbl>
              <a:tblPr/>
              <a:tblGrid>
                <a:gridCol w="2057371"/>
                <a:gridCol w="2191101"/>
                <a:gridCol w="2952328"/>
              </a:tblGrid>
              <a:tr h="481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Prognostické metody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Vývojové prognózy (časové)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Prognózy účinku (průřezové)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Kvalitativní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dotazování expertů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dotazování expertů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7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Kvantitativní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extrapolace trendů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funkce vyjadřující reakce trhu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3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PEST Analýza (SLEPT / PESTLE)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http://www.marketingteacher.com/pest_logo.gif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467544" y="2276872"/>
            <a:ext cx="4408884" cy="4408884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83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Porterová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 analýza pěti sil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3" descr="Five Forces Model from Michael Porter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187624" y="2060848"/>
            <a:ext cx="6702343" cy="4629609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53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SPACE analýza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Zástupný symbol pro obsah 5" descr="Obrázek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3559" y="2133600"/>
            <a:ext cx="6916882" cy="4464050"/>
          </a:xfr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48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SPACE analýza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Zástupný symbol pro obsah 5" descr="Obrázek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5193" y="2133600"/>
            <a:ext cx="6773614" cy="4464050"/>
          </a:xfr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02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SPACE analýza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Zástupný symbol pro obsah 46" descr="Obrázek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42946" y="2133600"/>
            <a:ext cx="7658108" cy="4464050"/>
          </a:xfr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92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1790700"/>
            <a:ext cx="7772400" cy="163830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latin typeface="Trebuchet MS" panose="020B0603020202020204" pitchFamily="34" charset="0"/>
              </a:rPr>
              <a:t>Odbyt </a:t>
            </a:r>
            <a:br>
              <a:rPr lang="cs-CZ" sz="3200" b="1" dirty="0" smtClean="0">
                <a:latin typeface="Trebuchet MS" panose="020B0603020202020204" pitchFamily="34" charset="0"/>
              </a:rPr>
            </a:br>
            <a:r>
              <a:rPr lang="cs-CZ" sz="3200" b="1" dirty="0" smtClean="0">
                <a:latin typeface="Trebuchet MS" panose="020B0603020202020204" pitchFamily="34" charset="0"/>
              </a:rPr>
              <a:t>a odbytová politika</a:t>
            </a:r>
            <a:endParaRPr lang="cs-CZ" altLang="cs-CZ" sz="3200" b="1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723900" y="3429000"/>
            <a:ext cx="8168580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Odbyt jako podniková funkce</a:t>
            </a: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Vztah odbytu a marketingu</a:t>
            </a:r>
            <a:endParaRPr lang="cs-CZ" altLang="cs-CZ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Cíle odbytové politiky</a:t>
            </a: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Informace v oblasti odbytu</a:t>
            </a:r>
            <a:endParaRPr lang="cs-CZ" altLang="cs-CZ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BCG Matice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139" descr="http://www.tutor2u.net/business/images/Boston%20Matrix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95536" y="2060848"/>
            <a:ext cx="6984775" cy="4651039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29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SWOT analýza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Zástupný symbol pro obsah 5" descr="Obrázek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0856" y="2133600"/>
            <a:ext cx="7062287" cy="4464050"/>
          </a:xfr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4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SWOT analýza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12" y="2132856"/>
            <a:ext cx="6581775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79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3"/>
          <p:cNvSpPr txBox="1">
            <a:spLocks noChangeArrowheads="1"/>
          </p:cNvSpPr>
          <p:nvPr/>
        </p:nvSpPr>
        <p:spPr>
          <a:xfrm>
            <a:off x="251519" y="2204864"/>
            <a:ext cx="8484493" cy="1872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Jerry </a:t>
            </a:r>
            <a:r>
              <a:rPr lang="cs-CZ" sz="2000" dirty="0" err="1">
                <a:latin typeface="Trebuchet MS" panose="020B0603020202020204" pitchFamily="34" charset="0"/>
                <a:cs typeface="Arial" panose="020B0604020202020204" pitchFamily="34" charset="0"/>
              </a:rPr>
              <a:t>McCarthy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a </a:t>
            </a:r>
            <a:r>
              <a:rPr lang="cs-CZ" sz="2000" dirty="0" err="1">
                <a:latin typeface="Trebuchet MS" panose="020B0603020202020204" pitchFamily="34" charset="0"/>
                <a:cs typeface="Arial" panose="020B0604020202020204" pitchFamily="34" charset="0"/>
              </a:rPr>
              <a:t>Kotler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uvedli v širší známost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KOTLER:</a:t>
            </a:r>
            <a:b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</a:b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"</a:t>
            </a:r>
            <a:r>
              <a:rPr 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Marketingový mix je soubor taktických marketingových nástrojů - výrobkové, cenové, distribuční a komunikační politiky, které firmě umožňují upravit nabídku podle přání zákazníků na cílovém trhu</a:t>
            </a: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.„</a:t>
            </a:r>
          </a:p>
        </p:txBody>
      </p:sp>
      <p:sp>
        <p:nvSpPr>
          <p:cNvPr id="56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4P vs. AC 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7" name="Tabulka 56"/>
          <p:cNvGraphicFramePr>
            <a:graphicFrameLocks noGrp="1"/>
          </p:cNvGraphicFramePr>
          <p:nvPr>
            <p:extLst/>
          </p:nvPr>
        </p:nvGraphicFramePr>
        <p:xfrm>
          <a:off x="510049" y="4232687"/>
          <a:ext cx="7620000" cy="2110740"/>
        </p:xfrm>
        <a:graphic>
          <a:graphicData uri="http://schemas.openxmlformats.org/drawingml/2006/table">
            <a:tbl>
              <a:tblPr/>
              <a:tblGrid>
                <a:gridCol w="3810000"/>
                <a:gridCol w="3810000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cs-CZ" b="1" dirty="0">
                          <a:effectLst/>
                        </a:rPr>
                        <a:t>4P</a:t>
                      </a:r>
                      <a:endParaRPr lang="cs-CZ" dirty="0">
                        <a:effectLst/>
                      </a:endParaRP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b="1">
                          <a:effectLst/>
                        </a:rPr>
                        <a:t>4C</a:t>
                      </a:r>
                      <a:endParaRPr lang="cs-CZ">
                        <a:effectLst/>
                      </a:endParaRP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 smtClean="0">
                          <a:effectLst/>
                        </a:rPr>
                        <a:t>Výrobek (</a:t>
                      </a:r>
                      <a:r>
                        <a:rPr lang="cs-CZ" b="1" dirty="0" err="1" smtClean="0">
                          <a:effectLst/>
                        </a:rPr>
                        <a:t>Product</a:t>
                      </a:r>
                      <a:r>
                        <a:rPr lang="cs-CZ" dirty="0" smtClean="0">
                          <a:effectLst/>
                        </a:rPr>
                        <a:t>)</a:t>
                      </a:r>
                      <a:endParaRPr lang="cs-CZ" dirty="0">
                        <a:effectLst/>
                      </a:endParaRP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>
                          <a:effectLst/>
                        </a:rPr>
                        <a:t>Řešení potřeb zákazníka </a:t>
                      </a:r>
                      <a:r>
                        <a:rPr lang="cs-CZ" dirty="0" smtClean="0">
                          <a:effectLst/>
                        </a:rPr>
                        <a:t/>
                      </a:r>
                      <a:br>
                        <a:rPr lang="cs-CZ" dirty="0" smtClean="0">
                          <a:effectLst/>
                        </a:rPr>
                      </a:br>
                      <a:r>
                        <a:rPr lang="cs-CZ" dirty="0" smtClean="0">
                          <a:effectLst/>
                        </a:rPr>
                        <a:t>(</a:t>
                      </a:r>
                      <a:r>
                        <a:rPr lang="cs-CZ" b="1" dirty="0" err="1">
                          <a:effectLst/>
                        </a:rPr>
                        <a:t>C</a:t>
                      </a:r>
                      <a:r>
                        <a:rPr lang="cs-CZ" b="1" dirty="0" err="1" smtClean="0">
                          <a:effectLst/>
                        </a:rPr>
                        <a:t>ustomer</a:t>
                      </a:r>
                      <a:r>
                        <a:rPr lang="cs-CZ" b="1" dirty="0" smtClean="0">
                          <a:effectLst/>
                        </a:rPr>
                        <a:t> </a:t>
                      </a:r>
                      <a:r>
                        <a:rPr lang="cs-CZ" b="1" dirty="0" err="1">
                          <a:effectLst/>
                        </a:rPr>
                        <a:t>solution</a:t>
                      </a:r>
                      <a:r>
                        <a:rPr lang="cs-CZ" dirty="0">
                          <a:effectLst/>
                        </a:rPr>
                        <a:t>)</a:t>
                      </a: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 smtClean="0">
                          <a:effectLst/>
                        </a:rPr>
                        <a:t>Cena (</a:t>
                      </a:r>
                      <a:r>
                        <a:rPr lang="cs-CZ" b="1" dirty="0" err="1" smtClean="0">
                          <a:effectLst/>
                        </a:rPr>
                        <a:t>Price</a:t>
                      </a:r>
                      <a:r>
                        <a:rPr lang="cs-CZ" dirty="0" smtClean="0">
                          <a:effectLst/>
                        </a:rPr>
                        <a:t>)</a:t>
                      </a:r>
                      <a:endParaRPr lang="cs-CZ" dirty="0">
                        <a:effectLst/>
                      </a:endParaRP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>
                          <a:effectLst/>
                        </a:rPr>
                        <a:t>Náklady, které zákazníkovi vznikají </a:t>
                      </a:r>
                      <a:r>
                        <a:rPr lang="cs-CZ" dirty="0" smtClean="0">
                          <a:effectLst/>
                        </a:rPr>
                        <a:t>(</a:t>
                      </a:r>
                      <a:r>
                        <a:rPr lang="cs-CZ" b="1" dirty="0" err="1">
                          <a:effectLst/>
                        </a:rPr>
                        <a:t>C</a:t>
                      </a:r>
                      <a:r>
                        <a:rPr lang="cs-CZ" b="1" dirty="0" err="1" smtClean="0">
                          <a:effectLst/>
                        </a:rPr>
                        <a:t>ustomer</a:t>
                      </a:r>
                      <a:r>
                        <a:rPr lang="cs-CZ" b="1" dirty="0" smtClean="0">
                          <a:effectLst/>
                        </a:rPr>
                        <a:t> </a:t>
                      </a:r>
                      <a:r>
                        <a:rPr lang="cs-CZ" b="1" dirty="0" err="1">
                          <a:effectLst/>
                        </a:rPr>
                        <a:t>cost</a:t>
                      </a:r>
                      <a:r>
                        <a:rPr lang="cs-CZ" dirty="0">
                          <a:effectLst/>
                        </a:rPr>
                        <a:t>)</a:t>
                      </a: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 smtClean="0">
                          <a:effectLst/>
                        </a:rPr>
                        <a:t>Distribuce (</a:t>
                      </a:r>
                      <a:r>
                        <a:rPr lang="cs-CZ" b="1" dirty="0" smtClean="0">
                          <a:effectLst/>
                        </a:rPr>
                        <a:t>Place</a:t>
                      </a:r>
                      <a:r>
                        <a:rPr lang="cs-CZ" dirty="0" smtClean="0">
                          <a:effectLst/>
                        </a:rPr>
                        <a:t>)</a:t>
                      </a:r>
                      <a:endParaRPr lang="cs-CZ" dirty="0">
                        <a:effectLst/>
                      </a:endParaRP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>
                          <a:effectLst/>
                        </a:rPr>
                        <a:t>Dostupnost řešení </a:t>
                      </a:r>
                      <a:r>
                        <a:rPr lang="cs-CZ" dirty="0" smtClean="0">
                          <a:effectLst/>
                        </a:rPr>
                        <a:t>(</a:t>
                      </a:r>
                      <a:r>
                        <a:rPr lang="cs-CZ" b="1" dirty="0" err="1">
                          <a:effectLst/>
                        </a:rPr>
                        <a:t>C</a:t>
                      </a:r>
                      <a:r>
                        <a:rPr lang="cs-CZ" b="1" dirty="0" err="1" smtClean="0">
                          <a:effectLst/>
                        </a:rPr>
                        <a:t>onvenience</a:t>
                      </a:r>
                      <a:r>
                        <a:rPr lang="cs-CZ" dirty="0">
                          <a:effectLst/>
                        </a:rPr>
                        <a:t>)</a:t>
                      </a: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 smtClean="0">
                          <a:effectLst/>
                        </a:rPr>
                        <a:t>Propagace (</a:t>
                      </a:r>
                      <a:r>
                        <a:rPr lang="cs-CZ" b="1" dirty="0" err="1" smtClean="0">
                          <a:effectLst/>
                        </a:rPr>
                        <a:t>Promotion</a:t>
                      </a:r>
                      <a:r>
                        <a:rPr lang="cs-CZ" dirty="0" smtClean="0">
                          <a:effectLst/>
                        </a:rPr>
                        <a:t>)</a:t>
                      </a:r>
                      <a:endParaRPr lang="cs-CZ" dirty="0">
                        <a:effectLst/>
                      </a:endParaRP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>
                          <a:effectLst/>
                        </a:rPr>
                        <a:t>Komunikace </a:t>
                      </a:r>
                      <a:r>
                        <a:rPr lang="cs-CZ" dirty="0" smtClean="0">
                          <a:effectLst/>
                        </a:rPr>
                        <a:t>(</a:t>
                      </a:r>
                      <a:r>
                        <a:rPr lang="cs-CZ" b="1" dirty="0" err="1">
                          <a:effectLst/>
                        </a:rPr>
                        <a:t>C</a:t>
                      </a:r>
                      <a:r>
                        <a:rPr lang="cs-CZ" b="1" dirty="0" err="1" smtClean="0">
                          <a:effectLst/>
                        </a:rPr>
                        <a:t>ommunication</a:t>
                      </a:r>
                      <a:r>
                        <a:rPr lang="cs-CZ" dirty="0">
                          <a:effectLst/>
                        </a:rPr>
                        <a:t>)</a:t>
                      </a: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52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Nástroje odbytové politiky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Výrobková politika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pozitivní odlišení, heterogenní nabídka či značkové zboží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Cenová politika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utváření odbytové ceny na existujících nedokonalých trzích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Komunikační politika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seznámit pasivního zákazníka s kvalitou, cenou a původem nabídky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překonávat odbytové bariéry informovaností a cíleným ovlivňováním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Distribuční politika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transformovat produkci do podoby odpovídající potřebám zákazníka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  <a:cs typeface="Arial" panose="020B0604020202020204" pitchFamily="34" charset="0"/>
              </a:rPr>
              <a:t>ř</a:t>
            </a: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eší dopravní prostředky, přepravní cesty, sklady a skladovací místa</a:t>
            </a:r>
            <a:endParaRPr lang="cs-CZ" sz="1800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4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3"/>
          <p:cNvGrpSpPr>
            <a:grpSpLocks noChangeAspect="1"/>
          </p:cNvGrpSpPr>
          <p:nvPr/>
        </p:nvGrpSpPr>
        <p:grpSpPr bwMode="auto">
          <a:xfrm>
            <a:off x="1869481" y="1523044"/>
            <a:ext cx="5151039" cy="5130728"/>
            <a:chOff x="960" y="339"/>
            <a:chExt cx="3804" cy="3789"/>
          </a:xfrm>
        </p:grpSpPr>
        <p:cxnSp>
          <p:nvCxnSpPr>
            <p:cNvPr id="24" name="AutoShape 4"/>
            <p:cNvCxnSpPr>
              <a:cxnSpLocks noChangeShapeType="1"/>
              <a:stCxn id="30" idx="7"/>
              <a:endCxn id="29" idx="7"/>
            </p:cNvCxnSpPr>
            <p:nvPr/>
          </p:nvCxnSpPr>
          <p:spPr bwMode="auto">
            <a:xfrm flipV="1">
              <a:off x="3682" y="932"/>
              <a:ext cx="474" cy="4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Line 5"/>
            <p:cNvSpPr>
              <a:spLocks noChangeShapeType="1"/>
            </p:cNvSpPr>
            <p:nvPr/>
          </p:nvSpPr>
          <p:spPr bwMode="auto">
            <a:xfrm rot="-7187639">
              <a:off x="2020" y="1785"/>
              <a:ext cx="0" cy="18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6" name="Line 6"/>
            <p:cNvSpPr>
              <a:spLocks noChangeShapeType="1"/>
            </p:cNvSpPr>
            <p:nvPr/>
          </p:nvSpPr>
          <p:spPr bwMode="auto">
            <a:xfrm rot="-8936244">
              <a:off x="2349" y="2121"/>
              <a:ext cx="1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7" name="Line 7"/>
            <p:cNvSpPr>
              <a:spLocks noChangeShapeType="1"/>
            </p:cNvSpPr>
            <p:nvPr/>
          </p:nvSpPr>
          <p:spPr bwMode="auto">
            <a:xfrm rot="-3691790">
              <a:off x="2832" y="384"/>
              <a:ext cx="1" cy="37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8" name="Line 8"/>
            <p:cNvSpPr>
              <a:spLocks noChangeShapeType="1"/>
            </p:cNvSpPr>
            <p:nvPr/>
          </p:nvSpPr>
          <p:spPr bwMode="auto">
            <a:xfrm rot="19721137">
              <a:off x="2832" y="384"/>
              <a:ext cx="1" cy="37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9" name="Oval 9"/>
            <p:cNvSpPr>
              <a:spLocks noChangeAspect="1" noChangeArrowheads="1"/>
            </p:cNvSpPr>
            <p:nvPr/>
          </p:nvSpPr>
          <p:spPr bwMode="auto">
            <a:xfrm>
              <a:off x="960" y="384"/>
              <a:ext cx="3744" cy="37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" name="Oval 10"/>
            <p:cNvSpPr>
              <a:spLocks noChangeAspect="1" noChangeArrowheads="1"/>
            </p:cNvSpPr>
            <p:nvPr/>
          </p:nvSpPr>
          <p:spPr bwMode="auto">
            <a:xfrm>
              <a:off x="1626" y="1047"/>
              <a:ext cx="2409" cy="240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cxnSp>
          <p:nvCxnSpPr>
            <p:cNvPr id="31" name="AutoShape 11"/>
            <p:cNvCxnSpPr>
              <a:cxnSpLocks noChangeShapeType="1"/>
              <a:stCxn id="29" idx="0"/>
              <a:endCxn id="29" idx="4"/>
            </p:cNvCxnSpPr>
            <p:nvPr/>
          </p:nvCxnSpPr>
          <p:spPr bwMode="auto">
            <a:xfrm>
              <a:off x="2832" y="384"/>
              <a:ext cx="0" cy="37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AutoShape 12"/>
            <p:cNvCxnSpPr>
              <a:cxnSpLocks noChangeShapeType="1"/>
              <a:stCxn id="29" idx="2"/>
              <a:endCxn id="29" idx="6"/>
            </p:cNvCxnSpPr>
            <p:nvPr/>
          </p:nvCxnSpPr>
          <p:spPr bwMode="auto">
            <a:xfrm>
              <a:off x="960" y="2256"/>
              <a:ext cx="37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Oval 13"/>
            <p:cNvSpPr>
              <a:spLocks noChangeAspect="1" noChangeArrowheads="1"/>
            </p:cNvSpPr>
            <p:nvPr/>
          </p:nvSpPr>
          <p:spPr bwMode="auto">
            <a:xfrm>
              <a:off x="2286" y="1704"/>
              <a:ext cx="1104" cy="110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600" dirty="0">
                  <a:latin typeface="+mj-lt"/>
                </a:rPr>
                <a:t>Nástroje odbytové politiky</a:t>
              </a:r>
            </a:p>
          </p:txBody>
        </p:sp>
        <p:sp>
          <p:nvSpPr>
            <p:cNvPr id="34" name="Line 14"/>
            <p:cNvSpPr>
              <a:spLocks noChangeShapeType="1"/>
            </p:cNvSpPr>
            <p:nvPr/>
          </p:nvSpPr>
          <p:spPr bwMode="auto">
            <a:xfrm rot="-6693762">
              <a:off x="4248" y="1359"/>
              <a:ext cx="17" cy="6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5" name="Line 15"/>
            <p:cNvSpPr>
              <a:spLocks noChangeShapeType="1"/>
            </p:cNvSpPr>
            <p:nvPr/>
          </p:nvSpPr>
          <p:spPr bwMode="auto">
            <a:xfrm rot="-9460749">
              <a:off x="3412" y="502"/>
              <a:ext cx="19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6" name="Text Box 16"/>
            <p:cNvSpPr txBox="1">
              <a:spLocks noChangeArrowheads="1"/>
            </p:cNvSpPr>
            <p:nvPr/>
          </p:nvSpPr>
          <p:spPr bwMode="auto">
            <a:xfrm rot="16875050">
              <a:off x="2798" y="528"/>
              <a:ext cx="720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 dirty="0">
                  <a:latin typeface="+mj-lt"/>
                </a:rPr>
                <a:t>Výrobková inovace</a:t>
              </a:r>
            </a:p>
          </p:txBody>
        </p:sp>
        <p:sp>
          <p:nvSpPr>
            <p:cNvPr id="37" name="Text Box 17"/>
            <p:cNvSpPr txBox="1">
              <a:spLocks noChangeArrowheads="1"/>
            </p:cNvSpPr>
            <p:nvPr/>
          </p:nvSpPr>
          <p:spPr bwMode="auto">
            <a:xfrm rot="18106575">
              <a:off x="3403" y="767"/>
              <a:ext cx="62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Jakost výrobků</a:t>
              </a:r>
            </a:p>
          </p:txBody>
        </p:sp>
        <p:sp>
          <p:nvSpPr>
            <p:cNvPr id="38" name="Text Box 18"/>
            <p:cNvSpPr txBox="1">
              <a:spLocks noChangeArrowheads="1"/>
            </p:cNvSpPr>
            <p:nvPr/>
          </p:nvSpPr>
          <p:spPr bwMode="auto">
            <a:xfrm rot="19687993">
              <a:off x="3840" y="1335"/>
              <a:ext cx="62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Sortiment</a:t>
              </a:r>
            </a:p>
          </p:txBody>
        </p:sp>
        <p:sp>
          <p:nvSpPr>
            <p:cNvPr id="39" name="Text Box 19"/>
            <p:cNvSpPr txBox="1">
              <a:spLocks noChangeArrowheads="1"/>
            </p:cNvSpPr>
            <p:nvPr/>
          </p:nvSpPr>
          <p:spPr bwMode="auto">
            <a:xfrm rot="21220152">
              <a:off x="4032" y="1828"/>
              <a:ext cx="732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Služby zákazníkům</a:t>
              </a:r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 rot="1241891">
              <a:off x="4073" y="2538"/>
              <a:ext cx="487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Cena</a:t>
              </a:r>
            </a:p>
          </p:txBody>
        </p:sp>
        <p:sp>
          <p:nvSpPr>
            <p:cNvPr id="41" name="Text Box 21"/>
            <p:cNvSpPr txBox="1">
              <a:spLocks noChangeArrowheads="1"/>
            </p:cNvSpPr>
            <p:nvPr/>
          </p:nvSpPr>
          <p:spPr bwMode="auto">
            <a:xfrm rot="2322484">
              <a:off x="3696" y="3162"/>
              <a:ext cx="48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Rabaty</a:t>
              </a:r>
            </a:p>
          </p:txBody>
        </p:sp>
        <p:sp>
          <p:nvSpPr>
            <p:cNvPr id="42" name="Text Box 22"/>
            <p:cNvSpPr txBox="1">
              <a:spLocks noChangeArrowheads="1"/>
            </p:cNvSpPr>
            <p:nvPr/>
          </p:nvSpPr>
          <p:spPr bwMode="auto">
            <a:xfrm rot="4627429">
              <a:off x="2926" y="3527"/>
              <a:ext cx="60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Platební podmínky</a:t>
              </a:r>
            </a:p>
          </p:txBody>
        </p:sp>
        <p:sp>
          <p:nvSpPr>
            <p:cNvPr id="43" name="Text Box 23"/>
            <p:cNvSpPr txBox="1">
              <a:spLocks noChangeArrowheads="1"/>
            </p:cNvSpPr>
            <p:nvPr/>
          </p:nvSpPr>
          <p:spPr bwMode="auto">
            <a:xfrm rot="17018976">
              <a:off x="2117" y="3542"/>
              <a:ext cx="60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Public relations</a:t>
              </a:r>
            </a:p>
          </p:txBody>
        </p:sp>
        <p:sp>
          <p:nvSpPr>
            <p:cNvPr id="44" name="Text Box 24"/>
            <p:cNvSpPr txBox="1">
              <a:spLocks noChangeArrowheads="1"/>
            </p:cNvSpPr>
            <p:nvPr/>
          </p:nvSpPr>
          <p:spPr bwMode="auto">
            <a:xfrm rot="18978110">
              <a:off x="1445" y="3163"/>
              <a:ext cx="60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Podpora prodeje</a:t>
              </a:r>
            </a:p>
          </p:txBody>
        </p:sp>
        <p:sp>
          <p:nvSpPr>
            <p:cNvPr id="45" name="Text Box 25"/>
            <p:cNvSpPr txBox="1">
              <a:spLocks noChangeArrowheads="1"/>
            </p:cNvSpPr>
            <p:nvPr/>
          </p:nvSpPr>
          <p:spPr bwMode="auto">
            <a:xfrm rot="20665887">
              <a:off x="1043" y="2487"/>
              <a:ext cx="604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Reklama</a:t>
              </a:r>
            </a:p>
          </p:txBody>
        </p:sp>
        <p:sp>
          <p:nvSpPr>
            <p:cNvPr id="46" name="Text Box 26"/>
            <p:cNvSpPr txBox="1">
              <a:spLocks noChangeArrowheads="1"/>
            </p:cNvSpPr>
            <p:nvPr/>
          </p:nvSpPr>
          <p:spPr bwMode="auto">
            <a:xfrm rot="808293">
              <a:off x="1060" y="1765"/>
              <a:ext cx="60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 dirty="0">
                  <a:latin typeface="+mj-lt"/>
                </a:rPr>
                <a:t>Odbytové cesty</a:t>
              </a:r>
            </a:p>
          </p:txBody>
        </p:sp>
        <p:sp>
          <p:nvSpPr>
            <p:cNvPr id="47" name="Text Box 27"/>
            <p:cNvSpPr txBox="1">
              <a:spLocks noChangeArrowheads="1"/>
            </p:cNvSpPr>
            <p:nvPr/>
          </p:nvSpPr>
          <p:spPr bwMode="auto">
            <a:xfrm rot="2652000">
              <a:off x="1392" y="1051"/>
              <a:ext cx="748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 dirty="0">
                  <a:latin typeface="+mj-lt"/>
                </a:rPr>
                <a:t>Prodávající organizace</a:t>
              </a:r>
            </a:p>
          </p:txBody>
        </p:sp>
        <p:sp>
          <p:nvSpPr>
            <p:cNvPr id="48" name="Text Box 28"/>
            <p:cNvSpPr txBox="1">
              <a:spLocks noChangeArrowheads="1"/>
            </p:cNvSpPr>
            <p:nvPr/>
          </p:nvSpPr>
          <p:spPr bwMode="auto">
            <a:xfrm rot="4627429">
              <a:off x="2164" y="611"/>
              <a:ext cx="60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 dirty="0">
                  <a:latin typeface="+mj-lt"/>
                </a:rPr>
                <a:t>Fyzická distribuce</a:t>
              </a:r>
            </a:p>
          </p:txBody>
        </p:sp>
        <p:sp>
          <p:nvSpPr>
            <p:cNvPr id="49" name="Text Box 29"/>
            <p:cNvSpPr txBox="1">
              <a:spLocks noChangeArrowheads="1"/>
            </p:cNvSpPr>
            <p:nvPr/>
          </p:nvSpPr>
          <p:spPr bwMode="auto">
            <a:xfrm rot="18771263">
              <a:off x="1872" y="1451"/>
              <a:ext cx="778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400" dirty="0">
                  <a:latin typeface="+mj-lt"/>
                </a:rPr>
                <a:t>Distribuční politika</a:t>
              </a:r>
            </a:p>
          </p:txBody>
        </p:sp>
        <p:sp>
          <p:nvSpPr>
            <p:cNvPr id="50" name="Text Box 30"/>
            <p:cNvSpPr txBox="1">
              <a:spLocks noChangeArrowheads="1"/>
            </p:cNvSpPr>
            <p:nvPr/>
          </p:nvSpPr>
          <p:spPr bwMode="auto">
            <a:xfrm rot="3308764">
              <a:off x="3022" y="1529"/>
              <a:ext cx="778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400" dirty="0">
                  <a:latin typeface="+mj-lt"/>
                </a:rPr>
                <a:t>Výrobková politika</a:t>
              </a:r>
            </a:p>
          </p:txBody>
        </p:sp>
        <p:sp>
          <p:nvSpPr>
            <p:cNvPr id="51" name="Text Box 31"/>
            <p:cNvSpPr txBox="1">
              <a:spLocks noChangeArrowheads="1"/>
            </p:cNvSpPr>
            <p:nvPr/>
          </p:nvSpPr>
          <p:spPr bwMode="auto">
            <a:xfrm rot="18901977">
              <a:off x="3058" y="2635"/>
              <a:ext cx="778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400">
                  <a:latin typeface="+mj-lt"/>
                </a:rPr>
                <a:t>Cenová politika</a:t>
              </a:r>
            </a:p>
          </p:txBody>
        </p:sp>
        <p:sp>
          <p:nvSpPr>
            <p:cNvPr id="52" name="Text Box 32"/>
            <p:cNvSpPr txBox="1">
              <a:spLocks noChangeArrowheads="1"/>
            </p:cNvSpPr>
            <p:nvPr/>
          </p:nvSpPr>
          <p:spPr bwMode="auto">
            <a:xfrm rot="2937198">
              <a:off x="1825" y="2635"/>
              <a:ext cx="879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400">
                  <a:latin typeface="+mj-lt"/>
                </a:rPr>
                <a:t>Komunikační politika</a:t>
              </a:r>
            </a:p>
          </p:txBody>
        </p:sp>
      </p:grp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40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524" y="1412776"/>
            <a:ext cx="6389511" cy="4912825"/>
          </a:xfrm>
          <a:solidFill>
            <a:schemeClr val="bg1"/>
          </a:solidFill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92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27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Odbyt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165618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Pojetí odbytu:</a:t>
            </a:r>
            <a:endParaRPr lang="cs-CZ" altLang="cs-CZ" sz="2400" u="sng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2390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zhodnocování výkonů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vyhledávání odběratelů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a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fyzická distribuce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1788" y="4493958"/>
            <a:ext cx="1839747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Tvorba </a:t>
            </a:r>
            <a:b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výkonů 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351535" y="4493958"/>
            <a:ext cx="1839747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Zhodnocení výkonů 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11787" y="4097914"/>
            <a:ext cx="1839747" cy="3960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Výroba</a:t>
            </a:r>
            <a:endParaRPr lang="cs-C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355976" y="4097914"/>
            <a:ext cx="1835306" cy="3960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Odbyt</a:t>
            </a:r>
            <a:endParaRPr lang="cs-C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322199" y="3609020"/>
            <a:ext cx="4067554" cy="3960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 výkonů</a:t>
            </a:r>
            <a:endParaRPr lang="cs-C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321827" y="5553236"/>
            <a:ext cx="4067926" cy="3960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oblast</a:t>
            </a:r>
            <a:endParaRPr lang="cs-C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321827" y="4005566"/>
            <a:ext cx="4066273" cy="13768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899592" y="4707213"/>
            <a:ext cx="142260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6389753" y="4694011"/>
            <a:ext cx="142260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6376925" y="5782037"/>
            <a:ext cx="1422607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899592" y="5751258"/>
            <a:ext cx="1422607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6733868" y="4215863"/>
            <a:ext cx="1870580" cy="48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 (Výstup)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323528" y="4194224"/>
            <a:ext cx="1870580" cy="48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 (Vstup)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733868" y="5257765"/>
            <a:ext cx="1870580" cy="48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Příjmy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23528" y="5257765"/>
            <a:ext cx="1870580" cy="48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Výdaje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56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Odbyt podniku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60000"/>
              </a:spcBef>
              <a:buNone/>
            </a:pP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Fungování trhu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 = neustále se opakující proces tvorby a zhodnocování výkonů.</a:t>
            </a:r>
          </a:p>
          <a:p>
            <a:pPr>
              <a:lnSpc>
                <a:spcPct val="90000"/>
              </a:lnSpc>
              <a:spcBef>
                <a:spcPct val="60000"/>
              </a:spcBef>
              <a:buNone/>
            </a:pP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Tvorba výkonů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 = pořízení výrobních faktorů a jejich zpracování do podoby výrobků a služeb.</a:t>
            </a:r>
          </a:p>
          <a:p>
            <a:pPr>
              <a:lnSpc>
                <a:spcPct val="90000"/>
              </a:lnSpc>
              <a:spcBef>
                <a:spcPct val="60000"/>
              </a:spcBef>
              <a:buNone/>
            </a:pP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Zhodnocování výkonů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 = vyhledávání odběratelů a fyzická distribuce výrobků.</a:t>
            </a:r>
          </a:p>
          <a:p>
            <a:pPr>
              <a:lnSpc>
                <a:spcPct val="90000"/>
              </a:lnSpc>
              <a:spcBef>
                <a:spcPct val="60000"/>
              </a:spcBef>
              <a:buNone/>
            </a:pP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Hodnotový koloběh:</a:t>
            </a:r>
          </a:p>
          <a:p>
            <a:pPr>
              <a:lnSpc>
                <a:spcPct val="90000"/>
              </a:lnSpc>
              <a:buNone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peníze </a:t>
            </a:r>
            <a:r>
              <a:rPr lang="en-US" sz="2400" dirty="0">
                <a:latin typeface="Trebuchet MS" panose="020B0603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  <a:sym typeface="Wingdings" pitchFamily="2" charset="2"/>
              </a:rPr>
              <a:t> výrobní faktory </a:t>
            </a:r>
            <a:r>
              <a:rPr lang="en-US" sz="2400" dirty="0">
                <a:latin typeface="Trebuchet MS" panose="020B0603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  <a:sym typeface="Wingdings" pitchFamily="2" charset="2"/>
              </a:rPr>
              <a:t> výrobky </a:t>
            </a:r>
            <a:r>
              <a:rPr lang="en-US" sz="2400" dirty="0">
                <a:latin typeface="Trebuchet MS" panose="020B0603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  <a:sym typeface="Wingdings" pitchFamily="2" charset="2"/>
              </a:rPr>
              <a:t> peníze</a:t>
            </a:r>
            <a:endParaRPr lang="cs-CZ" sz="24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32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Funkce odbytu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355600" indent="-355600" algn="just">
              <a:spcBef>
                <a:spcPts val="1200"/>
              </a:spcBef>
              <a:buFont typeface="+mj-lt"/>
              <a:buAutoNum type="arabicParenR"/>
            </a:pP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ransformační</a:t>
            </a:r>
          </a:p>
          <a:p>
            <a:pPr marL="7239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přeměna výrobního (dodavatelského) sortimentu na sortiment obchodní (odběratelský), tj. základní transformační činnost</a:t>
            </a:r>
          </a:p>
          <a:p>
            <a:pPr marL="355600" indent="-355600" algn="just">
              <a:spcBef>
                <a:spcPts val="1200"/>
              </a:spcBef>
              <a:buFont typeface="+mj-lt"/>
              <a:buAutoNum type="arabicParenR" startAt="2"/>
            </a:pP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prostorová (umisťovací)</a:t>
            </a:r>
          </a:p>
          <a:p>
            <a:pPr marL="723900" indent="-3683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překonání rozdílů mezi místem výroby (dodavatelem) a místem spotřeby (odběratelem), tj. prostorová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funkce</a:t>
            </a:r>
            <a:endParaRPr 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355600" indent="-355600" algn="just">
              <a:spcBef>
                <a:spcPts val="1200"/>
              </a:spcBef>
              <a:buFont typeface="+mj-lt"/>
              <a:buAutoNum type="arabicParenR" startAt="3"/>
            </a:pP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časová</a:t>
            </a:r>
          </a:p>
          <a:p>
            <a:pPr marL="723900" indent="-3683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překonání rozdílů mezi časem výroby (dodání) a časem nákupu zákazníka, tj. časová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funkce</a:t>
            </a:r>
            <a:endParaRPr 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7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Funkce odbytu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355600" indent="-355600" algn="just">
              <a:spcBef>
                <a:spcPts val="1200"/>
              </a:spcBef>
              <a:buFont typeface="+mj-lt"/>
              <a:buAutoNum type="arabicParenR" startAt="4"/>
            </a:pP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kvantitativní a kvalitativní</a:t>
            </a:r>
          </a:p>
          <a:p>
            <a:pPr marL="7239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zajištění množství a kvality prodávané produkce (zde se mimo jiné promítají i otázky nákupu)</a:t>
            </a:r>
          </a:p>
          <a:p>
            <a:pPr marL="355600" indent="-355600" algn="just">
              <a:spcBef>
                <a:spcPts val="1200"/>
              </a:spcBef>
              <a:buFont typeface="+mj-lt"/>
              <a:buAutoNum type="arabicParenR" startAt="5"/>
            </a:pP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propagační (reklamní)</a:t>
            </a:r>
          </a:p>
          <a:p>
            <a:pPr marL="7239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ovlivňování výroby a poptávky (tj. částečně i propagační funkce)</a:t>
            </a:r>
          </a:p>
          <a:p>
            <a:pPr marL="355600" indent="-355600" algn="just">
              <a:spcBef>
                <a:spcPts val="1200"/>
              </a:spcBef>
              <a:buFont typeface="+mj-lt"/>
              <a:buAutoNum type="arabicParenR" startAt="6"/>
            </a:pP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úvěrová</a:t>
            </a:r>
            <a:endParaRPr lang="cs-CZ" sz="24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239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zajištění včasné úhrady dodavatelům</a:t>
            </a:r>
          </a:p>
          <a:p>
            <a:pPr marL="355600" indent="-355600" algn="just">
              <a:spcBef>
                <a:spcPts val="1200"/>
              </a:spcBef>
              <a:buFont typeface="+mj-lt"/>
              <a:buAutoNum type="arabicParenR" startAt="7"/>
            </a:pP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koordinační</a:t>
            </a:r>
            <a:endParaRPr lang="cs-CZ" sz="24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2390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zajištění racionálních odbytových cest (logistika)</a:t>
            </a:r>
          </a:p>
          <a:p>
            <a:pPr marL="0" indent="0" algn="just">
              <a:spcBef>
                <a:spcPts val="1200"/>
              </a:spcBef>
              <a:buNone/>
            </a:pPr>
            <a:endParaRPr lang="cs-CZ" sz="24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89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Odbytová politika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vztah </a:t>
            </a: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k </a:t>
            </a: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podnikatelským cílům </a:t>
            </a: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a </a:t>
            </a: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výzkumu trhu</a:t>
            </a:r>
          </a:p>
          <a:p>
            <a:pPr marL="723900" indent="-3683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p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ro dosažení podnikatelských cílů </a:t>
            </a: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je 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nutné plánovitě </a:t>
            </a: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nasadit 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nástroje</a:t>
            </a: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jejichž </a:t>
            </a:r>
            <a:r>
              <a:rPr lang="pl-PL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výběr </a:t>
            </a:r>
            <a:r>
              <a:rPr lang="pl-PL" sz="1800" dirty="0">
                <a:latin typeface="Trebuchet MS" panose="020B0603020202020204" pitchFamily="34" charset="0"/>
                <a:cs typeface="Arial" panose="020B0604020202020204" pitchFamily="34" charset="0"/>
              </a:rPr>
              <a:t>je </a:t>
            </a:r>
            <a:r>
              <a:rPr lang="pl-PL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závislý </a:t>
            </a:r>
            <a:r>
              <a:rPr lang="pl-PL" sz="1800" dirty="0">
                <a:latin typeface="Trebuchet MS" panose="020B0603020202020204" pitchFamily="34" charset="0"/>
                <a:cs typeface="Arial" panose="020B0604020202020204" pitchFamily="34" charset="0"/>
              </a:rPr>
              <a:t>na </a:t>
            </a:r>
            <a:r>
              <a:rPr lang="pl-PL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cílech a údajích </a:t>
            </a:r>
            <a:r>
              <a:rPr lang="pl-PL" sz="1800" dirty="0">
                <a:latin typeface="Trebuchet MS" panose="020B0603020202020204" pitchFamily="34" charset="0"/>
                <a:cs typeface="Arial" panose="020B0604020202020204" pitchFamily="34" charset="0"/>
              </a:rPr>
              <a:t>o </a:t>
            </a:r>
            <a:r>
              <a:rPr lang="pl-PL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okolí</a:t>
            </a:r>
            <a:endParaRPr lang="pl-PL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23900" indent="-3683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sz="1800" dirty="0">
                <a:latin typeface="Trebuchet MS" panose="020B0603020202020204" pitchFamily="34" charset="0"/>
                <a:cs typeface="Arial" panose="020B0604020202020204" pitchFamily="34" charset="0"/>
              </a:rPr>
              <a:t>v</a:t>
            </a:r>
            <a:r>
              <a:rPr lang="pl-PL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ýzkum </a:t>
            </a:r>
            <a:r>
              <a:rPr lang="pl-PL" sz="1800" dirty="0">
                <a:latin typeface="Trebuchet MS" panose="020B0603020202020204" pitchFamily="34" charset="0"/>
                <a:cs typeface="Arial" panose="020B0604020202020204" pitchFamily="34" charset="0"/>
              </a:rPr>
              <a:t>trhu </a:t>
            </a:r>
            <a:r>
              <a:rPr lang="pl-PL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zajišt’uje údaje </a:t>
            </a:r>
            <a:r>
              <a:rPr lang="pl-PL" sz="1800" dirty="0">
                <a:latin typeface="Trebuchet MS" panose="020B0603020202020204" pitchFamily="34" charset="0"/>
                <a:cs typeface="Arial" panose="020B0604020202020204" pitchFamily="34" charset="0"/>
              </a:rPr>
              <a:t>o </a:t>
            </a:r>
            <a:r>
              <a:rPr lang="pl-PL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okolí, </a:t>
            </a:r>
            <a:r>
              <a:rPr lang="pl-PL" sz="1800" dirty="0">
                <a:latin typeface="Trebuchet MS" panose="020B0603020202020204" pitchFamily="34" charset="0"/>
                <a:cs typeface="Arial" panose="020B0604020202020204" pitchFamily="34" charset="0"/>
              </a:rPr>
              <a:t>tj. o </a:t>
            </a:r>
            <a:r>
              <a:rPr lang="pl-PL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odběratelích </a:t>
            </a:r>
            <a:r>
              <a:rPr lang="pl-PL" sz="1800" dirty="0">
                <a:latin typeface="Trebuchet MS" panose="020B0603020202020204" pitchFamily="34" charset="0"/>
                <a:cs typeface="Arial" panose="020B0604020202020204" pitchFamily="34" charset="0"/>
              </a:rPr>
              <a:t>a o </a:t>
            </a:r>
            <a:r>
              <a:rPr lang="pl-PL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konkurenci</a:t>
            </a:r>
            <a:endParaRPr lang="pl-PL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23900" indent="-3683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p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odnikatelské cíle </a:t>
            </a: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a 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výsledky výzkumu </a:t>
            </a: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trhu jsou 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určující </a:t>
            </a: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pro 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výběr nástrojů</a:t>
            </a:r>
            <a:endParaRPr 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23900" indent="-3683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n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ástroji odbytové </a:t>
            </a: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politiky 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prodávající ovlivňuje chování odběratelů </a:t>
            </a: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a </a:t>
            </a:r>
            <a:r>
              <a:rPr lang="cs-CZ" sz="1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konkurentů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c</a:t>
            </a: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ílem plánování </a:t>
            </a: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odbytu je</a:t>
            </a: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:</a:t>
            </a:r>
          </a:p>
          <a:p>
            <a:pPr marL="723900" indent="-3683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stanovení nabízeného sortimentu</a:t>
            </a:r>
          </a:p>
          <a:p>
            <a:pPr marL="723900" indent="-3683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prognóza výše prodeje</a:t>
            </a:r>
          </a:p>
          <a:p>
            <a:pPr marL="723900" indent="-3683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prognóza vývoje ceny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2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Odbytové trhy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Nenasycené trhy </a:t>
            </a: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(trhy prodávajícího) </a:t>
            </a:r>
          </a:p>
          <a:p>
            <a:pPr marL="7239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dominuje zájem podnikatele na výrobě</a:t>
            </a:r>
          </a:p>
          <a:p>
            <a:pPr marL="723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řeší problém jak rozšířit výrobu </a:t>
            </a:r>
          </a:p>
          <a:p>
            <a:pPr marL="723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příznačné pro poválečnou Evropu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Nasycené trhy </a:t>
            </a: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(trhy kupujícího) </a:t>
            </a:r>
          </a:p>
          <a:p>
            <a:pPr marL="7239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orientace zájmu na prodej</a:t>
            </a:r>
          </a:p>
          <a:p>
            <a:pPr marL="723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hledání odpovědí na otázku jak překonat odbytové bariéry </a:t>
            </a:r>
          </a:p>
          <a:p>
            <a:pPr marL="723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u západní industriální společnosti od druhé poloviny padesátých let</a:t>
            </a:r>
            <a:endParaRPr 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2" name="Picture 2" descr="http://g.denik.cz/50/d1/d4bf8191c0475aed091c2a1375138323_denik-6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340768"/>
            <a:ext cx="3528392" cy="2641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img.blesk.cz/img/1/normal620/2374753_recko-krize-eu-regaly-jidl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458" y="2348880"/>
            <a:ext cx="3538929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http://www.designlive.cz/img/c/sleva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365" y="2927420"/>
            <a:ext cx="2952328" cy="393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http://img.mf.cz/692/081/2-nemeckoslev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73016"/>
            <a:ext cx="5095875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97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Tržní struktury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počtu prodávajících 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víc prodávajících, víc konkurence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druh nabízeného zboží 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homogenní 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a </a:t>
            </a: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heterogenní zboží</a:t>
            </a:r>
            <a:endParaRPr lang="cs-CZ" sz="24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homogenní zboží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každá nabízená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jednotka produktu je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kvalitativně shodná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s jinou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</a:b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(např. elektrický </a:t>
            </a:r>
            <a:r>
              <a:rPr 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proud, </a:t>
            </a: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zemní </a:t>
            </a:r>
            <a:r>
              <a:rPr 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plyn apod.)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heterogenní zboží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– zboží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se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liší kvalitativně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nebo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druhově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</a:b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(např. </a:t>
            </a:r>
            <a:r>
              <a:rPr 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automobily, </a:t>
            </a: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oděvy </a:t>
            </a:r>
            <a:r>
              <a:rPr 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apod</a:t>
            </a: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.)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i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Dokonalá konkurence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Monopolistická konkurence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Oligopol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Monopol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27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889</Words>
  <Application>Microsoft Office PowerPoint</Application>
  <PresentationFormat>Předvádění na obrazovce (4:3)</PresentationFormat>
  <Paragraphs>216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Trebuchet MS</vt:lpstr>
      <vt:lpstr>Wingdings</vt:lpstr>
      <vt:lpstr>Motiv sady Office</vt:lpstr>
      <vt:lpstr>Podnikové hospodářství 2</vt:lpstr>
      <vt:lpstr>Odbyt  a odbytová politika</vt:lpstr>
      <vt:lpstr>Odbyt</vt:lpstr>
      <vt:lpstr>Odbyt podniku</vt:lpstr>
      <vt:lpstr>Funkce odbytu</vt:lpstr>
      <vt:lpstr>Funkce odbytu</vt:lpstr>
      <vt:lpstr>Odbytová politika</vt:lpstr>
      <vt:lpstr>Odbytové trhy</vt:lpstr>
      <vt:lpstr>Tržní struktury</vt:lpstr>
      <vt:lpstr>Výzkum trhu</vt:lpstr>
      <vt:lpstr>Výzkum trhu</vt:lpstr>
      <vt:lpstr>Kupní chování</vt:lpstr>
      <vt:lpstr>Segmentace trhu</vt:lpstr>
      <vt:lpstr>Tržní a odbytové prognózy</vt:lpstr>
      <vt:lpstr>PEST Analýza (SLEPT / PESTLE)</vt:lpstr>
      <vt:lpstr>Porterová analýza pěti sil</vt:lpstr>
      <vt:lpstr>SPACE analýza</vt:lpstr>
      <vt:lpstr>SPACE analýza</vt:lpstr>
      <vt:lpstr>SPACE analýza</vt:lpstr>
      <vt:lpstr>BCG Matice</vt:lpstr>
      <vt:lpstr>SWOT analýza</vt:lpstr>
      <vt:lpstr>SWOT analýza</vt:lpstr>
      <vt:lpstr>4P vs. AC </vt:lpstr>
      <vt:lpstr>Nástroje odbytové politiky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PH2 - Odbyt a odbytova politika</dc:title>
  <dc:creator>Marinič Peter</dc:creator>
  <cp:lastModifiedBy>Peter Marinič</cp:lastModifiedBy>
  <cp:revision>63</cp:revision>
  <dcterms:created xsi:type="dcterms:W3CDTF">2016-09-26T09:14:21Z</dcterms:created>
  <dcterms:modified xsi:type="dcterms:W3CDTF">2019-02-21T08:22:44Z</dcterms:modified>
</cp:coreProperties>
</file>