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3" r:id="rId2"/>
    <p:sldId id="261" r:id="rId3"/>
    <p:sldId id="350" r:id="rId4"/>
    <p:sldId id="351" r:id="rId5"/>
    <p:sldId id="352" r:id="rId6"/>
    <p:sldId id="344" r:id="rId7"/>
    <p:sldId id="347" r:id="rId8"/>
    <p:sldId id="353" r:id="rId9"/>
    <p:sldId id="354" r:id="rId10"/>
    <p:sldId id="346" r:id="rId11"/>
    <p:sldId id="345" r:id="rId12"/>
    <p:sldId id="355" r:id="rId13"/>
    <p:sldId id="356" r:id="rId14"/>
    <p:sldId id="359" r:id="rId15"/>
    <p:sldId id="360" r:id="rId16"/>
    <p:sldId id="357" r:id="rId17"/>
    <p:sldId id="358" r:id="rId18"/>
    <p:sldId id="342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78" autoAdjust="0"/>
    <p:restoredTop sz="94660"/>
  </p:normalViewPr>
  <p:slideViewPr>
    <p:cSldViewPr>
      <p:cViewPr varScale="1">
        <p:scale>
          <a:sx n="47" d="100"/>
          <a:sy n="47" d="100"/>
        </p:scale>
        <p:origin x="42" y="13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21.02.2019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450703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latin typeface="Trebuchet MS" panose="020B0603020202020204" pitchFamily="34" charset="0"/>
              </a:rPr>
              <a:t>Podnikové hospodářství 2</a:t>
            </a:r>
            <a:endParaRPr lang="cs-CZ" sz="4000" b="1" dirty="0">
              <a:latin typeface="Trebuchet MS" panose="020B0603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4149080"/>
            <a:ext cx="6400800" cy="1752600"/>
          </a:xfrm>
        </p:spPr>
        <p:txBody>
          <a:bodyPr/>
          <a:lstStyle/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endParaRPr lang="cs-CZ" dirty="0">
              <a:latin typeface="Trebuchet MS" panose="020B0603020202020204" pitchFamily="34" charset="0"/>
            </a:endParaRPr>
          </a:p>
          <a:p>
            <a:pPr algn="l"/>
            <a:r>
              <a:rPr lang="cs-CZ" dirty="0">
                <a:latin typeface="Trebuchet MS" panose="020B0603020202020204" pitchFamily="34" charset="0"/>
              </a:rPr>
              <a:t>jaro </a:t>
            </a:r>
            <a:r>
              <a:rPr lang="cs-CZ" dirty="0" smtClean="0">
                <a:latin typeface="Trebuchet MS" panose="020B0603020202020204" pitchFamily="34" charset="0"/>
              </a:rPr>
              <a:t>2019</a:t>
            </a:r>
            <a:endParaRPr lang="cs-CZ" dirty="0">
              <a:latin typeface="Trebuchet MS" panose="020B0603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740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Podpora prodeje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Group 49"/>
          <p:cNvGraphicFramePr>
            <a:graphicFrameLocks noGrp="1"/>
          </p:cNvGraphicFramePr>
          <p:nvPr>
            <p:extLst/>
          </p:nvPr>
        </p:nvGraphicFramePr>
        <p:xfrm>
          <a:off x="179512" y="2276872"/>
          <a:ext cx="8784976" cy="3547822"/>
        </p:xfrm>
        <a:graphic>
          <a:graphicData uri="http://schemas.openxmlformats.org/drawingml/2006/table">
            <a:tbl>
              <a:tblPr/>
              <a:tblGrid>
                <a:gridCol w="3208421"/>
                <a:gridCol w="2408203"/>
                <a:gridCol w="3168352"/>
              </a:tblGrid>
              <a:tr h="31212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 spotřebitele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Chtěné výsledky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Nástroje PP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799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Loajální</a:t>
                      </a: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GB" altLang="cs-CZ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Loyal customers</a:t>
                      </a: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Spotřebitelé, kt. produkt kupují stále n. velmi často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Posílení chování, zvýšení spotřeby, změna načasování nákupu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Věrnostní programy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Bonusy, dárky, prémie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endParaRPr kumimoji="0" lang="cs-CZ" altLang="cs-CZ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5231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Zákazníci konkurence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Spotřebitelé, kt. kupují konkurenční produkt stále n. velmi často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Porušení věrnosti, přechod na firemní produkt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Vzorky (srovnání s konkurencí)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Soutěže (upoutání pozornosti)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20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Brand Switchers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Spotřebitelé, kt. nakupují různé značky v dané kategorii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Přesvědčit je, aby více kupovali značku firmy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Promoční akce, kt. snižuje cenu – kupóny, větší balení za stejnou cenu, bonusové balíčky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151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Price Buyers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Spotřebitelé, kt. nakupují za nejnižší ceny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Přesvědčit je, aby kupovali značku firmy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5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SzPct val="5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Char char="n"/>
                        <a:tabLst/>
                      </a:pPr>
                      <a:r>
                        <a:rPr kumimoji="0" lang="cs-CZ" alt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Kupóny, větší balení za stejnou cenu, nabídka vyšší přidané hodnoty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209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Public </a:t>
            </a:r>
            <a:r>
              <a:rPr lang="cs-CZ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relation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369888" indent="-36988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Trebuchet MS" panose="020B0603020202020204" pitchFamily="34" charset="0"/>
                <a:cs typeface="Arial" panose="020B0604020202020204" pitchFamily="34" charset="0"/>
              </a:rPr>
              <a:t>budování </a:t>
            </a: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dobrých vztahů s různými částmi firemní veřejnosti</a:t>
            </a:r>
          </a:p>
          <a:p>
            <a:pPr marL="369888" indent="-369888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  <a:cs typeface="Arial" panose="020B0604020202020204" pitchFamily="34" charset="0"/>
              </a:rPr>
              <a:t>postihuje tyto funkce:</a:t>
            </a:r>
          </a:p>
          <a:p>
            <a:pPr marL="723900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zpracování tiskových zpráv a agenturní činnost</a:t>
            </a:r>
          </a:p>
          <a:p>
            <a:pPr marL="723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publicita produktu</a:t>
            </a:r>
          </a:p>
          <a:p>
            <a:pPr marL="723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veřejné záležitosti</a:t>
            </a:r>
          </a:p>
          <a:p>
            <a:pPr marL="723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lobbování</a:t>
            </a:r>
          </a:p>
          <a:p>
            <a:pPr marL="723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vztahy k investorům</a:t>
            </a:r>
          </a:p>
          <a:p>
            <a:pPr marL="723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altLang="cs-CZ" sz="2000" i="1" dirty="0">
                <a:latin typeface="Trebuchet MS" panose="020B0603020202020204" pitchFamily="34" charset="0"/>
                <a:cs typeface="Arial" panose="020B0604020202020204" pitchFamily="34" charset="0"/>
              </a:rPr>
              <a:t>sponzorství</a:t>
            </a:r>
          </a:p>
          <a:p>
            <a:pPr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44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Public </a:t>
            </a:r>
            <a:r>
              <a:rPr lang="cs-CZ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relation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grpSp>
        <p:nvGrpSpPr>
          <p:cNvPr id="9" name="Group 3"/>
          <p:cNvGrpSpPr>
            <a:grpSpLocks/>
          </p:cNvGrpSpPr>
          <p:nvPr/>
        </p:nvGrpSpPr>
        <p:grpSpPr bwMode="auto">
          <a:xfrm>
            <a:off x="1643063" y="2209800"/>
            <a:ext cx="6281737" cy="4038600"/>
            <a:chOff x="501" y="1392"/>
            <a:chExt cx="4491" cy="2544"/>
          </a:xfrm>
        </p:grpSpPr>
        <p:sp>
          <p:nvSpPr>
            <p:cNvPr id="10" name="Rectangle 4"/>
            <p:cNvSpPr>
              <a:spLocks noChangeArrowheads="1"/>
            </p:cNvSpPr>
            <p:nvPr/>
          </p:nvSpPr>
          <p:spPr bwMode="auto">
            <a:xfrm>
              <a:off x="1008" y="1920"/>
              <a:ext cx="3552" cy="144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/>
              <a:endParaRPr lang="cs-CZ" altLang="cs-CZ"/>
            </a:p>
          </p:txBody>
        </p:sp>
        <p:sp>
          <p:nvSpPr>
            <p:cNvPr id="11" name="Rectangle 5"/>
            <p:cNvSpPr>
              <a:spLocks noChangeArrowheads="1"/>
            </p:cNvSpPr>
            <p:nvPr/>
          </p:nvSpPr>
          <p:spPr bwMode="auto">
            <a:xfrm>
              <a:off x="573" y="2160"/>
              <a:ext cx="864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800"/>
                <a:t>dodavatelům</a:t>
              </a:r>
            </a:p>
          </p:txBody>
        </p:sp>
        <p:sp>
          <p:nvSpPr>
            <p:cNvPr id="12" name="Rectangle 6"/>
            <p:cNvSpPr>
              <a:spLocks noChangeArrowheads="1"/>
            </p:cNvSpPr>
            <p:nvPr/>
          </p:nvSpPr>
          <p:spPr bwMode="auto">
            <a:xfrm>
              <a:off x="501" y="2880"/>
              <a:ext cx="1008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800"/>
                <a:t>zásobovací cíle</a:t>
              </a:r>
            </a:p>
          </p:txBody>
        </p:sp>
        <p:cxnSp>
          <p:nvCxnSpPr>
            <p:cNvPr id="13" name="AutoShape 7"/>
            <p:cNvCxnSpPr>
              <a:cxnSpLocks noChangeShapeType="1"/>
            </p:cNvCxnSpPr>
            <p:nvPr/>
          </p:nvCxnSpPr>
          <p:spPr bwMode="auto">
            <a:xfrm>
              <a:off x="2784" y="1728"/>
              <a:ext cx="0" cy="187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2034" y="1392"/>
              <a:ext cx="1488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800"/>
                <a:t>Dobré image podniku</a:t>
              </a:r>
            </a:p>
            <a:p>
              <a:pPr algn="ctr" eaLnBrk="1" hangingPunct="1"/>
              <a:r>
                <a:rPr lang="cs-CZ" altLang="cs-CZ" sz="1800"/>
                <a:t>vůči</a:t>
              </a:r>
            </a:p>
          </p:txBody>
        </p:sp>
        <p:sp>
          <p:nvSpPr>
            <p:cNvPr id="15" name="Rectangle 9"/>
            <p:cNvSpPr>
              <a:spLocks noChangeArrowheads="1"/>
            </p:cNvSpPr>
            <p:nvPr/>
          </p:nvSpPr>
          <p:spPr bwMode="auto">
            <a:xfrm>
              <a:off x="2352" y="2160"/>
              <a:ext cx="864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800"/>
                <a:t>zaměstnancům</a:t>
              </a:r>
            </a:p>
          </p:txBody>
        </p:sp>
        <p:sp>
          <p:nvSpPr>
            <p:cNvPr id="16" name="Rectangle 10"/>
            <p:cNvSpPr>
              <a:spLocks noChangeArrowheads="1"/>
            </p:cNvSpPr>
            <p:nvPr/>
          </p:nvSpPr>
          <p:spPr bwMode="auto">
            <a:xfrm>
              <a:off x="2274" y="2832"/>
              <a:ext cx="1008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800"/>
                <a:t>cíle personální</a:t>
              </a:r>
            </a:p>
            <a:p>
              <a:pPr algn="ctr" eaLnBrk="1" hangingPunct="1"/>
              <a:r>
                <a:rPr lang="cs-CZ" altLang="cs-CZ" sz="1800"/>
                <a:t>politiky</a:t>
              </a:r>
            </a:p>
          </p:txBody>
        </p:sp>
        <p:sp>
          <p:nvSpPr>
            <p:cNvPr id="17" name="Line 11"/>
            <p:cNvSpPr>
              <a:spLocks noChangeShapeType="1"/>
            </p:cNvSpPr>
            <p:nvPr/>
          </p:nvSpPr>
          <p:spPr bwMode="auto">
            <a:xfrm>
              <a:off x="2784" y="2448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8" name="Line 12"/>
            <p:cNvSpPr>
              <a:spLocks noChangeShapeType="1"/>
            </p:cNvSpPr>
            <p:nvPr/>
          </p:nvSpPr>
          <p:spPr bwMode="auto">
            <a:xfrm>
              <a:off x="1008" y="2496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19" name="Rectangle 13"/>
            <p:cNvSpPr>
              <a:spLocks noChangeArrowheads="1"/>
            </p:cNvSpPr>
            <p:nvPr/>
          </p:nvSpPr>
          <p:spPr bwMode="auto">
            <a:xfrm>
              <a:off x="4128" y="2160"/>
              <a:ext cx="864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800"/>
                <a:t>odběratelům</a:t>
              </a:r>
            </a:p>
          </p:txBody>
        </p:sp>
        <p:sp>
          <p:nvSpPr>
            <p:cNvPr id="20" name="Rectangle 14"/>
            <p:cNvSpPr>
              <a:spLocks noChangeArrowheads="1"/>
            </p:cNvSpPr>
            <p:nvPr/>
          </p:nvSpPr>
          <p:spPr bwMode="auto">
            <a:xfrm>
              <a:off x="4128" y="2880"/>
              <a:ext cx="864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800"/>
                <a:t>odbytové cíle</a:t>
              </a:r>
            </a:p>
          </p:txBody>
        </p:sp>
        <p:sp>
          <p:nvSpPr>
            <p:cNvPr id="21" name="Rectangle 15"/>
            <p:cNvSpPr>
              <a:spLocks noChangeArrowheads="1"/>
            </p:cNvSpPr>
            <p:nvPr/>
          </p:nvSpPr>
          <p:spPr bwMode="auto">
            <a:xfrm>
              <a:off x="2064" y="3648"/>
              <a:ext cx="1440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/>
              <a:r>
                <a:rPr lang="cs-CZ" altLang="cs-CZ" sz="1800"/>
                <a:t>souhrnný cíl podniku</a:t>
              </a:r>
            </a:p>
          </p:txBody>
        </p:sp>
        <p:sp>
          <p:nvSpPr>
            <p:cNvPr id="22" name="Line 16"/>
            <p:cNvSpPr>
              <a:spLocks noChangeShapeType="1"/>
            </p:cNvSpPr>
            <p:nvPr/>
          </p:nvSpPr>
          <p:spPr bwMode="auto">
            <a:xfrm>
              <a:off x="4560" y="2496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390241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Distribuční politika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Úkolem</a:t>
            </a:r>
            <a:r>
              <a:rPr lang="cs-CZ" altLang="cs-CZ" sz="2000" dirty="0">
                <a:latin typeface="Trebuchet MS" panose="020B0603020202020204" pitchFamily="34" charset="0"/>
              </a:rPr>
              <a:t> distribuční politiky je </a:t>
            </a:r>
            <a:r>
              <a:rPr lang="cs-CZ" altLang="cs-CZ" sz="2000" b="1" dirty="0">
                <a:latin typeface="Trebuchet MS" panose="020B0603020202020204" pitchFamily="34" charset="0"/>
              </a:rPr>
              <a:t>transformovat produkci do podoby odpovídající potřebám zákazníka.</a:t>
            </a:r>
          </a:p>
          <a:p>
            <a:pPr>
              <a:spcBef>
                <a:spcPct val="70000"/>
              </a:spcBef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Transformace: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prostorová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časová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kvantitativní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kvalitativní</a:t>
            </a:r>
          </a:p>
          <a:p>
            <a:pPr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cs-CZ" sz="2000" dirty="0" smtClean="0">
              <a:latin typeface="Trebuchet MS" panose="020B0603020202020204" pitchFamily="34" charset="0"/>
              <a:cs typeface="Arial" panose="020B0604020202020204" pitchFamily="34" charset="0"/>
            </a:endParaRPr>
          </a:p>
          <a:p>
            <a:pPr marL="0" indent="0"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altLang="cs-CZ" sz="2000" dirty="0">
                <a:latin typeface="Trebuchet MS" panose="020B0603020202020204" pitchFamily="34" charset="0"/>
              </a:rPr>
              <a:t>Výrobek cestuje od výrobce ke spotřebiteli prostřednictvím tržního kanálu </a:t>
            </a:r>
            <a:r>
              <a:rPr lang="cs-CZ" altLang="cs-CZ" sz="2000" dirty="0">
                <a:latin typeface="Trebuchet MS" panose="020B0603020202020204" pitchFamily="34" charset="0"/>
                <a:sym typeface="Symbol" panose="05050102010706020507" pitchFamily="18" charset="2"/>
              </a:rPr>
              <a:t> nutná optimalizace  jaké kanály a kolik </a:t>
            </a:r>
            <a:r>
              <a:rPr lang="cs-CZ" altLang="cs-CZ" sz="2000" dirty="0" smtClean="0">
                <a:latin typeface="Trebuchet MS" panose="020B0603020202020204" pitchFamily="34" charset="0"/>
                <a:sym typeface="Symbol" panose="05050102010706020507" pitchFamily="18" charset="2"/>
              </a:rPr>
              <a:t>kanálů</a:t>
            </a:r>
            <a:endParaRPr lang="cs-CZ" altLang="cs-CZ" sz="2000" dirty="0">
              <a:latin typeface="Trebuchet MS" panose="020B0603020202020204" pitchFamily="34" charset="0"/>
              <a:sym typeface="Symbol" panose="05050102010706020507" pitchFamily="18" charset="2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85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Distribuční politika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Z hlediska maloobchodu</a:t>
            </a:r>
            <a:r>
              <a:rPr lang="cs-CZ" altLang="cs-CZ" sz="2000" dirty="0">
                <a:latin typeface="Trebuchet MS" panose="020B0603020202020204" pitchFamily="34" charset="0"/>
              </a:rPr>
              <a:t> 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musí </a:t>
            </a:r>
            <a:r>
              <a:rPr lang="cs-CZ" altLang="cs-CZ" sz="2000" dirty="0">
                <a:latin typeface="Trebuchet MS" panose="020B0603020202020204" pitchFamily="34" charset="0"/>
              </a:rPr>
              <a:t>se zaměřit na požadavky konečných odběratelů (na zákazníka)</a:t>
            </a:r>
          </a:p>
          <a:p>
            <a:pPr>
              <a:spcBef>
                <a:spcPct val="50000"/>
              </a:spcBef>
              <a:buNone/>
            </a:pPr>
            <a:endParaRPr lang="cs-CZ" altLang="cs-CZ" sz="2000" b="1" dirty="0" smtClean="0">
              <a:latin typeface="Trebuchet MS" panose="020B0603020202020204" pitchFamily="34" charset="0"/>
            </a:endParaRPr>
          </a:p>
          <a:p>
            <a:pPr>
              <a:spcBef>
                <a:spcPct val="50000"/>
              </a:spcBef>
              <a:buNone/>
            </a:pPr>
            <a:r>
              <a:rPr lang="cs-CZ" altLang="cs-CZ" sz="2000" b="1" dirty="0" smtClean="0">
                <a:latin typeface="Trebuchet MS" panose="020B0603020202020204" pitchFamily="34" charset="0"/>
              </a:rPr>
              <a:t>Široké </a:t>
            </a:r>
            <a:r>
              <a:rPr lang="cs-CZ" altLang="cs-CZ" sz="2000" b="1" dirty="0">
                <a:latin typeface="Trebuchet MS" panose="020B0603020202020204" pitchFamily="34" charset="0"/>
              </a:rPr>
              <a:t>spektrum hledisek: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požadavky na dostupnost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volba způsobu prezentace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způsob prodeje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volba umístění z prostorového hlediska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volba umístění s ohledem na konkurenci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12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Distribuční politika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0" indent="0">
              <a:buClr>
                <a:schemeClr val="accent6"/>
              </a:buClr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Z hlediska </a:t>
            </a:r>
            <a:r>
              <a:rPr lang="cs-CZ" altLang="cs-CZ" sz="2000" b="1" dirty="0" smtClean="0">
                <a:latin typeface="Trebuchet MS" panose="020B0603020202020204" pitchFamily="34" charset="0"/>
              </a:rPr>
              <a:t>výrobce </a:t>
            </a:r>
            <a:r>
              <a:rPr lang="cs-CZ" altLang="cs-CZ" sz="2000" dirty="0" smtClean="0">
                <a:latin typeface="Trebuchet MS" panose="020B0603020202020204" pitchFamily="34" charset="0"/>
              </a:rPr>
              <a:t>optimalizace </a:t>
            </a:r>
            <a:r>
              <a:rPr lang="cs-CZ" altLang="cs-CZ" sz="2000" dirty="0">
                <a:latin typeface="Trebuchet MS" panose="020B0603020202020204" pitchFamily="34" charset="0"/>
              </a:rPr>
              <a:t>tržního kanálu (jaké, kolik a jaká forma distribučních orgánů)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přímý prodej pomocí svých zástupců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využití zprostředkovatelů</a:t>
            </a:r>
          </a:p>
          <a:p>
            <a:pPr>
              <a:spcBef>
                <a:spcPct val="50000"/>
              </a:spcBef>
              <a:buClr>
                <a:schemeClr val="accent6"/>
              </a:buClr>
              <a:buNone/>
            </a:pPr>
            <a:endParaRPr lang="cs-CZ" altLang="cs-CZ" sz="2000" b="1" dirty="0" smtClean="0">
              <a:latin typeface="Trebuchet MS" panose="020B0603020202020204" pitchFamily="34" charset="0"/>
            </a:endParaRPr>
          </a:p>
          <a:p>
            <a:pPr>
              <a:spcBef>
                <a:spcPct val="50000"/>
              </a:spcBef>
              <a:buClr>
                <a:schemeClr val="accent6"/>
              </a:buClr>
              <a:buNone/>
            </a:pPr>
            <a:r>
              <a:rPr lang="cs-CZ" altLang="cs-CZ" sz="2000" b="1" dirty="0" smtClean="0">
                <a:latin typeface="Trebuchet MS" panose="020B0603020202020204" pitchFamily="34" charset="0"/>
              </a:rPr>
              <a:t>Distribuční </a:t>
            </a:r>
            <a:r>
              <a:rPr lang="cs-CZ" altLang="cs-CZ" sz="2000" b="1" dirty="0">
                <a:latin typeface="Trebuchet MS" panose="020B0603020202020204" pitchFamily="34" charset="0"/>
              </a:rPr>
              <a:t>cíle podniku (výrobce):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minimální náklady na distribuci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maximální distribuční kvóta</a:t>
            </a:r>
          </a:p>
          <a:p>
            <a:pPr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maximální distribuční jistota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563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Distribuční politika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grpSp>
        <p:nvGrpSpPr>
          <p:cNvPr id="9" name="Group 3"/>
          <p:cNvGrpSpPr>
            <a:grpSpLocks/>
          </p:cNvGrpSpPr>
          <p:nvPr/>
        </p:nvGrpSpPr>
        <p:grpSpPr bwMode="auto">
          <a:xfrm>
            <a:off x="395537" y="2051720"/>
            <a:ext cx="8496303" cy="4360193"/>
            <a:chOff x="144" y="1359"/>
            <a:chExt cx="5472" cy="2680"/>
          </a:xfrm>
        </p:grpSpPr>
        <p:sp>
          <p:nvSpPr>
            <p:cNvPr id="10" name="Rectangle 4"/>
            <p:cNvSpPr>
              <a:spLocks noChangeArrowheads="1"/>
            </p:cNvSpPr>
            <p:nvPr/>
          </p:nvSpPr>
          <p:spPr bwMode="auto">
            <a:xfrm>
              <a:off x="3360" y="2533"/>
              <a:ext cx="2256" cy="15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600" dirty="0" smtClean="0"/>
                <a:t>- </a:t>
              </a:r>
              <a:r>
                <a:rPr lang="cs-CZ" altLang="cs-CZ" sz="1600" dirty="0"/>
                <a:t>neproblematické značkové výrobky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600" dirty="0"/>
                <a:t>- výrobky, netvořící součást 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600" dirty="0"/>
                <a:t>  sortimentní řady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600" dirty="0"/>
                <a:t>- mnoho malých odběratelů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600" dirty="0"/>
                <a:t>- širší známost v porovnání s 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600" dirty="0"/>
                <a:t>  výrobcem značkového zboží</a:t>
              </a:r>
            </a:p>
          </p:txBody>
        </p:sp>
        <p:sp>
          <p:nvSpPr>
            <p:cNvPr id="11" name="Rectangle 5"/>
            <p:cNvSpPr>
              <a:spLocks noChangeArrowheads="1"/>
            </p:cNvSpPr>
            <p:nvPr/>
          </p:nvSpPr>
          <p:spPr bwMode="auto">
            <a:xfrm>
              <a:off x="1392" y="2533"/>
              <a:ext cx="1968" cy="15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Tahoma" panose="020B0604030504040204" pitchFamily="34" charset="0"/>
                <a:buNone/>
              </a:pPr>
              <a:r>
                <a:rPr lang="cs-CZ" altLang="cs-CZ" sz="1600" dirty="0" smtClean="0"/>
                <a:t>- </a:t>
              </a:r>
              <a:r>
                <a:rPr lang="cs-CZ" altLang="cs-CZ" sz="1600" dirty="0"/>
                <a:t>výrobky vyžadující instruktáž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600" dirty="0"/>
                <a:t>- výrobky, tvořící součást 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600" dirty="0"/>
                <a:t>  sortimentní řady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600" dirty="0"/>
                <a:t>- málo velkoodběratelů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600" dirty="0"/>
                <a:t>- specializovaný výrobce</a:t>
              </a:r>
            </a:p>
          </p:txBody>
        </p:sp>
        <p:sp>
          <p:nvSpPr>
            <p:cNvPr id="12" name="Rectangle 6"/>
            <p:cNvSpPr>
              <a:spLocks noChangeArrowheads="1"/>
            </p:cNvSpPr>
            <p:nvPr/>
          </p:nvSpPr>
          <p:spPr bwMode="auto">
            <a:xfrm>
              <a:off x="144" y="2533"/>
              <a:ext cx="1248" cy="15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Tahoma" panose="020B0604030504040204" pitchFamily="34" charset="0"/>
                <a:buNone/>
              </a:pPr>
              <a:r>
                <a:rPr lang="cs-CZ" altLang="cs-CZ" sz="1600" dirty="0"/>
                <a:t>důvody pro volbu alternativy vyvolané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Tahoma" panose="020B0604030504040204" pitchFamily="34" charset="0"/>
                <a:buNone/>
              </a:pPr>
              <a:r>
                <a:rPr lang="cs-CZ" altLang="cs-CZ" sz="1600" dirty="0"/>
                <a:t>- výrobkem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600" dirty="0" smtClean="0"/>
                <a:t>- </a:t>
              </a:r>
              <a:r>
                <a:rPr lang="cs-CZ" altLang="cs-CZ" sz="1600" dirty="0"/>
                <a:t>poptávkou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600" dirty="0"/>
                <a:t>- postavením   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600" dirty="0"/>
                <a:t>  výrobce</a:t>
              </a:r>
            </a:p>
          </p:txBody>
        </p:sp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3360" y="1679"/>
              <a:ext cx="2256" cy="8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600"/>
                <a:t>- vysoká distribuční kvóta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600"/>
                <a:t>- nízká vázanost kapitálu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600"/>
                <a:t>- obchod přejímá sestavení 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600"/>
                <a:t>  sortimentu</a:t>
              </a:r>
            </a:p>
          </p:txBody>
        </p: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1392" y="1679"/>
              <a:ext cx="1968" cy="8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marL="182563" indent="-182563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600" dirty="0"/>
                <a:t>- velký vliv na tržní kanál</a:t>
              </a:r>
            </a:p>
            <a:p>
              <a:pPr marL="182563" indent="-182563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600" dirty="0"/>
                <a:t>- přímý přístup k informacím o   zákaznících</a:t>
              </a:r>
            </a:p>
          </p:txBody>
        </p:sp>
        <p:sp>
          <p:nvSpPr>
            <p:cNvPr id="15" name="Rectangle 9"/>
            <p:cNvSpPr>
              <a:spLocks noChangeArrowheads="1"/>
            </p:cNvSpPr>
            <p:nvPr/>
          </p:nvSpPr>
          <p:spPr bwMode="auto">
            <a:xfrm>
              <a:off x="144" y="1679"/>
              <a:ext cx="1248" cy="8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Tahoma" panose="020B0604030504040204" pitchFamily="34" charset="0"/>
                <a:buNone/>
              </a:pPr>
              <a:r>
                <a:rPr lang="cs-CZ" altLang="cs-CZ" sz="1600"/>
                <a:t>přednosti</a:t>
              </a:r>
            </a:p>
          </p:txBody>
        </p:sp>
        <p:sp>
          <p:nvSpPr>
            <p:cNvPr id="16" name="Rectangle 10"/>
            <p:cNvSpPr>
              <a:spLocks noChangeArrowheads="1"/>
            </p:cNvSpPr>
            <p:nvPr/>
          </p:nvSpPr>
          <p:spPr bwMode="auto">
            <a:xfrm>
              <a:off x="3360" y="1359"/>
              <a:ext cx="2256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Tahoma" panose="020B0604030504040204" pitchFamily="34" charset="0"/>
                <a:buNone/>
              </a:pPr>
              <a:r>
                <a:rPr lang="cs-CZ" altLang="cs-CZ" sz="1600" b="1"/>
                <a:t>nepřímý prodej</a:t>
              </a:r>
            </a:p>
          </p:txBody>
        </p:sp>
        <p:sp>
          <p:nvSpPr>
            <p:cNvPr id="17" name="Rectangle 11"/>
            <p:cNvSpPr>
              <a:spLocks noChangeArrowheads="1"/>
            </p:cNvSpPr>
            <p:nvPr/>
          </p:nvSpPr>
          <p:spPr bwMode="auto">
            <a:xfrm>
              <a:off x="1392" y="1359"/>
              <a:ext cx="1968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Tahoma" panose="020B0604030504040204" pitchFamily="34" charset="0"/>
                <a:buNone/>
              </a:pPr>
              <a:r>
                <a:rPr lang="cs-CZ" altLang="cs-CZ" sz="1600" b="1"/>
                <a:t>přímý prodej</a:t>
              </a:r>
            </a:p>
          </p:txBody>
        </p:sp>
        <p:sp>
          <p:nvSpPr>
            <p:cNvPr id="18" name="Rectangle 12"/>
            <p:cNvSpPr>
              <a:spLocks noChangeArrowheads="1"/>
            </p:cNvSpPr>
            <p:nvPr/>
          </p:nvSpPr>
          <p:spPr bwMode="auto">
            <a:xfrm>
              <a:off x="144" y="1359"/>
              <a:ext cx="1248" cy="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Tahoma" panose="020B0604030504040204" pitchFamily="34" charset="0"/>
                <a:buNone/>
              </a:pPr>
              <a:endParaRPr lang="cs-CZ" altLang="cs-CZ" sz="1600"/>
            </a:p>
          </p:txBody>
        </p:sp>
        <p:sp>
          <p:nvSpPr>
            <p:cNvPr id="19" name="Line 13"/>
            <p:cNvSpPr>
              <a:spLocks noChangeShapeType="1"/>
            </p:cNvSpPr>
            <p:nvPr/>
          </p:nvSpPr>
          <p:spPr bwMode="auto">
            <a:xfrm>
              <a:off x="144" y="1359"/>
              <a:ext cx="547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 sz="1600"/>
            </a:p>
          </p:txBody>
        </p:sp>
        <p:sp>
          <p:nvSpPr>
            <p:cNvPr id="20" name="Line 14"/>
            <p:cNvSpPr>
              <a:spLocks noChangeShapeType="1"/>
            </p:cNvSpPr>
            <p:nvPr/>
          </p:nvSpPr>
          <p:spPr bwMode="auto">
            <a:xfrm>
              <a:off x="144" y="1679"/>
              <a:ext cx="54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 sz="1600"/>
            </a:p>
          </p:txBody>
        </p:sp>
        <p:sp>
          <p:nvSpPr>
            <p:cNvPr id="21" name="Line 15"/>
            <p:cNvSpPr>
              <a:spLocks noChangeShapeType="1"/>
            </p:cNvSpPr>
            <p:nvPr/>
          </p:nvSpPr>
          <p:spPr bwMode="auto">
            <a:xfrm>
              <a:off x="144" y="2533"/>
              <a:ext cx="54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 sz="1600"/>
            </a:p>
          </p:txBody>
        </p:sp>
        <p:sp>
          <p:nvSpPr>
            <p:cNvPr id="22" name="Line 16"/>
            <p:cNvSpPr>
              <a:spLocks noChangeShapeType="1"/>
            </p:cNvSpPr>
            <p:nvPr/>
          </p:nvSpPr>
          <p:spPr bwMode="auto">
            <a:xfrm>
              <a:off x="144" y="4039"/>
              <a:ext cx="547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 sz="1600"/>
            </a:p>
          </p:txBody>
        </p:sp>
        <p:sp>
          <p:nvSpPr>
            <p:cNvPr id="23" name="Line 17"/>
            <p:cNvSpPr>
              <a:spLocks noChangeShapeType="1"/>
            </p:cNvSpPr>
            <p:nvPr/>
          </p:nvSpPr>
          <p:spPr bwMode="auto">
            <a:xfrm>
              <a:off x="144" y="1359"/>
              <a:ext cx="0" cy="268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 sz="1600"/>
            </a:p>
          </p:txBody>
        </p:sp>
        <p:sp>
          <p:nvSpPr>
            <p:cNvPr id="24" name="Line 18"/>
            <p:cNvSpPr>
              <a:spLocks noChangeShapeType="1"/>
            </p:cNvSpPr>
            <p:nvPr/>
          </p:nvSpPr>
          <p:spPr bwMode="auto">
            <a:xfrm>
              <a:off x="1392" y="1359"/>
              <a:ext cx="0" cy="2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 sz="1600"/>
            </a:p>
          </p:txBody>
        </p:sp>
        <p:sp>
          <p:nvSpPr>
            <p:cNvPr id="25" name="Line 19"/>
            <p:cNvSpPr>
              <a:spLocks noChangeShapeType="1"/>
            </p:cNvSpPr>
            <p:nvPr/>
          </p:nvSpPr>
          <p:spPr bwMode="auto">
            <a:xfrm>
              <a:off x="3360" y="1359"/>
              <a:ext cx="0" cy="26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 sz="1600"/>
            </a:p>
          </p:txBody>
        </p:sp>
        <p:sp>
          <p:nvSpPr>
            <p:cNvPr id="26" name="Line 20"/>
            <p:cNvSpPr>
              <a:spLocks noChangeShapeType="1"/>
            </p:cNvSpPr>
            <p:nvPr/>
          </p:nvSpPr>
          <p:spPr bwMode="auto">
            <a:xfrm>
              <a:off x="5616" y="1359"/>
              <a:ext cx="0" cy="268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 sz="1600"/>
            </a:p>
          </p:txBody>
        </p:sp>
      </p:grpSp>
    </p:spTree>
    <p:extLst>
      <p:ext uri="{BB962C8B-B14F-4D97-AF65-F5344CB8AC3E}">
        <p14:creationId xmlns:p14="http://schemas.microsoft.com/office/powerpoint/2010/main" val="421503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Distribuční politika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graphicFrame>
        <p:nvGraphicFramePr>
          <p:cNvPr id="27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282868"/>
              </p:ext>
            </p:extLst>
          </p:nvPr>
        </p:nvGraphicFramePr>
        <p:xfrm>
          <a:off x="395536" y="2312488"/>
          <a:ext cx="8496304" cy="2988720"/>
        </p:xfrm>
        <a:graphic>
          <a:graphicData uri="http://schemas.openxmlformats.org/drawingml/2006/table">
            <a:tbl>
              <a:tblPr/>
              <a:tblGrid>
                <a:gridCol w="4547067"/>
                <a:gridCol w="3949237"/>
              </a:tblGrid>
              <a:tr h="445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Tahoma" pitchFamily="34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obchodní zástupci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Tahoma" pitchFamily="34" charset="0"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obchodní cestující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435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 pouze částečně ovlivnitelní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 prodej výrobků od většího počtu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výrobců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 odměna formou množstevní provize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 spíše vyšší motivace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 přísně odkázáni na pokyny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 prodej výrobků jednoho výrobce „vlastního pána“)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 pevný plat (event. s prémiemi)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- spíše nižší motivace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373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827584" y="3861048"/>
            <a:ext cx="8064896" cy="15841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Děkuji za pozornost</a:t>
            </a:r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!</a:t>
            </a:r>
          </a:p>
          <a:p>
            <a:pPr marL="0" indent="0">
              <a:spcBef>
                <a:spcPts val="1800"/>
              </a:spcBef>
              <a:buClr>
                <a:schemeClr val="accent6">
                  <a:lumMod val="75000"/>
                </a:schemeClr>
              </a:buClr>
              <a:buNone/>
            </a:pPr>
            <a:r>
              <a:rPr lang="cs-CZ" sz="3000" b="1" i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  <a:cs typeface="Arial" panose="020B0604020202020204" pitchFamily="34" charset="0"/>
              </a:rPr>
              <a:t>Příjemný zbytek dne!</a:t>
            </a:r>
            <a:endParaRPr lang="cs-CZ" sz="3000" b="1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273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3900" y="1790700"/>
            <a:ext cx="7772400" cy="1638300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latin typeface="Trebuchet MS" panose="020B0603020202020204" pitchFamily="34" charset="0"/>
              </a:rPr>
              <a:t>Komunikační</a:t>
            </a:r>
            <a:br>
              <a:rPr lang="cs-CZ" sz="3200" b="1" dirty="0" smtClean="0">
                <a:latin typeface="Trebuchet MS" panose="020B0603020202020204" pitchFamily="34" charset="0"/>
              </a:rPr>
            </a:br>
            <a:r>
              <a:rPr lang="cs-CZ" sz="3200" b="1" dirty="0" smtClean="0">
                <a:latin typeface="Trebuchet MS" panose="020B0603020202020204" pitchFamily="34" charset="0"/>
              </a:rPr>
              <a:t>a distribuční politika</a:t>
            </a:r>
            <a:endParaRPr lang="cs-CZ" altLang="cs-CZ" sz="3200" b="1" dirty="0">
              <a:latin typeface="Trebuchet MS" panose="020B0603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10100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obsah 2"/>
          <p:cNvSpPr txBox="1">
            <a:spLocks/>
          </p:cNvSpPr>
          <p:nvPr/>
        </p:nvSpPr>
        <p:spPr>
          <a:xfrm>
            <a:off x="723900" y="3429000"/>
            <a:ext cx="8168580" cy="31683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Cíle a oblasti komunikační politiky</a:t>
            </a:r>
            <a:endParaRPr lang="cs-CZ" altLang="cs-CZ" sz="24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342900" indent="-342900" algn="l">
              <a:spcBef>
                <a:spcPct val="500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altLang="cs-CZ" sz="2400" dirty="0" smtClean="0">
                <a:solidFill>
                  <a:schemeClr val="tx1"/>
                </a:solidFill>
                <a:latin typeface="Trebuchet MS" panose="020B0603020202020204" pitchFamily="34" charset="0"/>
              </a:rPr>
              <a:t>Cíle a oblasti distribuční politiky</a:t>
            </a:r>
          </a:p>
        </p:txBody>
      </p:sp>
    </p:spTree>
    <p:extLst>
      <p:ext uri="{BB962C8B-B14F-4D97-AF65-F5344CB8AC3E}">
        <p14:creationId xmlns:p14="http://schemas.microsoft.com/office/powerpoint/2010/main" val="288726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Nástroje odbytové politiky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 smtClean="0">
                <a:latin typeface="Trebuchet MS" panose="020B0603020202020204" pitchFamily="34" charset="0"/>
                <a:cs typeface="Arial" panose="020B0604020202020204" pitchFamily="34" charset="0"/>
              </a:rPr>
              <a:t>Výrobková politika</a:t>
            </a:r>
          </a:p>
          <a:p>
            <a:pPr marL="723900" indent="-3683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pozitivní odlišení, heterogenní nabídka či značkové zboží</a:t>
            </a:r>
          </a:p>
          <a:p>
            <a:pPr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 smtClean="0">
                <a:latin typeface="Trebuchet MS" panose="020B0603020202020204" pitchFamily="34" charset="0"/>
                <a:cs typeface="Arial" panose="020B0604020202020204" pitchFamily="34" charset="0"/>
              </a:rPr>
              <a:t>Cenová politika</a:t>
            </a:r>
          </a:p>
          <a:p>
            <a:pPr marL="723900" indent="-3683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utváření odbytové ceny na existujících nedokonalých trzích</a:t>
            </a:r>
          </a:p>
          <a:p>
            <a:pPr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 smtClean="0">
                <a:latin typeface="Trebuchet MS" panose="020B0603020202020204" pitchFamily="34" charset="0"/>
                <a:cs typeface="Arial" panose="020B0604020202020204" pitchFamily="34" charset="0"/>
              </a:rPr>
              <a:t>Komunikační politika</a:t>
            </a:r>
          </a:p>
          <a:p>
            <a:pPr marL="723900" indent="-3683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seznámit pasivního zákazníka s kvalitou, cenou a původem nabídky</a:t>
            </a:r>
          </a:p>
          <a:p>
            <a:pPr marL="723900" indent="-3683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překonávat odbytové bariéry informovaností a cíleným ovlivňováním</a:t>
            </a:r>
          </a:p>
          <a:p>
            <a:pPr algn="just">
              <a:spcBef>
                <a:spcPts val="12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cs-CZ" sz="2400" b="1" u="sng" dirty="0" smtClean="0">
                <a:latin typeface="Trebuchet MS" panose="020B0603020202020204" pitchFamily="34" charset="0"/>
                <a:cs typeface="Arial" panose="020B0604020202020204" pitchFamily="34" charset="0"/>
              </a:rPr>
              <a:t>Distribuční politika</a:t>
            </a:r>
          </a:p>
          <a:p>
            <a:pPr marL="723900" indent="-3683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transformovat produkci do podoby odpovídající potřebám zákazníka</a:t>
            </a:r>
          </a:p>
          <a:p>
            <a:pPr marL="723900" indent="-3683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cs-CZ" sz="1800" i="1" dirty="0">
                <a:latin typeface="Trebuchet MS" panose="020B0603020202020204" pitchFamily="34" charset="0"/>
                <a:cs typeface="Arial" panose="020B0604020202020204" pitchFamily="34" charset="0"/>
              </a:rPr>
              <a:t>ř</a:t>
            </a:r>
            <a:r>
              <a:rPr lang="cs-CZ" sz="1800" i="1" dirty="0" smtClean="0">
                <a:latin typeface="Trebuchet MS" panose="020B0603020202020204" pitchFamily="34" charset="0"/>
                <a:cs typeface="Arial" panose="020B0604020202020204" pitchFamily="34" charset="0"/>
              </a:rPr>
              <a:t>eší dopravní prostředky, přepravní cesty, sklady a skladovací místa</a:t>
            </a:r>
            <a:endParaRPr lang="cs-CZ" sz="1800" i="1" dirty="0"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3"/>
          <p:cNvGrpSpPr>
            <a:grpSpLocks noChangeAspect="1"/>
          </p:cNvGrpSpPr>
          <p:nvPr/>
        </p:nvGrpSpPr>
        <p:grpSpPr bwMode="auto">
          <a:xfrm>
            <a:off x="1869481" y="1523044"/>
            <a:ext cx="5151039" cy="5130728"/>
            <a:chOff x="960" y="339"/>
            <a:chExt cx="3804" cy="3789"/>
          </a:xfrm>
        </p:grpSpPr>
        <p:cxnSp>
          <p:nvCxnSpPr>
            <p:cNvPr id="24" name="AutoShape 4"/>
            <p:cNvCxnSpPr>
              <a:cxnSpLocks noChangeShapeType="1"/>
              <a:stCxn id="30" idx="7"/>
              <a:endCxn id="29" idx="7"/>
            </p:cNvCxnSpPr>
            <p:nvPr/>
          </p:nvCxnSpPr>
          <p:spPr bwMode="auto">
            <a:xfrm flipV="1">
              <a:off x="3682" y="932"/>
              <a:ext cx="474" cy="46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5" name="Line 5"/>
            <p:cNvSpPr>
              <a:spLocks noChangeShapeType="1"/>
            </p:cNvSpPr>
            <p:nvPr/>
          </p:nvSpPr>
          <p:spPr bwMode="auto">
            <a:xfrm rot="-7187639">
              <a:off x="2020" y="1785"/>
              <a:ext cx="0" cy="187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6" name="Line 6"/>
            <p:cNvSpPr>
              <a:spLocks noChangeShapeType="1"/>
            </p:cNvSpPr>
            <p:nvPr/>
          </p:nvSpPr>
          <p:spPr bwMode="auto">
            <a:xfrm rot="-8936244">
              <a:off x="2349" y="2121"/>
              <a:ext cx="1" cy="18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7" name="Line 7"/>
            <p:cNvSpPr>
              <a:spLocks noChangeShapeType="1"/>
            </p:cNvSpPr>
            <p:nvPr/>
          </p:nvSpPr>
          <p:spPr bwMode="auto">
            <a:xfrm rot="-3691790">
              <a:off x="2832" y="384"/>
              <a:ext cx="1" cy="37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8" name="Line 8"/>
            <p:cNvSpPr>
              <a:spLocks noChangeShapeType="1"/>
            </p:cNvSpPr>
            <p:nvPr/>
          </p:nvSpPr>
          <p:spPr bwMode="auto">
            <a:xfrm rot="19721137">
              <a:off x="2832" y="384"/>
              <a:ext cx="1" cy="37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29" name="Oval 9"/>
            <p:cNvSpPr>
              <a:spLocks noChangeAspect="1" noChangeArrowheads="1"/>
            </p:cNvSpPr>
            <p:nvPr/>
          </p:nvSpPr>
          <p:spPr bwMode="auto">
            <a:xfrm>
              <a:off x="960" y="384"/>
              <a:ext cx="3744" cy="37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0" name="Oval 10"/>
            <p:cNvSpPr>
              <a:spLocks noChangeAspect="1" noChangeArrowheads="1"/>
            </p:cNvSpPr>
            <p:nvPr/>
          </p:nvSpPr>
          <p:spPr bwMode="auto">
            <a:xfrm>
              <a:off x="1626" y="1047"/>
              <a:ext cx="2409" cy="2409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cs-CZ"/>
            </a:p>
          </p:txBody>
        </p:sp>
        <p:cxnSp>
          <p:nvCxnSpPr>
            <p:cNvPr id="31" name="AutoShape 11"/>
            <p:cNvCxnSpPr>
              <a:cxnSpLocks noChangeShapeType="1"/>
              <a:stCxn id="29" idx="0"/>
              <a:endCxn id="29" idx="4"/>
            </p:cNvCxnSpPr>
            <p:nvPr/>
          </p:nvCxnSpPr>
          <p:spPr bwMode="auto">
            <a:xfrm>
              <a:off x="2832" y="384"/>
              <a:ext cx="0" cy="374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2" name="AutoShape 12"/>
            <p:cNvCxnSpPr>
              <a:cxnSpLocks noChangeShapeType="1"/>
              <a:stCxn id="29" idx="2"/>
              <a:endCxn id="29" idx="6"/>
            </p:cNvCxnSpPr>
            <p:nvPr/>
          </p:nvCxnSpPr>
          <p:spPr bwMode="auto">
            <a:xfrm>
              <a:off x="960" y="2256"/>
              <a:ext cx="374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" name="Oval 13"/>
            <p:cNvSpPr>
              <a:spLocks noChangeAspect="1" noChangeArrowheads="1"/>
            </p:cNvSpPr>
            <p:nvPr/>
          </p:nvSpPr>
          <p:spPr bwMode="auto">
            <a:xfrm>
              <a:off x="2286" y="1704"/>
              <a:ext cx="1104" cy="1104"/>
            </a:xfrm>
            <a:prstGeom prst="ellips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cs-CZ" sz="1600" dirty="0">
                  <a:latin typeface="+mj-lt"/>
                </a:rPr>
                <a:t>Nástroje odbytové politiky</a:t>
              </a:r>
            </a:p>
          </p:txBody>
        </p:sp>
        <p:sp>
          <p:nvSpPr>
            <p:cNvPr id="34" name="Line 14"/>
            <p:cNvSpPr>
              <a:spLocks noChangeShapeType="1"/>
            </p:cNvSpPr>
            <p:nvPr/>
          </p:nvSpPr>
          <p:spPr bwMode="auto">
            <a:xfrm rot="-6693762">
              <a:off x="4248" y="1359"/>
              <a:ext cx="17" cy="68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5" name="Line 15"/>
            <p:cNvSpPr>
              <a:spLocks noChangeShapeType="1"/>
            </p:cNvSpPr>
            <p:nvPr/>
          </p:nvSpPr>
          <p:spPr bwMode="auto">
            <a:xfrm rot="-9460749">
              <a:off x="3412" y="502"/>
              <a:ext cx="19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cs-CZ"/>
            </a:p>
          </p:txBody>
        </p:sp>
        <p:sp>
          <p:nvSpPr>
            <p:cNvPr id="36" name="Text Box 16"/>
            <p:cNvSpPr txBox="1">
              <a:spLocks noChangeArrowheads="1"/>
            </p:cNvSpPr>
            <p:nvPr/>
          </p:nvSpPr>
          <p:spPr bwMode="auto">
            <a:xfrm rot="16875050">
              <a:off x="2798" y="528"/>
              <a:ext cx="720" cy="3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sz="1200" dirty="0">
                  <a:latin typeface="+mj-lt"/>
                </a:rPr>
                <a:t>Výrobková inovace</a:t>
              </a:r>
            </a:p>
          </p:txBody>
        </p:sp>
        <p:sp>
          <p:nvSpPr>
            <p:cNvPr id="37" name="Text Box 17"/>
            <p:cNvSpPr txBox="1">
              <a:spLocks noChangeArrowheads="1"/>
            </p:cNvSpPr>
            <p:nvPr/>
          </p:nvSpPr>
          <p:spPr bwMode="auto">
            <a:xfrm rot="18106575">
              <a:off x="3403" y="767"/>
              <a:ext cx="624" cy="3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sz="1200">
                  <a:latin typeface="+mj-lt"/>
                </a:rPr>
                <a:t>Jakost výrobků</a:t>
              </a:r>
            </a:p>
          </p:txBody>
        </p:sp>
        <p:sp>
          <p:nvSpPr>
            <p:cNvPr id="38" name="Text Box 18"/>
            <p:cNvSpPr txBox="1">
              <a:spLocks noChangeArrowheads="1"/>
            </p:cNvSpPr>
            <p:nvPr/>
          </p:nvSpPr>
          <p:spPr bwMode="auto">
            <a:xfrm rot="19687993">
              <a:off x="3840" y="1335"/>
              <a:ext cx="624" cy="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sz="1200">
                  <a:latin typeface="+mj-lt"/>
                </a:rPr>
                <a:t>Sortiment</a:t>
              </a:r>
            </a:p>
          </p:txBody>
        </p:sp>
        <p:sp>
          <p:nvSpPr>
            <p:cNvPr id="39" name="Text Box 19"/>
            <p:cNvSpPr txBox="1">
              <a:spLocks noChangeArrowheads="1"/>
            </p:cNvSpPr>
            <p:nvPr/>
          </p:nvSpPr>
          <p:spPr bwMode="auto">
            <a:xfrm rot="21220152">
              <a:off x="4032" y="1828"/>
              <a:ext cx="732" cy="3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sz="1200">
                  <a:latin typeface="+mj-lt"/>
                </a:rPr>
                <a:t>Služby zákazníkům</a:t>
              </a:r>
            </a:p>
          </p:txBody>
        </p:sp>
        <p:sp>
          <p:nvSpPr>
            <p:cNvPr id="40" name="Text Box 20"/>
            <p:cNvSpPr txBox="1">
              <a:spLocks noChangeArrowheads="1"/>
            </p:cNvSpPr>
            <p:nvPr/>
          </p:nvSpPr>
          <p:spPr bwMode="auto">
            <a:xfrm rot="1241891">
              <a:off x="4073" y="2538"/>
              <a:ext cx="487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sz="1200">
                  <a:latin typeface="+mj-lt"/>
                </a:rPr>
                <a:t>Cena</a:t>
              </a:r>
            </a:p>
          </p:txBody>
        </p:sp>
        <p:sp>
          <p:nvSpPr>
            <p:cNvPr id="41" name="Text Box 21"/>
            <p:cNvSpPr txBox="1">
              <a:spLocks noChangeArrowheads="1"/>
            </p:cNvSpPr>
            <p:nvPr/>
          </p:nvSpPr>
          <p:spPr bwMode="auto">
            <a:xfrm rot="2322484">
              <a:off x="3696" y="3162"/>
              <a:ext cx="480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sz="1200">
                  <a:latin typeface="+mj-lt"/>
                </a:rPr>
                <a:t>Rabaty</a:t>
              </a:r>
            </a:p>
          </p:txBody>
        </p:sp>
        <p:sp>
          <p:nvSpPr>
            <p:cNvPr id="42" name="Text Box 22"/>
            <p:cNvSpPr txBox="1">
              <a:spLocks noChangeArrowheads="1"/>
            </p:cNvSpPr>
            <p:nvPr/>
          </p:nvSpPr>
          <p:spPr bwMode="auto">
            <a:xfrm rot="4627429">
              <a:off x="2926" y="3527"/>
              <a:ext cx="604" cy="3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sz="1200">
                  <a:latin typeface="+mj-lt"/>
                </a:rPr>
                <a:t>Platební podmínky</a:t>
              </a:r>
            </a:p>
          </p:txBody>
        </p:sp>
        <p:sp>
          <p:nvSpPr>
            <p:cNvPr id="43" name="Text Box 23"/>
            <p:cNvSpPr txBox="1">
              <a:spLocks noChangeArrowheads="1"/>
            </p:cNvSpPr>
            <p:nvPr/>
          </p:nvSpPr>
          <p:spPr bwMode="auto">
            <a:xfrm rot="17018976">
              <a:off x="2117" y="3542"/>
              <a:ext cx="604" cy="3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sz="1200">
                  <a:latin typeface="+mj-lt"/>
                </a:rPr>
                <a:t>Public relations</a:t>
              </a:r>
            </a:p>
          </p:txBody>
        </p:sp>
        <p:sp>
          <p:nvSpPr>
            <p:cNvPr id="44" name="Text Box 24"/>
            <p:cNvSpPr txBox="1">
              <a:spLocks noChangeArrowheads="1"/>
            </p:cNvSpPr>
            <p:nvPr/>
          </p:nvSpPr>
          <p:spPr bwMode="auto">
            <a:xfrm rot="18978110">
              <a:off x="1445" y="3163"/>
              <a:ext cx="604" cy="3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sz="1200">
                  <a:latin typeface="+mj-lt"/>
                </a:rPr>
                <a:t>Podpora prodeje</a:t>
              </a:r>
            </a:p>
          </p:txBody>
        </p:sp>
        <p:sp>
          <p:nvSpPr>
            <p:cNvPr id="45" name="Text Box 25"/>
            <p:cNvSpPr txBox="1">
              <a:spLocks noChangeArrowheads="1"/>
            </p:cNvSpPr>
            <p:nvPr/>
          </p:nvSpPr>
          <p:spPr bwMode="auto">
            <a:xfrm rot="20665887">
              <a:off x="1043" y="2487"/>
              <a:ext cx="604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sz="1200">
                  <a:latin typeface="+mj-lt"/>
                </a:rPr>
                <a:t>Reklama</a:t>
              </a:r>
            </a:p>
          </p:txBody>
        </p:sp>
        <p:sp>
          <p:nvSpPr>
            <p:cNvPr id="46" name="Text Box 26"/>
            <p:cNvSpPr txBox="1">
              <a:spLocks noChangeArrowheads="1"/>
            </p:cNvSpPr>
            <p:nvPr/>
          </p:nvSpPr>
          <p:spPr bwMode="auto">
            <a:xfrm rot="808293">
              <a:off x="1060" y="1765"/>
              <a:ext cx="604" cy="3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sz="1200" dirty="0">
                  <a:latin typeface="+mj-lt"/>
                </a:rPr>
                <a:t>Odbytové cesty</a:t>
              </a:r>
            </a:p>
          </p:txBody>
        </p:sp>
        <p:sp>
          <p:nvSpPr>
            <p:cNvPr id="47" name="Text Box 27"/>
            <p:cNvSpPr txBox="1">
              <a:spLocks noChangeArrowheads="1"/>
            </p:cNvSpPr>
            <p:nvPr/>
          </p:nvSpPr>
          <p:spPr bwMode="auto">
            <a:xfrm rot="2652000">
              <a:off x="1392" y="1051"/>
              <a:ext cx="748" cy="3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sz="1200" dirty="0">
                  <a:latin typeface="+mj-lt"/>
                </a:rPr>
                <a:t>Prodávající organizace</a:t>
              </a:r>
            </a:p>
          </p:txBody>
        </p:sp>
        <p:sp>
          <p:nvSpPr>
            <p:cNvPr id="48" name="Text Box 28"/>
            <p:cNvSpPr txBox="1">
              <a:spLocks noChangeArrowheads="1"/>
            </p:cNvSpPr>
            <p:nvPr/>
          </p:nvSpPr>
          <p:spPr bwMode="auto">
            <a:xfrm rot="4627429">
              <a:off x="2164" y="611"/>
              <a:ext cx="604" cy="3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cs-CZ" sz="1200" dirty="0">
                  <a:latin typeface="+mj-lt"/>
                </a:rPr>
                <a:t>Fyzická distribuce</a:t>
              </a:r>
            </a:p>
          </p:txBody>
        </p:sp>
        <p:sp>
          <p:nvSpPr>
            <p:cNvPr id="49" name="Text Box 29"/>
            <p:cNvSpPr txBox="1">
              <a:spLocks noChangeArrowheads="1"/>
            </p:cNvSpPr>
            <p:nvPr/>
          </p:nvSpPr>
          <p:spPr bwMode="auto">
            <a:xfrm rot="18771263">
              <a:off x="1872" y="1451"/>
              <a:ext cx="778" cy="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sz="1400" dirty="0">
                  <a:latin typeface="+mj-lt"/>
                </a:rPr>
                <a:t>Distribuční politika</a:t>
              </a:r>
            </a:p>
          </p:txBody>
        </p:sp>
        <p:sp>
          <p:nvSpPr>
            <p:cNvPr id="50" name="Text Box 30"/>
            <p:cNvSpPr txBox="1">
              <a:spLocks noChangeArrowheads="1"/>
            </p:cNvSpPr>
            <p:nvPr/>
          </p:nvSpPr>
          <p:spPr bwMode="auto">
            <a:xfrm rot="3308764">
              <a:off x="3022" y="1529"/>
              <a:ext cx="778" cy="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sz="1400" dirty="0">
                  <a:latin typeface="+mj-lt"/>
                </a:rPr>
                <a:t>Výrobková politika</a:t>
              </a:r>
            </a:p>
          </p:txBody>
        </p:sp>
        <p:sp>
          <p:nvSpPr>
            <p:cNvPr id="51" name="Text Box 31"/>
            <p:cNvSpPr txBox="1">
              <a:spLocks noChangeArrowheads="1"/>
            </p:cNvSpPr>
            <p:nvPr/>
          </p:nvSpPr>
          <p:spPr bwMode="auto">
            <a:xfrm rot="18901977">
              <a:off x="3058" y="2635"/>
              <a:ext cx="778" cy="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sz="1400">
                  <a:latin typeface="+mj-lt"/>
                </a:rPr>
                <a:t>Cenová politika</a:t>
              </a:r>
            </a:p>
          </p:txBody>
        </p:sp>
        <p:sp>
          <p:nvSpPr>
            <p:cNvPr id="52" name="Text Box 32"/>
            <p:cNvSpPr txBox="1">
              <a:spLocks noChangeArrowheads="1"/>
            </p:cNvSpPr>
            <p:nvPr/>
          </p:nvSpPr>
          <p:spPr bwMode="auto">
            <a:xfrm rot="2937198">
              <a:off x="1825" y="2635"/>
              <a:ext cx="879" cy="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 eaLnBrk="1" hangingPunct="1"/>
              <a:r>
                <a:rPr lang="cs-CZ" sz="1400">
                  <a:latin typeface="+mj-lt"/>
                </a:rPr>
                <a:t>Komunikační politika</a:t>
              </a:r>
            </a:p>
          </p:txBody>
        </p:sp>
      </p:grpSp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00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0524" y="1412776"/>
            <a:ext cx="6389511" cy="4912825"/>
          </a:xfrm>
          <a:solidFill>
            <a:schemeClr val="bg1"/>
          </a:solidFill>
        </p:spPr>
      </p:pic>
      <p:pic>
        <p:nvPicPr>
          <p:cNvPr id="5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62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Komunikační politika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Cílem </a:t>
            </a:r>
            <a:r>
              <a:rPr lang="cs-CZ" altLang="cs-CZ" sz="2000" dirty="0">
                <a:latin typeface="Trebuchet MS" panose="020B0603020202020204" pitchFamily="34" charset="0"/>
              </a:rPr>
              <a:t>komunikační politiky je </a:t>
            </a:r>
            <a:r>
              <a:rPr lang="cs-CZ" altLang="cs-CZ" sz="2000" b="1" dirty="0">
                <a:latin typeface="Trebuchet MS" panose="020B0603020202020204" pitchFamily="34" charset="0"/>
              </a:rPr>
              <a:t>překonávat odbytové bariéry informací a cíleným ovlivňováním.</a:t>
            </a:r>
          </a:p>
          <a:p>
            <a:pPr>
              <a:lnSpc>
                <a:spcPct val="90000"/>
              </a:lnSpc>
              <a:buNone/>
            </a:pPr>
            <a:endParaRPr lang="cs-CZ" altLang="cs-CZ" sz="2000" b="1" dirty="0">
              <a:latin typeface="Trebuchet MS" panose="020B0603020202020204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Pro společnost hojnosti je příznačné:</a:t>
            </a:r>
          </a:p>
          <a:p>
            <a:pPr>
              <a:lnSpc>
                <a:spcPct val="90000"/>
              </a:lnSpc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nadměrně bohatá nabídka zboží</a:t>
            </a:r>
          </a:p>
          <a:p>
            <a:pPr>
              <a:lnSpc>
                <a:spcPct val="90000"/>
              </a:lnSpc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nepřehledné trhy</a:t>
            </a:r>
          </a:p>
          <a:p>
            <a:pPr>
              <a:lnSpc>
                <a:spcPct val="90000"/>
              </a:lnSpc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téměř homogenní, technicky vyzrálé výrobky</a:t>
            </a:r>
          </a:p>
          <a:p>
            <a:pPr>
              <a:lnSpc>
                <a:spcPct val="90000"/>
              </a:lnSpc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1800" dirty="0">
                <a:latin typeface="Trebuchet MS" panose="020B0603020202020204" pitchFamily="34" charset="0"/>
              </a:rPr>
              <a:t>pohodlný k pasivitě inklinující zákazník</a:t>
            </a:r>
          </a:p>
          <a:p>
            <a:pPr>
              <a:lnSpc>
                <a:spcPct val="90000"/>
              </a:lnSpc>
              <a:buNone/>
            </a:pPr>
            <a:endParaRPr lang="cs-CZ" altLang="cs-CZ" sz="2000" dirty="0">
              <a:latin typeface="Trebuchet MS" panose="020B0603020202020204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Oblasti komunikační politiky:</a:t>
            </a:r>
          </a:p>
          <a:p>
            <a:pPr>
              <a:lnSpc>
                <a:spcPct val="90000"/>
              </a:lnSpc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Trebuchet MS" panose="020B0603020202020204" pitchFamily="34" charset="0"/>
              </a:rPr>
              <a:t>reklama</a:t>
            </a:r>
          </a:p>
          <a:p>
            <a:pPr>
              <a:lnSpc>
                <a:spcPct val="90000"/>
              </a:lnSpc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Trebuchet MS" panose="020B0603020202020204" pitchFamily="34" charset="0"/>
              </a:rPr>
              <a:t>podpora prodeje</a:t>
            </a:r>
          </a:p>
          <a:p>
            <a:pPr>
              <a:lnSpc>
                <a:spcPct val="90000"/>
              </a:lnSpc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Trebuchet MS" panose="020B0603020202020204" pitchFamily="34" charset="0"/>
              </a:rPr>
              <a:t>public relations</a:t>
            </a:r>
          </a:p>
          <a:p>
            <a:pPr>
              <a:lnSpc>
                <a:spcPct val="90000"/>
              </a:lnSpc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1800" dirty="0">
                <a:latin typeface="Trebuchet MS" panose="020B0603020202020204" pitchFamily="34" charset="0"/>
              </a:rPr>
              <a:t>osobní prodej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28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Reklama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2132856"/>
            <a:ext cx="8640960" cy="4464496"/>
          </a:xfrm>
        </p:spPr>
        <p:txBody>
          <a:bodyPr>
            <a:noAutofit/>
          </a:bodyPr>
          <a:lstStyle/>
          <a:p>
            <a:pPr marL="609600" indent="-609600">
              <a:lnSpc>
                <a:spcPct val="90000"/>
              </a:lnSpc>
              <a:buNone/>
            </a:pPr>
            <a:r>
              <a:rPr lang="cs-CZ" altLang="cs-CZ" sz="2000" b="1" dirty="0">
                <a:latin typeface="Trebuchet MS" panose="020B0603020202020204" pitchFamily="34" charset="0"/>
              </a:rPr>
              <a:t>Plánování reklamy</a:t>
            </a:r>
            <a:r>
              <a:rPr lang="cs-CZ" altLang="cs-CZ" sz="2000" dirty="0">
                <a:latin typeface="Trebuchet MS" panose="020B0603020202020204" pitchFamily="34" charset="0"/>
              </a:rPr>
              <a:t> vyžaduje:</a:t>
            </a:r>
          </a:p>
          <a:p>
            <a:pPr>
              <a:lnSpc>
                <a:spcPct val="90000"/>
              </a:lnSpc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stanovit cíle</a:t>
            </a:r>
          </a:p>
          <a:p>
            <a:pPr lvl="1">
              <a:lnSpc>
                <a:spcPct val="90000"/>
              </a:lnSpc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ekonomické</a:t>
            </a:r>
          </a:p>
          <a:p>
            <a:pPr lvl="1">
              <a:lnSpc>
                <a:spcPct val="90000"/>
              </a:lnSpc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mimoekonomické</a:t>
            </a:r>
          </a:p>
          <a:p>
            <a:pPr>
              <a:lnSpc>
                <a:spcPct val="90000"/>
              </a:lnSpc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zjistit a zpracovat údaje</a:t>
            </a:r>
          </a:p>
          <a:p>
            <a:pPr lvl="1">
              <a:lnSpc>
                <a:spcPct val="90000"/>
              </a:lnSpc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pro jaký objekt (výrobková, podniková)</a:t>
            </a:r>
          </a:p>
          <a:p>
            <a:pPr lvl="1">
              <a:lnSpc>
                <a:spcPct val="90000"/>
              </a:lnSpc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pro jaký subjekt (cílová skupina)</a:t>
            </a:r>
          </a:p>
          <a:p>
            <a:pPr>
              <a:lnSpc>
                <a:spcPct val="90000"/>
              </a:lnSpc>
              <a:buClr>
                <a:schemeClr val="accent6"/>
              </a:buClr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Trebuchet MS" panose="020B0603020202020204" pitchFamily="34" charset="0"/>
              </a:rPr>
              <a:t>určit nástroje reklamy</a:t>
            </a:r>
          </a:p>
          <a:p>
            <a:pPr lvl="1">
              <a:lnSpc>
                <a:spcPct val="90000"/>
              </a:lnSpc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stanovení rozpočtu na reklamu</a:t>
            </a:r>
          </a:p>
          <a:p>
            <a:pPr lvl="1">
              <a:lnSpc>
                <a:spcPct val="90000"/>
              </a:lnSpc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selekce médií – rozpis rozpočtu na média</a:t>
            </a:r>
          </a:p>
          <a:p>
            <a:pPr lvl="1">
              <a:lnSpc>
                <a:spcPct val="90000"/>
              </a:lnSpc>
              <a:buClr>
                <a:schemeClr val="accent6"/>
              </a:buClr>
              <a:buFont typeface="Wingdings" panose="05000000000000000000" pitchFamily="2" charset="2"/>
              <a:buChar char="ü"/>
            </a:pPr>
            <a:r>
              <a:rPr lang="cs-CZ" altLang="cs-CZ" sz="2000" dirty="0">
                <a:latin typeface="Trebuchet MS" panose="020B0603020202020204" pitchFamily="34" charset="0"/>
              </a:rPr>
              <a:t>utváření reklamního sdělení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314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Reklama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grpSp>
        <p:nvGrpSpPr>
          <p:cNvPr id="9" name="Group 3"/>
          <p:cNvGrpSpPr>
            <a:grpSpLocks/>
          </p:cNvGrpSpPr>
          <p:nvPr/>
        </p:nvGrpSpPr>
        <p:grpSpPr bwMode="auto">
          <a:xfrm>
            <a:off x="251520" y="2312488"/>
            <a:ext cx="8640320" cy="4284864"/>
            <a:chOff x="144" y="1623"/>
            <a:chExt cx="5472" cy="1833"/>
          </a:xfrm>
        </p:grpSpPr>
        <p:sp>
          <p:nvSpPr>
            <p:cNvPr id="10" name="Rectangle 4"/>
            <p:cNvSpPr>
              <a:spLocks noChangeArrowheads="1"/>
            </p:cNvSpPr>
            <p:nvPr/>
          </p:nvSpPr>
          <p:spPr bwMode="auto">
            <a:xfrm>
              <a:off x="3792" y="2505"/>
              <a:ext cx="1824" cy="9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Tahoma" panose="020B0604030504040204" pitchFamily="34" charset="0"/>
                <a:buNone/>
              </a:pPr>
              <a:r>
                <a:rPr lang="cs-CZ" altLang="cs-CZ" sz="1600"/>
                <a:t>Cílová veličina: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600"/>
                <a:t>- počet oslovených osob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600"/>
                <a:t>- počet uskutečněných   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600"/>
                <a:t>  informačních kontaktů</a:t>
              </a:r>
            </a:p>
          </p:txBody>
        </p:sp>
        <p:sp>
          <p:nvSpPr>
            <p:cNvPr id="11" name="Rectangle 5"/>
            <p:cNvSpPr>
              <a:spLocks noChangeArrowheads="1"/>
            </p:cNvSpPr>
            <p:nvPr/>
          </p:nvSpPr>
          <p:spPr bwMode="auto">
            <a:xfrm>
              <a:off x="1968" y="2505"/>
              <a:ext cx="1824" cy="9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Tahoma" panose="020B0604030504040204" pitchFamily="34" charset="0"/>
                <a:buNone/>
              </a:pPr>
              <a:r>
                <a:rPr lang="cs-CZ" altLang="cs-CZ" sz="1600"/>
                <a:t>Cílová veličina: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600"/>
                <a:t>- pozornost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600"/>
                <a:t>- působení na paměť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600"/>
                <a:t>- vytváření preferencí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600"/>
                <a:t>- působení na pocity</a:t>
              </a:r>
            </a:p>
          </p:txBody>
        </p:sp>
        <p:sp>
          <p:nvSpPr>
            <p:cNvPr id="12" name="Rectangle 6"/>
            <p:cNvSpPr>
              <a:spLocks noChangeArrowheads="1"/>
            </p:cNvSpPr>
            <p:nvPr/>
          </p:nvSpPr>
          <p:spPr bwMode="auto">
            <a:xfrm>
              <a:off x="3792" y="2217"/>
              <a:ext cx="18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Tahoma" panose="020B0604030504040204" pitchFamily="34" charset="0"/>
                <a:buNone/>
              </a:pPr>
              <a:r>
                <a:rPr lang="cs-CZ" altLang="cs-CZ" sz="1800"/>
                <a:t>šíře záběru</a:t>
              </a:r>
            </a:p>
          </p:txBody>
        </p:sp>
        <p:sp>
          <p:nvSpPr>
            <p:cNvPr id="13" name="Rectangle 7"/>
            <p:cNvSpPr>
              <a:spLocks noChangeArrowheads="1"/>
            </p:cNvSpPr>
            <p:nvPr/>
          </p:nvSpPr>
          <p:spPr bwMode="auto">
            <a:xfrm>
              <a:off x="1968" y="2217"/>
              <a:ext cx="18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Tahoma" panose="020B0604030504040204" pitchFamily="34" charset="0"/>
                <a:buNone/>
              </a:pPr>
              <a:r>
                <a:rPr lang="cs-CZ" altLang="cs-CZ" sz="1800"/>
                <a:t>psychologické</a:t>
              </a:r>
            </a:p>
          </p:txBody>
        </p:sp>
        <p:sp>
          <p:nvSpPr>
            <p:cNvPr id="14" name="Rectangle 8"/>
            <p:cNvSpPr>
              <a:spLocks noChangeArrowheads="1"/>
            </p:cNvSpPr>
            <p:nvPr/>
          </p:nvSpPr>
          <p:spPr bwMode="auto">
            <a:xfrm>
              <a:off x="144" y="2217"/>
              <a:ext cx="1824" cy="12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Tahoma" panose="020B0604030504040204" pitchFamily="34" charset="0"/>
                <a:buNone/>
              </a:pPr>
              <a:r>
                <a:rPr lang="cs-CZ" altLang="cs-CZ" sz="1600"/>
                <a:t>Cílová veličina: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600"/>
                <a:t>- zisk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600"/>
                <a:t>- obrat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600"/>
                <a:t>- podíl na trhu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endParaRPr lang="cs-CZ" altLang="cs-CZ" sz="1600"/>
            </a:p>
          </p:txBody>
        </p:sp>
        <p:sp>
          <p:nvSpPr>
            <p:cNvPr id="15" name="Rectangle 9"/>
            <p:cNvSpPr>
              <a:spLocks noChangeArrowheads="1"/>
            </p:cNvSpPr>
            <p:nvPr/>
          </p:nvSpPr>
          <p:spPr bwMode="auto">
            <a:xfrm>
              <a:off x="1968" y="1929"/>
              <a:ext cx="364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Tahoma" panose="020B0604030504040204" pitchFamily="34" charset="0"/>
                <a:buNone/>
              </a:pPr>
              <a:r>
                <a:rPr lang="cs-CZ" altLang="cs-CZ" sz="1800" b="1"/>
                <a:t>mimoekonomické</a:t>
              </a:r>
            </a:p>
          </p:txBody>
        </p:sp>
        <p:sp>
          <p:nvSpPr>
            <p:cNvPr id="16" name="Rectangle 10"/>
            <p:cNvSpPr>
              <a:spLocks noChangeArrowheads="1"/>
            </p:cNvSpPr>
            <p:nvPr/>
          </p:nvSpPr>
          <p:spPr bwMode="auto">
            <a:xfrm>
              <a:off x="144" y="1929"/>
              <a:ext cx="182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Tahoma" panose="020B0604030504040204" pitchFamily="34" charset="0"/>
                <a:buNone/>
              </a:pPr>
              <a:r>
                <a:rPr lang="cs-CZ" altLang="cs-CZ" sz="1800" b="1"/>
                <a:t>ekonomické</a:t>
              </a:r>
            </a:p>
          </p:txBody>
        </p:sp>
        <p:sp>
          <p:nvSpPr>
            <p:cNvPr id="17" name="Rectangle 11"/>
            <p:cNvSpPr>
              <a:spLocks noChangeArrowheads="1"/>
            </p:cNvSpPr>
            <p:nvPr/>
          </p:nvSpPr>
          <p:spPr bwMode="auto">
            <a:xfrm>
              <a:off x="144" y="1623"/>
              <a:ext cx="5472" cy="3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Tahoma" panose="020B0604030504040204" pitchFamily="34" charset="0"/>
                <a:buNone/>
              </a:pPr>
              <a:r>
                <a:rPr lang="cs-CZ" altLang="cs-CZ" sz="2000" b="1"/>
                <a:t>Reklamní cíle</a:t>
              </a:r>
            </a:p>
          </p:txBody>
        </p:sp>
        <p:sp>
          <p:nvSpPr>
            <p:cNvPr id="18" name="Line 12"/>
            <p:cNvSpPr>
              <a:spLocks noChangeShapeType="1"/>
            </p:cNvSpPr>
            <p:nvPr/>
          </p:nvSpPr>
          <p:spPr bwMode="auto">
            <a:xfrm>
              <a:off x="144" y="1623"/>
              <a:ext cx="547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9" name="Line 13"/>
            <p:cNvSpPr>
              <a:spLocks noChangeShapeType="1"/>
            </p:cNvSpPr>
            <p:nvPr/>
          </p:nvSpPr>
          <p:spPr bwMode="auto">
            <a:xfrm>
              <a:off x="144" y="1929"/>
              <a:ext cx="54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0" name="Line 14"/>
            <p:cNvSpPr>
              <a:spLocks noChangeShapeType="1"/>
            </p:cNvSpPr>
            <p:nvPr/>
          </p:nvSpPr>
          <p:spPr bwMode="auto">
            <a:xfrm>
              <a:off x="144" y="2217"/>
              <a:ext cx="547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1" name="Line 15"/>
            <p:cNvSpPr>
              <a:spLocks noChangeShapeType="1"/>
            </p:cNvSpPr>
            <p:nvPr/>
          </p:nvSpPr>
          <p:spPr bwMode="auto">
            <a:xfrm>
              <a:off x="144" y="3456"/>
              <a:ext cx="547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2" name="Line 16"/>
            <p:cNvSpPr>
              <a:spLocks noChangeShapeType="1"/>
            </p:cNvSpPr>
            <p:nvPr/>
          </p:nvSpPr>
          <p:spPr bwMode="auto">
            <a:xfrm>
              <a:off x="144" y="1623"/>
              <a:ext cx="0" cy="183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3" name="Line 17"/>
            <p:cNvSpPr>
              <a:spLocks noChangeShapeType="1"/>
            </p:cNvSpPr>
            <p:nvPr/>
          </p:nvSpPr>
          <p:spPr bwMode="auto">
            <a:xfrm>
              <a:off x="5616" y="1623"/>
              <a:ext cx="0" cy="183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4" name="Line 18"/>
            <p:cNvSpPr>
              <a:spLocks noChangeShapeType="1"/>
            </p:cNvSpPr>
            <p:nvPr/>
          </p:nvSpPr>
          <p:spPr bwMode="auto">
            <a:xfrm>
              <a:off x="1968" y="2505"/>
              <a:ext cx="36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5" name="Line 19"/>
            <p:cNvSpPr>
              <a:spLocks noChangeShapeType="1"/>
            </p:cNvSpPr>
            <p:nvPr/>
          </p:nvSpPr>
          <p:spPr bwMode="auto">
            <a:xfrm>
              <a:off x="1968" y="1929"/>
              <a:ext cx="0" cy="15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26" name="Line 20"/>
            <p:cNvSpPr>
              <a:spLocks noChangeShapeType="1"/>
            </p:cNvSpPr>
            <p:nvPr/>
          </p:nvSpPr>
          <p:spPr bwMode="auto">
            <a:xfrm>
              <a:off x="3792" y="2217"/>
              <a:ext cx="0" cy="12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227885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71095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  <a:cs typeface="Arial" panose="020B0604020202020204" pitchFamily="34" charset="0"/>
              </a:rPr>
              <a:t>Reklama</a:t>
            </a:r>
            <a:endParaRPr lang="cs-CZ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80426" cy="10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Nadpis 1"/>
          <p:cNvSpPr txBox="1">
            <a:spLocks/>
          </p:cNvSpPr>
          <p:nvPr/>
        </p:nvSpPr>
        <p:spPr>
          <a:xfrm>
            <a:off x="3131840" y="180000"/>
            <a:ext cx="5760000" cy="900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2000" b="1" dirty="0" smtClean="0">
                <a:solidFill>
                  <a:schemeClr val="bg1">
                    <a:lumMod val="50000"/>
                  </a:schemeClr>
                </a:solidFill>
                <a:latin typeface="Trebuchet MS" panose="020B0603020202020204" pitchFamily="34" charset="0"/>
              </a:rPr>
              <a:t>Podnikové hospodářství 2</a:t>
            </a:r>
            <a:endParaRPr lang="cs-CZ" sz="2000" b="1" dirty="0">
              <a:solidFill>
                <a:schemeClr val="bg1">
                  <a:lumMod val="50000"/>
                </a:schemeClr>
              </a:solidFill>
              <a:latin typeface="Trebuchet MS" panose="020B0603020202020204" pitchFamily="34" charset="0"/>
            </a:endParaRPr>
          </a:p>
        </p:txBody>
      </p:sp>
      <p:grpSp>
        <p:nvGrpSpPr>
          <p:cNvPr id="27" name="Group 3"/>
          <p:cNvGrpSpPr>
            <a:grpSpLocks/>
          </p:cNvGrpSpPr>
          <p:nvPr/>
        </p:nvGrpSpPr>
        <p:grpSpPr bwMode="auto">
          <a:xfrm>
            <a:off x="395536" y="2214563"/>
            <a:ext cx="8367464" cy="4110037"/>
            <a:chOff x="240" y="1589"/>
            <a:chExt cx="5280" cy="2395"/>
          </a:xfrm>
        </p:grpSpPr>
        <p:sp>
          <p:nvSpPr>
            <p:cNvPr id="28" name="Rectangle 4"/>
            <p:cNvSpPr>
              <a:spLocks noChangeArrowheads="1"/>
            </p:cNvSpPr>
            <p:nvPr/>
          </p:nvSpPr>
          <p:spPr bwMode="auto">
            <a:xfrm>
              <a:off x="2880" y="3179"/>
              <a:ext cx="2640" cy="8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Tahoma" panose="020B0604030504040204" pitchFamily="34" charset="0"/>
                <a:buNone/>
              </a:pPr>
              <a:r>
                <a:rPr lang="cs-CZ" altLang="cs-CZ" sz="1800"/>
                <a:t>měřící postupy: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Tahoma" panose="020B0604030504040204" pitchFamily="34" charset="0"/>
                <a:buNone/>
              </a:pPr>
              <a:r>
                <a:rPr lang="cs-CZ" altLang="cs-CZ" sz="1800"/>
                <a:t>- dotazování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Tahoma" panose="020B0604030504040204" pitchFamily="34" charset="0"/>
                <a:buNone/>
              </a:pPr>
              <a:r>
                <a:rPr lang="cs-CZ" altLang="cs-CZ" sz="1800"/>
                <a:t>- laboratorní test</a:t>
              </a:r>
            </a:p>
          </p:txBody>
        </p:sp>
        <p:sp>
          <p:nvSpPr>
            <p:cNvPr id="29" name="Rectangle 5"/>
            <p:cNvSpPr>
              <a:spLocks noChangeArrowheads="1"/>
            </p:cNvSpPr>
            <p:nvPr/>
          </p:nvSpPr>
          <p:spPr bwMode="auto">
            <a:xfrm>
              <a:off x="240" y="3179"/>
              <a:ext cx="2640" cy="8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Tahoma" panose="020B0604030504040204" pitchFamily="34" charset="0"/>
                <a:buNone/>
              </a:pPr>
              <a:r>
                <a:rPr lang="cs-CZ" altLang="cs-CZ" sz="1800"/>
                <a:t>měřící postupy: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Tahoma" panose="020B0604030504040204" pitchFamily="34" charset="0"/>
                <a:buNone/>
              </a:pPr>
              <a:r>
                <a:rPr lang="cs-CZ" altLang="cs-CZ" sz="1800"/>
                <a:t>- analýza časových řad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Tahoma" panose="020B0604030504040204" pitchFamily="34" charset="0"/>
                <a:buNone/>
              </a:pPr>
              <a:r>
                <a:rPr lang="cs-CZ" altLang="cs-CZ" sz="1800"/>
                <a:t>- průřezová analýza</a:t>
              </a:r>
            </a:p>
          </p:txBody>
        </p:sp>
        <p:sp>
          <p:nvSpPr>
            <p:cNvPr id="30" name="Rectangle 6"/>
            <p:cNvSpPr>
              <a:spLocks noChangeArrowheads="1"/>
            </p:cNvSpPr>
            <p:nvPr/>
          </p:nvSpPr>
          <p:spPr bwMode="auto">
            <a:xfrm>
              <a:off x="2880" y="2117"/>
              <a:ext cx="2640" cy="1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Tahoma" panose="020B0604030504040204" pitchFamily="34" charset="0"/>
                <a:buNone/>
              </a:pPr>
              <a:r>
                <a:rPr lang="cs-CZ" altLang="cs-CZ" sz="1800"/>
                <a:t>zjišťované veličiny: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Tahoma" panose="020B0604030504040204" pitchFamily="34" charset="0"/>
                <a:buNone/>
              </a:pPr>
              <a:r>
                <a:rPr lang="cs-CZ" altLang="cs-CZ" sz="1800"/>
                <a:t>- šíře dosahu média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Tahoma" panose="020B0604030504040204" pitchFamily="34" charset="0"/>
                <a:buNone/>
              </a:pPr>
              <a:r>
                <a:rPr lang="cs-CZ" altLang="cs-CZ" sz="1800"/>
                <a:t>- vybavení si reklamního sdělení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800"/>
                <a:t>- psychologická reakce na reklamní   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800"/>
                <a:t>  sdělení</a:t>
              </a:r>
            </a:p>
          </p:txBody>
        </p:sp>
        <p:sp>
          <p:nvSpPr>
            <p:cNvPr id="31" name="Rectangle 7"/>
            <p:cNvSpPr>
              <a:spLocks noChangeArrowheads="1"/>
            </p:cNvSpPr>
            <p:nvPr/>
          </p:nvSpPr>
          <p:spPr bwMode="auto">
            <a:xfrm>
              <a:off x="240" y="2117"/>
              <a:ext cx="2640" cy="10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Tahoma" panose="020B0604030504040204" pitchFamily="34" charset="0"/>
                <a:buNone/>
              </a:pPr>
              <a:r>
                <a:rPr lang="cs-CZ" altLang="cs-CZ" sz="1800"/>
                <a:t>zjišťované veličiny: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800"/>
                <a:t>- obrat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800"/>
                <a:t>- zisk</a:t>
              </a:r>
            </a:p>
            <a:p>
              <a:pPr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</a:pPr>
              <a:r>
                <a:rPr lang="cs-CZ" altLang="cs-CZ" sz="1800"/>
                <a:t>- tržní podíl</a:t>
              </a:r>
            </a:p>
          </p:txBody>
        </p:sp>
        <p:sp>
          <p:nvSpPr>
            <p:cNvPr id="32" name="Rectangle 8"/>
            <p:cNvSpPr>
              <a:spLocks noChangeArrowheads="1"/>
            </p:cNvSpPr>
            <p:nvPr/>
          </p:nvSpPr>
          <p:spPr bwMode="auto">
            <a:xfrm>
              <a:off x="2880" y="1589"/>
              <a:ext cx="2640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Tahoma" panose="020B0604030504040204" pitchFamily="34" charset="0"/>
                <a:buNone/>
              </a:pPr>
              <a:r>
                <a:rPr lang="cs-CZ" altLang="cs-CZ" sz="2000" b="1"/>
                <a:t>Mimoekonomická úspěšnost reklamy</a:t>
              </a:r>
            </a:p>
          </p:txBody>
        </p:sp>
        <p:sp>
          <p:nvSpPr>
            <p:cNvPr id="33" name="Rectangle 9"/>
            <p:cNvSpPr>
              <a:spLocks noChangeArrowheads="1"/>
            </p:cNvSpPr>
            <p:nvPr/>
          </p:nvSpPr>
          <p:spPr bwMode="auto">
            <a:xfrm>
              <a:off x="240" y="1589"/>
              <a:ext cx="2640" cy="5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 algn="ctr" eaLnBrk="1" hangingPunct="1">
                <a:spcBef>
                  <a:spcPct val="20000"/>
                </a:spcBef>
                <a:buClr>
                  <a:schemeClr val="folHlink"/>
                </a:buClr>
                <a:buSzPct val="60000"/>
                <a:buFont typeface="Tahoma" panose="020B0604030504040204" pitchFamily="34" charset="0"/>
                <a:buNone/>
              </a:pPr>
              <a:r>
                <a:rPr lang="cs-CZ" altLang="cs-CZ" sz="2000" b="1"/>
                <a:t>Ekonomická úspěšnost reklamy</a:t>
              </a:r>
            </a:p>
          </p:txBody>
        </p:sp>
        <p:sp>
          <p:nvSpPr>
            <p:cNvPr id="34" name="Line 10"/>
            <p:cNvSpPr>
              <a:spLocks noChangeShapeType="1"/>
            </p:cNvSpPr>
            <p:nvPr/>
          </p:nvSpPr>
          <p:spPr bwMode="auto">
            <a:xfrm>
              <a:off x="240" y="1589"/>
              <a:ext cx="528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5" name="Line 11"/>
            <p:cNvSpPr>
              <a:spLocks noChangeShapeType="1"/>
            </p:cNvSpPr>
            <p:nvPr/>
          </p:nvSpPr>
          <p:spPr bwMode="auto">
            <a:xfrm>
              <a:off x="240" y="2117"/>
              <a:ext cx="5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6" name="Line 12"/>
            <p:cNvSpPr>
              <a:spLocks noChangeShapeType="1"/>
            </p:cNvSpPr>
            <p:nvPr/>
          </p:nvSpPr>
          <p:spPr bwMode="auto">
            <a:xfrm>
              <a:off x="240" y="3179"/>
              <a:ext cx="528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7" name="Line 13"/>
            <p:cNvSpPr>
              <a:spLocks noChangeShapeType="1"/>
            </p:cNvSpPr>
            <p:nvPr/>
          </p:nvSpPr>
          <p:spPr bwMode="auto">
            <a:xfrm>
              <a:off x="240" y="3984"/>
              <a:ext cx="528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8" name="Line 14"/>
            <p:cNvSpPr>
              <a:spLocks noChangeShapeType="1"/>
            </p:cNvSpPr>
            <p:nvPr/>
          </p:nvSpPr>
          <p:spPr bwMode="auto">
            <a:xfrm>
              <a:off x="240" y="1589"/>
              <a:ext cx="0" cy="239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39" name="Line 15"/>
            <p:cNvSpPr>
              <a:spLocks noChangeShapeType="1"/>
            </p:cNvSpPr>
            <p:nvPr/>
          </p:nvSpPr>
          <p:spPr bwMode="auto">
            <a:xfrm>
              <a:off x="2880" y="1589"/>
              <a:ext cx="0" cy="23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40" name="Line 16"/>
            <p:cNvSpPr>
              <a:spLocks noChangeShapeType="1"/>
            </p:cNvSpPr>
            <p:nvPr/>
          </p:nvSpPr>
          <p:spPr bwMode="auto">
            <a:xfrm>
              <a:off x="5520" y="1589"/>
              <a:ext cx="0" cy="239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18973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</TotalTime>
  <Words>808</Words>
  <Application>Microsoft Office PowerPoint</Application>
  <PresentationFormat>Předvádění na obrazovce (4:3)</PresentationFormat>
  <Paragraphs>223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5" baseType="lpstr">
      <vt:lpstr>Arial</vt:lpstr>
      <vt:lpstr>Calibri</vt:lpstr>
      <vt:lpstr>Symbol</vt:lpstr>
      <vt:lpstr>Tahoma</vt:lpstr>
      <vt:lpstr>Trebuchet MS</vt:lpstr>
      <vt:lpstr>Wingdings</vt:lpstr>
      <vt:lpstr>Motiv sady Office</vt:lpstr>
      <vt:lpstr>Podnikové hospodářství 2</vt:lpstr>
      <vt:lpstr>Komunikační a distribuční politika</vt:lpstr>
      <vt:lpstr>Nástroje odbytové politiky</vt:lpstr>
      <vt:lpstr>Prezentace aplikace PowerPoint</vt:lpstr>
      <vt:lpstr>Prezentace aplikace PowerPoint</vt:lpstr>
      <vt:lpstr>Komunikační politika</vt:lpstr>
      <vt:lpstr>Reklama</vt:lpstr>
      <vt:lpstr>Reklama</vt:lpstr>
      <vt:lpstr>Reklama</vt:lpstr>
      <vt:lpstr>Podpora prodeje</vt:lpstr>
      <vt:lpstr>Public relation</vt:lpstr>
      <vt:lpstr>Public relation</vt:lpstr>
      <vt:lpstr>Distribuční politika</vt:lpstr>
      <vt:lpstr>Distribuční politika</vt:lpstr>
      <vt:lpstr>Distribuční politika</vt:lpstr>
      <vt:lpstr>Distribuční politika</vt:lpstr>
      <vt:lpstr>Distribuční politika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PH2 - Komunikacni a distribucni politika</dc:title>
  <dc:creator>Marinič Peter</dc:creator>
  <cp:lastModifiedBy>Peter Marinič</cp:lastModifiedBy>
  <cp:revision>66</cp:revision>
  <dcterms:created xsi:type="dcterms:W3CDTF">2016-09-26T09:14:21Z</dcterms:created>
  <dcterms:modified xsi:type="dcterms:W3CDTF">2019-02-21T08:23:55Z</dcterms:modified>
</cp:coreProperties>
</file>