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3" r:id="rId2"/>
    <p:sldId id="261" r:id="rId3"/>
    <p:sldId id="346" r:id="rId4"/>
    <p:sldId id="347" r:id="rId5"/>
    <p:sldId id="348" r:id="rId6"/>
    <p:sldId id="349" r:id="rId7"/>
    <p:sldId id="350" r:id="rId8"/>
    <p:sldId id="351" r:id="rId9"/>
    <p:sldId id="352" r:id="rId10"/>
    <p:sldId id="358" r:id="rId11"/>
    <p:sldId id="359" r:id="rId12"/>
    <p:sldId id="342"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8" autoAdjust="0"/>
    <p:restoredTop sz="94660"/>
  </p:normalViewPr>
  <p:slideViewPr>
    <p:cSldViewPr>
      <p:cViewPr varScale="1">
        <p:scale>
          <a:sx n="47" d="100"/>
          <a:sy n="47" d="100"/>
        </p:scale>
        <p:origin x="42" y="13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21.02.2019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21.02.2019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21.02.2019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21.02.2019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21.02.2019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21.02.2019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21.02.2019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21.02.2019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21.02.2019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2450703"/>
          </a:xfrm>
        </p:spPr>
        <p:txBody>
          <a:bodyPr>
            <a:normAutofit/>
          </a:bodyPr>
          <a:lstStyle/>
          <a:p>
            <a:pPr algn="l"/>
            <a:r>
              <a:rPr lang="cs-CZ" sz="4000" b="1" dirty="0" smtClean="0">
                <a:latin typeface="Trebuchet MS" panose="020B0603020202020204" pitchFamily="34" charset="0"/>
              </a:rPr>
              <a:t>Podnikové hospodářství 2</a:t>
            </a:r>
            <a:endParaRPr lang="cs-CZ" sz="4000" b="1" dirty="0">
              <a:latin typeface="Trebuchet MS" panose="020B0603020202020204" pitchFamily="34" charset="0"/>
            </a:endParaRPr>
          </a:p>
        </p:txBody>
      </p:sp>
      <p:sp>
        <p:nvSpPr>
          <p:cNvPr id="3" name="Podnadpis 2"/>
          <p:cNvSpPr>
            <a:spLocks noGrp="1"/>
          </p:cNvSpPr>
          <p:nvPr>
            <p:ph type="subTitle" idx="1"/>
          </p:nvPr>
        </p:nvSpPr>
        <p:spPr>
          <a:xfrm>
            <a:off x="683568" y="4149080"/>
            <a:ext cx="6400800" cy="1752600"/>
          </a:xfrm>
        </p:spPr>
        <p:txBody>
          <a:bodyPr/>
          <a:lstStyle/>
          <a:p>
            <a:pPr algn="l"/>
            <a:endParaRPr lang="cs-CZ" dirty="0">
              <a:latin typeface="Trebuchet MS" panose="020B0603020202020204" pitchFamily="34" charset="0"/>
            </a:endParaRPr>
          </a:p>
          <a:p>
            <a:pPr algn="l"/>
            <a:endParaRPr lang="cs-CZ" dirty="0">
              <a:latin typeface="Trebuchet MS" panose="020B0603020202020204" pitchFamily="34" charset="0"/>
            </a:endParaRPr>
          </a:p>
          <a:p>
            <a:pPr algn="l"/>
            <a:r>
              <a:rPr lang="cs-CZ" dirty="0">
                <a:latin typeface="Trebuchet MS" panose="020B0603020202020204" pitchFamily="34" charset="0"/>
              </a:rPr>
              <a:t>jaro </a:t>
            </a:r>
            <a:r>
              <a:rPr lang="cs-CZ" dirty="0" smtClean="0">
                <a:latin typeface="Trebuchet MS" panose="020B0603020202020204" pitchFamily="34" charset="0"/>
              </a:rPr>
              <a:t>2019</a:t>
            </a:r>
            <a:endParaRPr lang="cs-CZ" dirty="0">
              <a:latin typeface="Trebuchet MS" panose="020B0603020202020204" pitchFamily="34"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6101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687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Pravidla financování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464496"/>
          </a:xfrm>
        </p:spPr>
        <p:txBody>
          <a:bodyPr>
            <a:noAutofit/>
          </a:bodyPr>
          <a:lstStyle/>
          <a:p>
            <a:pPr marL="360000" indent="-360000">
              <a:spcBef>
                <a:spcPts val="600"/>
              </a:spcBef>
              <a:buClr>
                <a:schemeClr val="accent6">
                  <a:lumMod val="75000"/>
                </a:schemeClr>
              </a:buClr>
              <a:buFont typeface="Wingdings" panose="05000000000000000000" pitchFamily="2" charset="2"/>
              <a:buChar char="§"/>
            </a:pPr>
            <a:r>
              <a:rPr lang="cs-CZ" altLang="cs-CZ" sz="2000" b="1" dirty="0">
                <a:effectLst>
                  <a:outerShdw blurRad="38100" dist="38100" dir="2700000" algn="tl">
                    <a:srgbClr val="000000">
                      <a:alpha val="43137"/>
                    </a:srgbClr>
                  </a:outerShdw>
                </a:effectLst>
                <a:latin typeface="Trebuchet MS" panose="020B0603020202020204" pitchFamily="34" charset="0"/>
              </a:rPr>
              <a:t>Pravidlo vertikální kapitálové struktury</a:t>
            </a:r>
            <a:r>
              <a:rPr lang="cs-CZ" altLang="cs-CZ" sz="2000" dirty="0">
                <a:effectLst>
                  <a:outerShdw blurRad="38100" dist="38100" dir="2700000" algn="tl">
                    <a:srgbClr val="000000">
                      <a:alpha val="43137"/>
                    </a:srgbClr>
                  </a:outerShdw>
                </a:effectLst>
                <a:latin typeface="Trebuchet MS" panose="020B0603020202020204" pitchFamily="34" charset="0"/>
              </a:rPr>
              <a:t> </a:t>
            </a:r>
            <a:r>
              <a:rPr lang="cs-CZ" altLang="cs-CZ" sz="2000" dirty="0">
                <a:latin typeface="Trebuchet MS" panose="020B0603020202020204" pitchFamily="34" charset="0"/>
              </a:rPr>
              <a:t>se týká pouze skladby kapitálu a nemá tedy žádný vztah k použití finančních prostředků. Pravidlo stanovuje, že poměr vlastního a cizího kapitálu by měl být 1:1 (jiní autoři doporučují 60:40 ve prospěch cizího kapitálu). V rámci bilanční analýzy představuje tento vztah </a:t>
            </a:r>
            <a:r>
              <a:rPr lang="cs-CZ" altLang="cs-CZ" sz="2000" b="1" dirty="0">
                <a:effectLst>
                  <a:outerShdw blurRad="38100" dist="38100" dir="2700000" algn="tl">
                    <a:srgbClr val="000000">
                      <a:alpha val="43137"/>
                    </a:srgbClr>
                  </a:outerShdw>
                </a:effectLst>
                <a:latin typeface="Trebuchet MS" panose="020B0603020202020204" pitchFamily="34" charset="0"/>
              </a:rPr>
              <a:t>stupeň zadlužení </a:t>
            </a:r>
            <a:r>
              <a:rPr lang="cs-CZ" altLang="cs-CZ" sz="2000" dirty="0">
                <a:latin typeface="Trebuchet MS" panose="020B0603020202020204" pitchFamily="34" charset="0"/>
              </a:rPr>
              <a:t>(SZ)</a:t>
            </a:r>
          </a:p>
          <a:p>
            <a:pPr marL="360000" indent="-360000">
              <a:spcBef>
                <a:spcPts val="600"/>
              </a:spcBef>
              <a:buClr>
                <a:schemeClr val="accent6">
                  <a:lumMod val="75000"/>
                </a:schemeClr>
              </a:buClr>
              <a:buFont typeface="Wingdings" panose="05000000000000000000" pitchFamily="2" charset="2"/>
              <a:buChar char="§"/>
            </a:pPr>
            <a:r>
              <a:rPr lang="cs-CZ" altLang="cs-CZ" sz="2000" dirty="0">
                <a:latin typeface="Trebuchet MS" panose="020B0603020202020204" pitchFamily="34" charset="0"/>
              </a:rPr>
              <a:t>Ke stupni zadluženosti se váže tzv. </a:t>
            </a:r>
            <a:r>
              <a:rPr lang="cs-CZ" altLang="cs-CZ" sz="2000" dirty="0" err="1">
                <a:latin typeface="Trebuchet MS" panose="020B0603020202020204" pitchFamily="34" charset="0"/>
              </a:rPr>
              <a:t>Leverage-Effect</a:t>
            </a:r>
            <a:r>
              <a:rPr lang="cs-CZ" altLang="cs-CZ" sz="2000" dirty="0">
                <a:latin typeface="Trebuchet MS" panose="020B0603020202020204" pitchFamily="34" charset="0"/>
              </a:rPr>
              <a:t> (pákový efekt). Označuje se tak zvýšení rentability vlastního kapitálu cizím kapitálem. Musí však platit, že rentabilita celkových zdrojů je nižší než rentabilita vlastního kapitálu, resp. že rentabilita cizích zdrojů je vyšší než úrok placený za cizí kapitál. Jinak působí pákový efekt negativně, tzn. že dochází ke snižování rentability vlastního kapitálu</a:t>
            </a:r>
            <a:r>
              <a:rPr lang="cs-CZ" altLang="cs-CZ" sz="2000" dirty="0" smtClean="0">
                <a:latin typeface="Trebuchet MS" panose="020B0603020202020204" pitchFamily="34" charset="0"/>
              </a:rPr>
              <a:t>.</a:t>
            </a:r>
            <a:endParaRPr lang="cs-CZ" altLang="cs-CZ" sz="2000" b="1" dirty="0">
              <a:latin typeface="Trebuchet MS" panose="020B0603020202020204"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780426"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Nadpis 1"/>
          <p:cNvSpPr txBox="1">
            <a:spLocks/>
          </p:cNvSpPr>
          <p:nvPr/>
        </p:nvSpPr>
        <p:spPr>
          <a:xfrm>
            <a:off x="3131840" y="180000"/>
            <a:ext cx="5760000" cy="900000"/>
          </a:xfrm>
          <a:prstGeom prst="rect">
            <a:avLst/>
          </a:prstGeom>
        </p:spPr>
        <p:txBody>
          <a:bodyPr vert="horz" lIns="91440" tIns="45720" rIns="91440" bIns="45720" rtlCol="0" anchor="b">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smtClean="0">
                <a:solidFill>
                  <a:schemeClr val="bg1">
                    <a:lumMod val="50000"/>
                  </a:schemeClr>
                </a:solidFill>
                <a:latin typeface="Trebuchet MS" panose="020B0603020202020204" pitchFamily="34" charset="0"/>
              </a:rPr>
              <a:t>Podnikové hospodářství 2</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2269886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Pravidla financování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464496"/>
          </a:xfrm>
        </p:spPr>
        <p:txBody>
          <a:bodyPr>
            <a:noAutofit/>
          </a:bodyPr>
          <a:lstStyle/>
          <a:p>
            <a:pPr marL="360000" indent="-360000">
              <a:spcBef>
                <a:spcPts val="600"/>
              </a:spcBef>
              <a:buClr>
                <a:schemeClr val="accent6">
                  <a:lumMod val="75000"/>
                </a:schemeClr>
              </a:buClr>
              <a:buFont typeface="Wingdings" panose="05000000000000000000" pitchFamily="2" charset="2"/>
              <a:buChar char="§"/>
            </a:pPr>
            <a:r>
              <a:rPr lang="cs-CZ" altLang="cs-CZ" sz="1800" b="1" dirty="0" smtClean="0">
                <a:effectLst>
                  <a:outerShdw blurRad="38100" dist="38100" dir="2700000" algn="tl">
                    <a:srgbClr val="000000">
                      <a:alpha val="43137"/>
                    </a:srgbClr>
                  </a:outerShdw>
                </a:effectLst>
                <a:latin typeface="Trebuchet MS" panose="020B0603020202020204" pitchFamily="34" charset="0"/>
              </a:rPr>
              <a:t>Pravidlo </a:t>
            </a:r>
            <a:r>
              <a:rPr lang="cs-CZ" altLang="cs-CZ" sz="1800" b="1" dirty="0">
                <a:effectLst>
                  <a:outerShdw blurRad="38100" dist="38100" dir="2700000" algn="tl">
                    <a:srgbClr val="000000">
                      <a:alpha val="43137"/>
                    </a:srgbClr>
                  </a:outerShdw>
                </a:effectLst>
                <a:latin typeface="Trebuchet MS" panose="020B0603020202020204" pitchFamily="34" charset="0"/>
              </a:rPr>
              <a:t>horizontální struktury kapitál-majetek</a:t>
            </a:r>
            <a:r>
              <a:rPr lang="cs-CZ" altLang="cs-CZ" sz="1800" dirty="0">
                <a:effectLst>
                  <a:outerShdw blurRad="38100" dist="38100" dir="2700000" algn="tl">
                    <a:srgbClr val="000000">
                      <a:alpha val="43137"/>
                    </a:srgbClr>
                  </a:outerShdw>
                </a:effectLst>
                <a:latin typeface="Trebuchet MS" panose="020B0603020202020204" pitchFamily="34" charset="0"/>
              </a:rPr>
              <a:t> </a:t>
            </a:r>
            <a:r>
              <a:rPr lang="cs-CZ" altLang="cs-CZ" sz="1800" dirty="0">
                <a:latin typeface="Trebuchet MS" panose="020B0603020202020204" pitchFamily="34" charset="0"/>
              </a:rPr>
              <a:t>se týká vztahu mezi kapitálem a majetkem resp. mezi dobou vázanosti kapitálu v majetku a dobou, po níž je kapitál k dispozici. Toto pravidlo je přitom tvořeno dvěma dílčími pravidly:</a:t>
            </a:r>
          </a:p>
          <a:p>
            <a:pPr marL="719138" indent="-360363">
              <a:spcBef>
                <a:spcPts val="600"/>
              </a:spcBef>
              <a:buClr>
                <a:schemeClr val="accent6">
                  <a:lumMod val="75000"/>
                </a:schemeClr>
              </a:buClr>
              <a:buFont typeface="Wingdings" panose="05000000000000000000" pitchFamily="2" charset="2"/>
              <a:buChar char="ü"/>
            </a:pPr>
            <a:r>
              <a:rPr lang="cs-CZ" altLang="cs-CZ" sz="1600" b="1" u="sng" dirty="0" smtClean="0">
                <a:effectLst>
                  <a:outerShdw blurRad="38100" dist="38100" dir="2700000" algn="tl">
                    <a:srgbClr val="000000">
                      <a:alpha val="43137"/>
                    </a:srgbClr>
                  </a:outerShdw>
                </a:effectLst>
                <a:latin typeface="Trebuchet MS" panose="020B0603020202020204" pitchFamily="34" charset="0"/>
              </a:rPr>
              <a:t>Zlaté </a:t>
            </a:r>
            <a:r>
              <a:rPr lang="cs-CZ" altLang="cs-CZ" sz="1600" b="1" u="sng" dirty="0">
                <a:effectLst>
                  <a:outerShdw blurRad="38100" dist="38100" dir="2700000" algn="tl">
                    <a:srgbClr val="000000">
                      <a:alpha val="43137"/>
                    </a:srgbClr>
                  </a:outerShdw>
                </a:effectLst>
                <a:latin typeface="Trebuchet MS" panose="020B0603020202020204" pitchFamily="34" charset="0"/>
              </a:rPr>
              <a:t>pravidlo financování</a:t>
            </a:r>
            <a:r>
              <a:rPr lang="cs-CZ" altLang="cs-CZ" sz="1600" b="1" dirty="0">
                <a:latin typeface="Trebuchet MS" panose="020B0603020202020204" pitchFamily="34" charset="0"/>
              </a:rPr>
              <a:t> </a:t>
            </a:r>
            <a:r>
              <a:rPr lang="cs-CZ" altLang="cs-CZ" sz="1600" dirty="0">
                <a:latin typeface="Trebuchet MS" panose="020B0603020202020204" pitchFamily="34" charset="0"/>
              </a:rPr>
              <a:t>říká, že mezi dobou, po kterou je kapitál vázán v majetku, a dobou, po níž je tento kapitál k dispozici, musí být shoda. Dodržování tohoto pravidla má zajistit platební schopnost podniku.</a:t>
            </a:r>
            <a:endParaRPr lang="cs-CZ" altLang="cs-CZ" sz="1600" b="1" dirty="0">
              <a:latin typeface="Trebuchet MS" panose="020B0603020202020204" pitchFamily="34" charset="0"/>
            </a:endParaRPr>
          </a:p>
          <a:p>
            <a:pPr marL="719138" indent="-360363">
              <a:spcBef>
                <a:spcPts val="600"/>
              </a:spcBef>
              <a:buClr>
                <a:schemeClr val="accent6">
                  <a:lumMod val="75000"/>
                </a:schemeClr>
              </a:buClr>
              <a:buFont typeface="Wingdings" panose="05000000000000000000" pitchFamily="2" charset="2"/>
              <a:buChar char="ü"/>
            </a:pPr>
            <a:r>
              <a:rPr lang="cs-CZ" altLang="cs-CZ" sz="1600" b="1" u="sng" dirty="0">
                <a:effectLst>
                  <a:outerShdw blurRad="38100" dist="38100" dir="2700000" algn="tl">
                    <a:srgbClr val="000000">
                      <a:alpha val="43137"/>
                    </a:srgbClr>
                  </a:outerShdw>
                </a:effectLst>
                <a:latin typeface="Trebuchet MS" panose="020B0603020202020204" pitchFamily="34" charset="0"/>
              </a:rPr>
              <a:t>Zlaté bilanční pravidlo </a:t>
            </a:r>
            <a:r>
              <a:rPr lang="cs-CZ" altLang="cs-CZ" sz="1600" dirty="0">
                <a:latin typeface="Trebuchet MS" panose="020B0603020202020204" pitchFamily="34" charset="0"/>
              </a:rPr>
              <a:t>má tři pojetí. </a:t>
            </a:r>
            <a:r>
              <a:rPr lang="cs-CZ" altLang="cs-CZ" sz="1600" b="1" dirty="0">
                <a:latin typeface="Trebuchet MS" panose="020B0603020202020204" pitchFamily="34" charset="0"/>
              </a:rPr>
              <a:t>V nejužším pojetí</a:t>
            </a:r>
            <a:r>
              <a:rPr lang="cs-CZ" altLang="cs-CZ" sz="1600" dirty="0">
                <a:latin typeface="Trebuchet MS" panose="020B0603020202020204" pitchFamily="34" charset="0"/>
              </a:rPr>
              <a:t> toto pravidlo říká, že </a:t>
            </a:r>
            <a:r>
              <a:rPr lang="cs-CZ" altLang="cs-CZ" sz="1600" b="1" dirty="0">
                <a:effectLst>
                  <a:outerShdw blurRad="38100" dist="38100" dir="2700000" algn="tl">
                    <a:srgbClr val="000000">
                      <a:alpha val="43137"/>
                    </a:srgbClr>
                  </a:outerShdw>
                </a:effectLst>
                <a:latin typeface="Trebuchet MS" panose="020B0603020202020204" pitchFamily="34" charset="0"/>
              </a:rPr>
              <a:t>dlouhodobý majetek je nutno financovat vlastním kapitálem</a:t>
            </a:r>
            <a:r>
              <a:rPr lang="cs-CZ" altLang="cs-CZ" sz="1600" b="1" dirty="0">
                <a:latin typeface="Trebuchet MS" panose="020B0603020202020204" pitchFamily="34" charset="0"/>
              </a:rPr>
              <a:t>.</a:t>
            </a:r>
            <a:r>
              <a:rPr lang="cs-CZ" altLang="cs-CZ" sz="1600" dirty="0">
                <a:latin typeface="Trebuchet MS" panose="020B0603020202020204" pitchFamily="34" charset="0"/>
              </a:rPr>
              <a:t> </a:t>
            </a:r>
            <a:r>
              <a:rPr lang="cs-CZ" altLang="cs-CZ" sz="1600" b="1" dirty="0">
                <a:latin typeface="Trebuchet MS" panose="020B0603020202020204" pitchFamily="34" charset="0"/>
              </a:rPr>
              <a:t>V širším pojetí</a:t>
            </a:r>
            <a:r>
              <a:rPr lang="cs-CZ" altLang="cs-CZ" sz="1600" dirty="0">
                <a:latin typeface="Trebuchet MS" panose="020B0603020202020204" pitchFamily="34" charset="0"/>
              </a:rPr>
              <a:t> stanovuje, že </a:t>
            </a:r>
            <a:r>
              <a:rPr lang="cs-CZ" altLang="cs-CZ" sz="1600" b="1" dirty="0">
                <a:effectLst>
                  <a:outerShdw blurRad="38100" dist="38100" dir="2700000" algn="tl">
                    <a:srgbClr val="000000">
                      <a:alpha val="43137"/>
                    </a:srgbClr>
                  </a:outerShdw>
                </a:effectLst>
                <a:latin typeface="Trebuchet MS" panose="020B0603020202020204" pitchFamily="34" charset="0"/>
              </a:rPr>
              <a:t>dlouhodobý majetek má být financován dlouhodobým </a:t>
            </a:r>
            <a:r>
              <a:rPr lang="cs-CZ" altLang="cs-CZ" sz="1600" dirty="0">
                <a:latin typeface="Trebuchet MS" panose="020B0603020202020204" pitchFamily="34" charset="0"/>
              </a:rPr>
              <a:t>(vlastním a dlouhodobým cizím) </a:t>
            </a:r>
            <a:r>
              <a:rPr lang="cs-CZ" altLang="cs-CZ" sz="1600" b="1" dirty="0">
                <a:effectLst>
                  <a:outerShdw blurRad="38100" dist="38100" dir="2700000" algn="tl">
                    <a:srgbClr val="000000">
                      <a:alpha val="43137"/>
                    </a:srgbClr>
                  </a:outerShdw>
                </a:effectLst>
                <a:latin typeface="Trebuchet MS" panose="020B0603020202020204" pitchFamily="34" charset="0"/>
              </a:rPr>
              <a:t>kapitálem</a:t>
            </a:r>
            <a:r>
              <a:rPr lang="cs-CZ" altLang="cs-CZ" sz="1600" dirty="0">
                <a:latin typeface="Trebuchet MS" panose="020B0603020202020204" pitchFamily="34" charset="0"/>
              </a:rPr>
              <a:t>. Uvedená vymezení můžeme rozšířit do podoby </a:t>
            </a:r>
            <a:r>
              <a:rPr lang="cs-CZ" altLang="cs-CZ" sz="1600" b="1" dirty="0">
                <a:latin typeface="Trebuchet MS" panose="020B0603020202020204" pitchFamily="34" charset="0"/>
              </a:rPr>
              <a:t>nejširšího pojetí</a:t>
            </a:r>
            <a:r>
              <a:rPr lang="cs-CZ" altLang="cs-CZ" sz="1600" dirty="0">
                <a:latin typeface="Trebuchet MS" panose="020B0603020202020204" pitchFamily="34" charset="0"/>
              </a:rPr>
              <a:t>, které stanovuje, že je vhodné, aby </a:t>
            </a:r>
            <a:r>
              <a:rPr lang="cs-CZ" altLang="cs-CZ" sz="1600" b="1" dirty="0">
                <a:effectLst>
                  <a:outerShdw blurRad="38100" dist="38100" dir="2700000" algn="tl">
                    <a:srgbClr val="000000">
                      <a:alpha val="43137"/>
                    </a:srgbClr>
                  </a:outerShdw>
                </a:effectLst>
                <a:latin typeface="Trebuchet MS" panose="020B0603020202020204" pitchFamily="34" charset="0"/>
              </a:rPr>
              <a:t>všechen dlouhodobě vázaný majetek byl také financován dlouhodobým kapitálem</a:t>
            </a:r>
            <a:r>
              <a:rPr lang="cs-CZ" altLang="cs-CZ" sz="1600" dirty="0" smtClean="0">
                <a:latin typeface="Trebuchet MS" panose="020B0603020202020204" pitchFamily="34" charset="0"/>
              </a:rPr>
              <a:t>. Vedle </a:t>
            </a:r>
            <a:r>
              <a:rPr lang="cs-CZ" altLang="cs-CZ" sz="1600" dirty="0">
                <a:latin typeface="Trebuchet MS" panose="020B0603020202020204" pitchFamily="34" charset="0"/>
              </a:rPr>
              <a:t> dlouhodobého majetku totiž dlouhodobě váží kapitál i některé složky oběžného majetku. Jedná se o tzv. železné zásoby, tvořené např. pojistnými zásobami materiálu nebo zboží, nutnými pro zabezpečení chodu podniku. Zbývající části oběžného majetku mohou být financovány krátkodobě.</a:t>
            </a: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780426"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Nadpis 1"/>
          <p:cNvSpPr txBox="1">
            <a:spLocks/>
          </p:cNvSpPr>
          <p:nvPr/>
        </p:nvSpPr>
        <p:spPr>
          <a:xfrm>
            <a:off x="3131840" y="180000"/>
            <a:ext cx="5760000" cy="900000"/>
          </a:xfrm>
          <a:prstGeom prst="rect">
            <a:avLst/>
          </a:prstGeom>
        </p:spPr>
        <p:txBody>
          <a:bodyPr vert="horz" lIns="91440" tIns="45720" rIns="91440" bIns="45720" rtlCol="0" anchor="b">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smtClean="0">
                <a:solidFill>
                  <a:schemeClr val="bg1">
                    <a:lumMod val="50000"/>
                  </a:schemeClr>
                </a:solidFill>
                <a:latin typeface="Trebuchet MS" panose="020B0603020202020204" pitchFamily="34" charset="0"/>
              </a:rPr>
              <a:t>Podnikové hospodářství 2</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3324819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6101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ástupný symbol pro obsah 2"/>
          <p:cNvSpPr txBox="1">
            <a:spLocks/>
          </p:cNvSpPr>
          <p:nvPr/>
        </p:nvSpPr>
        <p:spPr>
          <a:xfrm>
            <a:off x="827584" y="3861048"/>
            <a:ext cx="8064896" cy="15841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buClr>
                <a:schemeClr val="accent6">
                  <a:lumMod val="75000"/>
                </a:schemeClr>
              </a:buClr>
              <a:buNone/>
            </a:pPr>
            <a:r>
              <a:rPr lang="cs-CZ" sz="4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Děkuji za pozornost</a:t>
            </a:r>
            <a:r>
              <a:rPr lang="cs-CZ" sz="4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a:t>
            </a:r>
          </a:p>
          <a:p>
            <a:pPr marL="0" indent="0">
              <a:spcBef>
                <a:spcPts val="1800"/>
              </a:spcBef>
              <a:buClr>
                <a:schemeClr val="accent6">
                  <a:lumMod val="75000"/>
                </a:schemeClr>
              </a:buClr>
              <a:buNone/>
            </a:pPr>
            <a:r>
              <a:rPr lang="cs-CZ" sz="3000" b="1" i="1" dirty="0" smtClean="0">
                <a:solidFill>
                  <a:schemeClr val="bg1">
                    <a:lumMod val="50000"/>
                  </a:schemeClr>
                </a:solidFill>
                <a:latin typeface="Trebuchet MS" panose="020B0603020202020204" pitchFamily="34" charset="0"/>
                <a:cs typeface="Arial" panose="020B0604020202020204" pitchFamily="34" charset="0"/>
              </a:rPr>
              <a:t>Příjemný zbytek dne!</a:t>
            </a:r>
            <a:endParaRPr lang="cs-CZ" sz="3000" b="1" i="1" dirty="0">
              <a:latin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22002736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3900" y="1790700"/>
            <a:ext cx="7772400" cy="1638300"/>
          </a:xfrm>
        </p:spPr>
        <p:txBody>
          <a:bodyPr>
            <a:normAutofit/>
          </a:bodyPr>
          <a:lstStyle/>
          <a:p>
            <a:pPr algn="l"/>
            <a:r>
              <a:rPr lang="cs-CZ" sz="3200" b="1" dirty="0" smtClean="0">
                <a:latin typeface="Trebuchet MS" panose="020B0603020202020204" pitchFamily="34" charset="0"/>
              </a:rPr>
              <a:t>Majetková </a:t>
            </a:r>
            <a:br>
              <a:rPr lang="cs-CZ" sz="3200" b="1" dirty="0" smtClean="0">
                <a:latin typeface="Trebuchet MS" panose="020B0603020202020204" pitchFamily="34" charset="0"/>
              </a:rPr>
            </a:br>
            <a:r>
              <a:rPr lang="cs-CZ" sz="3200" b="1" dirty="0" smtClean="0">
                <a:latin typeface="Trebuchet MS" panose="020B0603020202020204" pitchFamily="34" charset="0"/>
              </a:rPr>
              <a:t>a kapitálová výstavba podniku</a:t>
            </a:r>
            <a:endParaRPr lang="cs-CZ" altLang="cs-CZ" sz="3200" b="1" dirty="0">
              <a:latin typeface="Trebuchet MS" panose="020B0603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6101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obsah 2"/>
          <p:cNvSpPr txBox="1">
            <a:spLocks/>
          </p:cNvSpPr>
          <p:nvPr/>
        </p:nvSpPr>
        <p:spPr>
          <a:xfrm>
            <a:off x="723900" y="3429000"/>
            <a:ext cx="8168580" cy="316835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spcBef>
                <a:spcPct val="50000"/>
              </a:spcBef>
              <a:buClr>
                <a:schemeClr val="accent6">
                  <a:lumMod val="75000"/>
                </a:schemeClr>
              </a:buClr>
              <a:buFont typeface="Wingdings" panose="05000000000000000000" pitchFamily="2" charset="2"/>
              <a:buChar char="§"/>
            </a:pPr>
            <a:r>
              <a:rPr lang="cs-CZ" altLang="cs-CZ" sz="2400" dirty="0" smtClean="0">
                <a:solidFill>
                  <a:schemeClr val="tx1"/>
                </a:solidFill>
                <a:latin typeface="Trebuchet MS" panose="020B0603020202020204" pitchFamily="34" charset="0"/>
              </a:rPr>
              <a:t>Majetková struktura podniku</a:t>
            </a:r>
            <a:endParaRPr lang="cs-CZ" altLang="cs-CZ" sz="2400" dirty="0">
              <a:solidFill>
                <a:schemeClr val="tx1"/>
              </a:solidFill>
              <a:latin typeface="Trebuchet MS" panose="020B0603020202020204" pitchFamily="34" charset="0"/>
            </a:endParaRPr>
          </a:p>
          <a:p>
            <a:pPr marL="342900" indent="-342900" algn="l">
              <a:spcBef>
                <a:spcPct val="50000"/>
              </a:spcBef>
              <a:buClr>
                <a:schemeClr val="accent6">
                  <a:lumMod val="75000"/>
                </a:schemeClr>
              </a:buClr>
              <a:buFont typeface="Wingdings" panose="05000000000000000000" pitchFamily="2" charset="2"/>
              <a:buChar char="§"/>
            </a:pPr>
            <a:r>
              <a:rPr lang="cs-CZ" altLang="cs-CZ" sz="2400" dirty="0" smtClean="0">
                <a:solidFill>
                  <a:schemeClr val="tx1"/>
                </a:solidFill>
                <a:latin typeface="Trebuchet MS" panose="020B0603020202020204" pitchFamily="34" charset="0"/>
              </a:rPr>
              <a:t>Pravidla financování a kapitálová struktura</a:t>
            </a:r>
          </a:p>
          <a:p>
            <a:pPr marL="342900" indent="-342900" algn="l">
              <a:spcBef>
                <a:spcPct val="50000"/>
              </a:spcBef>
              <a:buClr>
                <a:schemeClr val="accent6">
                  <a:lumMod val="75000"/>
                </a:schemeClr>
              </a:buClr>
              <a:buFont typeface="Wingdings" panose="05000000000000000000" pitchFamily="2" charset="2"/>
              <a:buChar char="§"/>
            </a:pPr>
            <a:r>
              <a:rPr lang="cs-CZ" altLang="cs-CZ" sz="2400" dirty="0" smtClean="0">
                <a:solidFill>
                  <a:schemeClr val="tx1"/>
                </a:solidFill>
                <a:latin typeface="Trebuchet MS" panose="020B0603020202020204" pitchFamily="34" charset="0"/>
              </a:rPr>
              <a:t>Zjištění kapitálové potřeby a jejího krytí</a:t>
            </a:r>
          </a:p>
          <a:p>
            <a:pPr marL="342900" indent="-342900" algn="l">
              <a:spcBef>
                <a:spcPct val="50000"/>
              </a:spcBef>
              <a:buClr>
                <a:schemeClr val="accent6">
                  <a:lumMod val="75000"/>
                </a:schemeClr>
              </a:buClr>
              <a:buFont typeface="Wingdings" panose="05000000000000000000" pitchFamily="2" charset="2"/>
              <a:buChar char="§"/>
            </a:pPr>
            <a:r>
              <a:rPr lang="cs-CZ" altLang="cs-CZ" sz="2400" dirty="0" smtClean="0">
                <a:solidFill>
                  <a:schemeClr val="tx1"/>
                </a:solidFill>
                <a:latin typeface="Trebuchet MS" panose="020B0603020202020204" pitchFamily="34" charset="0"/>
              </a:rPr>
              <a:t>Analýza cash </a:t>
            </a:r>
            <a:r>
              <a:rPr lang="cs-CZ" altLang="cs-CZ" sz="2400" smtClean="0">
                <a:solidFill>
                  <a:schemeClr val="tx1"/>
                </a:solidFill>
                <a:latin typeface="Trebuchet MS" panose="020B0603020202020204" pitchFamily="34" charset="0"/>
              </a:rPr>
              <a:t>flow</a:t>
            </a:r>
          </a:p>
        </p:txBody>
      </p:sp>
    </p:spTree>
    <p:extLst>
      <p:ext uri="{BB962C8B-B14F-4D97-AF65-F5344CB8AC3E}">
        <p14:creationId xmlns:p14="http://schemas.microsoft.com/office/powerpoint/2010/main" val="2887267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Majetková struktura podniku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464496"/>
          </a:xfrm>
        </p:spPr>
        <p:txBody>
          <a:bodyPr>
            <a:noAutofit/>
          </a:bodyPr>
          <a:lstStyle/>
          <a:p>
            <a:pPr marL="180000" indent="-180000">
              <a:spcBef>
                <a:spcPts val="600"/>
              </a:spcBef>
              <a:buClr>
                <a:schemeClr val="accent6">
                  <a:lumMod val="75000"/>
                </a:schemeClr>
              </a:buClr>
              <a:buFont typeface="Wingdings" panose="05000000000000000000" pitchFamily="2" charset="2"/>
              <a:buChar char="§"/>
            </a:pPr>
            <a:r>
              <a:rPr lang="cs-CZ" altLang="cs-CZ" sz="1600" b="1" u="sng" dirty="0">
                <a:effectLst>
                  <a:outerShdw blurRad="38100" dist="38100" dir="2700000" algn="tl">
                    <a:srgbClr val="000000">
                      <a:alpha val="43137"/>
                    </a:srgbClr>
                  </a:outerShdw>
                </a:effectLst>
                <a:latin typeface="Trebuchet MS" panose="020B0603020202020204" pitchFamily="34" charset="0"/>
              </a:rPr>
              <a:t>Dlouhodobý majetek</a:t>
            </a:r>
            <a:r>
              <a:rPr lang="cs-CZ" altLang="cs-CZ" sz="1600" dirty="0">
                <a:latin typeface="Trebuchet MS" panose="020B0603020202020204" pitchFamily="34" charset="0"/>
              </a:rPr>
              <a:t> (jinak též stálý, zřizovací, fixní nebo neoběžný) slouží v podniku dlouhou dobu (déle než jeden rok), takže se nespotřebovává najednou, ale opotřebovává se postupně (kromě pozemků, uměleckých děl apod.)</a:t>
            </a:r>
          </a:p>
          <a:p>
            <a:pPr marL="180000" indent="-180000">
              <a:spcBef>
                <a:spcPts val="600"/>
              </a:spcBef>
              <a:buClr>
                <a:schemeClr val="accent6">
                  <a:lumMod val="75000"/>
                </a:schemeClr>
              </a:buClr>
              <a:buFont typeface="Wingdings" panose="05000000000000000000" pitchFamily="2" charset="2"/>
              <a:buChar char="§"/>
            </a:pPr>
            <a:r>
              <a:rPr lang="cs-CZ" altLang="cs-CZ" sz="1600" dirty="0">
                <a:latin typeface="Trebuchet MS" panose="020B0603020202020204" pitchFamily="34" charset="0"/>
              </a:rPr>
              <a:t>Úměrně tomuto postupnému </a:t>
            </a:r>
            <a:r>
              <a:rPr lang="cs-CZ" altLang="cs-CZ" sz="1600" b="1" dirty="0">
                <a:effectLst>
                  <a:outerShdw blurRad="38100" dist="38100" dir="2700000" algn="tl">
                    <a:srgbClr val="000000">
                      <a:alpha val="43137"/>
                    </a:srgbClr>
                  </a:outerShdw>
                </a:effectLst>
                <a:latin typeface="Trebuchet MS" panose="020B0603020202020204" pitchFamily="34" charset="0"/>
              </a:rPr>
              <a:t>opotřebovávání</a:t>
            </a:r>
            <a:r>
              <a:rPr lang="cs-CZ" altLang="cs-CZ" sz="1600" dirty="0">
                <a:effectLst>
                  <a:outerShdw blurRad="38100" dist="38100" dir="2700000" algn="tl">
                    <a:srgbClr val="000000">
                      <a:alpha val="43137"/>
                    </a:srgbClr>
                  </a:outerShdw>
                </a:effectLst>
                <a:latin typeface="Trebuchet MS" panose="020B0603020202020204" pitchFamily="34" charset="0"/>
              </a:rPr>
              <a:t> </a:t>
            </a:r>
            <a:r>
              <a:rPr lang="cs-CZ" altLang="cs-CZ" sz="1600" dirty="0">
                <a:latin typeface="Trebuchet MS" panose="020B0603020202020204" pitchFamily="34" charset="0"/>
              </a:rPr>
              <a:t>se přenáší jeho hodnota do nákladů podniku ve formě </a:t>
            </a:r>
            <a:r>
              <a:rPr lang="cs-CZ" altLang="cs-CZ" sz="1600" b="1" dirty="0">
                <a:effectLst>
                  <a:outerShdw blurRad="38100" dist="38100" dir="2700000" algn="tl">
                    <a:srgbClr val="000000">
                      <a:alpha val="43137"/>
                    </a:srgbClr>
                  </a:outerShdw>
                </a:effectLst>
                <a:latin typeface="Trebuchet MS" panose="020B0603020202020204" pitchFamily="34" charset="0"/>
              </a:rPr>
              <a:t>odpisů</a:t>
            </a:r>
          </a:p>
          <a:p>
            <a:pPr marL="180000" indent="-180000">
              <a:spcBef>
                <a:spcPts val="600"/>
              </a:spcBef>
              <a:buClr>
                <a:schemeClr val="accent6">
                  <a:lumMod val="75000"/>
                </a:schemeClr>
              </a:buClr>
              <a:buFont typeface="Wingdings" panose="05000000000000000000" pitchFamily="2" charset="2"/>
              <a:buChar char="§"/>
            </a:pPr>
            <a:r>
              <a:rPr lang="cs-CZ" altLang="cs-CZ" sz="1600" b="1" u="sng" dirty="0">
                <a:effectLst>
                  <a:outerShdw blurRad="38100" dist="38100" dir="2700000" algn="tl">
                    <a:srgbClr val="000000">
                      <a:alpha val="43137"/>
                    </a:srgbClr>
                  </a:outerShdw>
                </a:effectLst>
                <a:latin typeface="Trebuchet MS" panose="020B0603020202020204" pitchFamily="34" charset="0"/>
              </a:rPr>
              <a:t>Oběžný majetek</a:t>
            </a:r>
            <a:r>
              <a:rPr lang="cs-CZ" altLang="cs-CZ" sz="1600" dirty="0">
                <a:latin typeface="Trebuchet MS" panose="020B0603020202020204" pitchFamily="34" charset="0"/>
              </a:rPr>
              <a:t> (jinak též krátkodobý, provozovací, provozní) působí v podniku na rozdíl od dlouhodobého majetku krátkodobě (do jednoho roku)</a:t>
            </a:r>
          </a:p>
          <a:p>
            <a:pPr marL="180000" indent="-180000">
              <a:spcBef>
                <a:spcPts val="600"/>
              </a:spcBef>
              <a:buClr>
                <a:schemeClr val="accent6">
                  <a:lumMod val="75000"/>
                </a:schemeClr>
              </a:buClr>
              <a:buFont typeface="Wingdings" panose="05000000000000000000" pitchFamily="2" charset="2"/>
              <a:buChar char="§"/>
            </a:pPr>
            <a:r>
              <a:rPr lang="cs-CZ" altLang="cs-CZ" sz="1600" dirty="0">
                <a:latin typeface="Trebuchet MS" panose="020B0603020202020204" pitchFamily="34" charset="0"/>
              </a:rPr>
              <a:t>Je v podniku přítomen jak ve věcné podobě (zásoby materiálu, výrobků, nedokončené výroby apod.), tak v podobě peněžní (peníze v pokladně, na účtech, v bance, pohledávky, krátkodobě držené cenné papíry atd.)</a:t>
            </a:r>
          </a:p>
          <a:p>
            <a:pPr marL="180000" indent="-180000">
              <a:spcBef>
                <a:spcPts val="600"/>
              </a:spcBef>
              <a:buClr>
                <a:schemeClr val="accent6">
                  <a:lumMod val="75000"/>
                </a:schemeClr>
              </a:buClr>
              <a:buFont typeface="Wingdings" panose="05000000000000000000" pitchFamily="2" charset="2"/>
              <a:buChar char="§"/>
            </a:pPr>
            <a:r>
              <a:rPr lang="cs-CZ" altLang="cs-CZ" sz="1600" dirty="0">
                <a:latin typeface="Trebuchet MS" panose="020B0603020202020204" pitchFamily="34" charset="0"/>
              </a:rPr>
              <a:t>Pro oběžný majetek je typické, že jedna forma tohoto majetku postupně přechází na formu jinou, na příklad za peníze je nakoupen materiál, který je postupně přetvářen v nedokončené výrobky, ty pak v hotové výrobky, hotové výrobky se prodejem odběrateli přemění v pohledávky a ty se po jejich zaplacení opět promění na peníze atd.</a:t>
            </a:r>
          </a:p>
          <a:p>
            <a:pPr marL="180000" indent="-180000">
              <a:spcBef>
                <a:spcPts val="600"/>
              </a:spcBef>
              <a:buClr>
                <a:schemeClr val="accent6">
                  <a:lumMod val="75000"/>
                </a:schemeClr>
              </a:buClr>
              <a:buFont typeface="Wingdings" panose="05000000000000000000" pitchFamily="2" charset="2"/>
              <a:buChar char="§"/>
            </a:pPr>
            <a:r>
              <a:rPr lang="cs-CZ" altLang="cs-CZ" sz="1600" dirty="0">
                <a:latin typeface="Trebuchet MS" panose="020B0603020202020204" pitchFamily="34" charset="0"/>
              </a:rPr>
              <a:t>Důležitým ukazatelem využití oběžného majetku je rychlost jeho obratu, přičemž platí, že čím je rychlejší obrat oběžného majetku, tím je, za stejných podmínek, vyšší zisk.</a:t>
            </a: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780426"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Nadpis 1"/>
          <p:cNvSpPr txBox="1">
            <a:spLocks/>
          </p:cNvSpPr>
          <p:nvPr/>
        </p:nvSpPr>
        <p:spPr>
          <a:xfrm>
            <a:off x="3131840" y="180000"/>
            <a:ext cx="5760000" cy="900000"/>
          </a:xfrm>
          <a:prstGeom prst="rect">
            <a:avLst/>
          </a:prstGeom>
        </p:spPr>
        <p:txBody>
          <a:bodyPr vert="horz" lIns="91440" tIns="45720" rIns="91440" bIns="45720" rtlCol="0" anchor="b">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smtClean="0">
                <a:solidFill>
                  <a:schemeClr val="bg1">
                    <a:lumMod val="50000"/>
                  </a:schemeClr>
                </a:solidFill>
                <a:latin typeface="Trebuchet MS" panose="020B0603020202020204" pitchFamily="34" charset="0"/>
              </a:rPr>
              <a:t>Podnikové hospodářství 2</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786128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Majetková struktura podniku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780426"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7" name="Group 4"/>
          <p:cNvGrpSpPr>
            <a:grpSpLocks/>
          </p:cNvGrpSpPr>
          <p:nvPr/>
        </p:nvGrpSpPr>
        <p:grpSpPr bwMode="auto">
          <a:xfrm>
            <a:off x="1224105" y="2199353"/>
            <a:ext cx="6846644" cy="4126160"/>
            <a:chOff x="1247" y="5738"/>
            <a:chExt cx="9210" cy="5400"/>
          </a:xfrm>
        </p:grpSpPr>
        <p:sp>
          <p:nvSpPr>
            <p:cNvPr id="8" name="Rectangle 5"/>
            <p:cNvSpPr>
              <a:spLocks noChangeArrowheads="1"/>
            </p:cNvSpPr>
            <p:nvPr/>
          </p:nvSpPr>
          <p:spPr bwMode="auto">
            <a:xfrm>
              <a:off x="5207" y="5738"/>
              <a:ext cx="2340" cy="69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200" b="1" dirty="0">
                  <a:solidFill>
                    <a:srgbClr val="000000"/>
                  </a:solidFill>
                  <a:latin typeface="Times New Roman" pitchFamily="18" charset="0"/>
                </a:rPr>
                <a:t>Majetek podniku</a:t>
              </a:r>
              <a:endParaRPr lang="cs-CZ" altLang="cs-CZ" dirty="0"/>
            </a:p>
          </p:txBody>
        </p:sp>
        <p:sp>
          <p:nvSpPr>
            <p:cNvPr id="9" name="Rectangle 6"/>
            <p:cNvSpPr>
              <a:spLocks noChangeArrowheads="1"/>
            </p:cNvSpPr>
            <p:nvPr/>
          </p:nvSpPr>
          <p:spPr bwMode="auto">
            <a:xfrm>
              <a:off x="2327" y="6998"/>
              <a:ext cx="2563" cy="69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200">
                  <a:solidFill>
                    <a:srgbClr val="000000"/>
                  </a:solidFill>
                  <a:latin typeface="Times New Roman" pitchFamily="18" charset="0"/>
                </a:rPr>
                <a:t>Dlouhodobý majetek</a:t>
              </a:r>
              <a:endParaRPr lang="cs-CZ" altLang="cs-CZ"/>
            </a:p>
          </p:txBody>
        </p:sp>
        <p:sp>
          <p:nvSpPr>
            <p:cNvPr id="11" name="Rectangle 7"/>
            <p:cNvSpPr>
              <a:spLocks noChangeArrowheads="1"/>
            </p:cNvSpPr>
            <p:nvPr/>
          </p:nvSpPr>
          <p:spPr bwMode="auto">
            <a:xfrm>
              <a:off x="7727" y="6998"/>
              <a:ext cx="2563" cy="69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200">
                  <a:solidFill>
                    <a:srgbClr val="000000"/>
                  </a:solidFill>
                  <a:latin typeface="Times New Roman" pitchFamily="18" charset="0"/>
                </a:rPr>
                <a:t>Oběžný majetek</a:t>
              </a:r>
              <a:endParaRPr lang="cs-CZ" altLang="cs-CZ"/>
            </a:p>
          </p:txBody>
        </p:sp>
        <p:sp>
          <p:nvSpPr>
            <p:cNvPr id="12" name="Rectangle 8"/>
            <p:cNvSpPr>
              <a:spLocks noChangeArrowheads="1"/>
            </p:cNvSpPr>
            <p:nvPr/>
          </p:nvSpPr>
          <p:spPr bwMode="auto">
            <a:xfrm>
              <a:off x="1427" y="8258"/>
              <a:ext cx="2017" cy="69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000">
                  <a:solidFill>
                    <a:srgbClr val="000000"/>
                  </a:solidFill>
                  <a:latin typeface="Times New Roman" pitchFamily="18" charset="0"/>
                </a:rPr>
                <a:t>dlouhodobý hmotný majetek</a:t>
              </a:r>
              <a:endParaRPr lang="cs-CZ" altLang="cs-CZ"/>
            </a:p>
          </p:txBody>
        </p:sp>
        <p:sp>
          <p:nvSpPr>
            <p:cNvPr id="13" name="Rectangle 9"/>
            <p:cNvSpPr>
              <a:spLocks noChangeArrowheads="1"/>
            </p:cNvSpPr>
            <p:nvPr/>
          </p:nvSpPr>
          <p:spPr bwMode="auto">
            <a:xfrm>
              <a:off x="3587" y="8258"/>
              <a:ext cx="2197" cy="69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000" dirty="0">
                  <a:solidFill>
                    <a:srgbClr val="000000"/>
                  </a:solidFill>
                  <a:latin typeface="Times New Roman" pitchFamily="18" charset="0"/>
                </a:rPr>
                <a:t>dlouhodobý nehmotný majetek</a:t>
              </a:r>
              <a:endParaRPr lang="cs-CZ" altLang="cs-CZ" dirty="0"/>
            </a:p>
          </p:txBody>
        </p:sp>
        <p:sp>
          <p:nvSpPr>
            <p:cNvPr id="14" name="Rectangle 10"/>
            <p:cNvSpPr>
              <a:spLocks noChangeArrowheads="1"/>
            </p:cNvSpPr>
            <p:nvPr/>
          </p:nvSpPr>
          <p:spPr bwMode="auto">
            <a:xfrm>
              <a:off x="5927" y="8258"/>
              <a:ext cx="1477" cy="72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000">
                  <a:solidFill>
                    <a:srgbClr val="000000"/>
                  </a:solidFill>
                  <a:latin typeface="Times New Roman" pitchFamily="18" charset="0"/>
                </a:rPr>
                <a:t>finanční majetek</a:t>
              </a:r>
              <a:endParaRPr lang="cs-CZ" altLang="cs-CZ"/>
            </a:p>
          </p:txBody>
        </p:sp>
        <p:sp>
          <p:nvSpPr>
            <p:cNvPr id="15" name="Rectangle 11"/>
            <p:cNvSpPr>
              <a:spLocks noChangeArrowheads="1"/>
            </p:cNvSpPr>
            <p:nvPr/>
          </p:nvSpPr>
          <p:spPr bwMode="auto">
            <a:xfrm>
              <a:off x="7547" y="8258"/>
              <a:ext cx="1562" cy="69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000">
                  <a:solidFill>
                    <a:srgbClr val="000000"/>
                  </a:solidFill>
                  <a:latin typeface="Times New Roman" pitchFamily="18" charset="0"/>
                </a:rPr>
                <a:t>ve věcné formě</a:t>
              </a:r>
              <a:r>
                <a:rPr lang="cs-CZ" altLang="cs-CZ" sz="1200">
                  <a:solidFill>
                    <a:srgbClr val="000000"/>
                  </a:solidFill>
                  <a:latin typeface="Times New Roman" pitchFamily="18" charset="0"/>
                </a:rPr>
                <a:t> </a:t>
              </a:r>
              <a:r>
                <a:rPr lang="cs-CZ" altLang="cs-CZ" sz="1000">
                  <a:solidFill>
                    <a:srgbClr val="000000"/>
                  </a:solidFill>
                  <a:latin typeface="Times New Roman" pitchFamily="18" charset="0"/>
                </a:rPr>
                <a:t>(zásoby)</a:t>
              </a:r>
              <a:endParaRPr lang="cs-CZ" altLang="cs-CZ"/>
            </a:p>
          </p:txBody>
        </p:sp>
        <p:sp>
          <p:nvSpPr>
            <p:cNvPr id="16" name="Rectangle 12"/>
            <p:cNvSpPr>
              <a:spLocks noChangeArrowheads="1"/>
            </p:cNvSpPr>
            <p:nvPr/>
          </p:nvSpPr>
          <p:spPr bwMode="auto">
            <a:xfrm>
              <a:off x="9167" y="8258"/>
              <a:ext cx="1290" cy="69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000">
                  <a:solidFill>
                    <a:srgbClr val="000000"/>
                  </a:solidFill>
                  <a:latin typeface="Times New Roman" pitchFamily="18" charset="0"/>
                </a:rPr>
                <a:t>v peněžní formě</a:t>
              </a:r>
              <a:endParaRPr lang="cs-CZ" altLang="cs-CZ"/>
            </a:p>
          </p:txBody>
        </p:sp>
        <p:sp>
          <p:nvSpPr>
            <p:cNvPr id="17" name="Rectangle 13"/>
            <p:cNvSpPr>
              <a:spLocks noChangeArrowheads="1"/>
            </p:cNvSpPr>
            <p:nvPr/>
          </p:nvSpPr>
          <p:spPr bwMode="auto">
            <a:xfrm>
              <a:off x="1247" y="10778"/>
              <a:ext cx="1620" cy="36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000">
                  <a:solidFill>
                    <a:srgbClr val="000000"/>
                  </a:solidFill>
                  <a:latin typeface="Times New Roman" pitchFamily="18" charset="0"/>
                </a:rPr>
                <a:t>movitý</a:t>
              </a:r>
              <a:endParaRPr lang="cs-CZ" altLang="cs-CZ"/>
            </a:p>
          </p:txBody>
        </p:sp>
        <p:sp>
          <p:nvSpPr>
            <p:cNvPr id="18" name="Rectangle 14"/>
            <p:cNvSpPr>
              <a:spLocks noChangeArrowheads="1"/>
            </p:cNvSpPr>
            <p:nvPr/>
          </p:nvSpPr>
          <p:spPr bwMode="auto">
            <a:xfrm>
              <a:off x="3227" y="10778"/>
              <a:ext cx="1620" cy="36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000">
                  <a:solidFill>
                    <a:srgbClr val="000000"/>
                  </a:solidFill>
                  <a:latin typeface="Times New Roman" pitchFamily="18" charset="0"/>
                </a:rPr>
                <a:t>nemovitý</a:t>
              </a:r>
              <a:endParaRPr lang="cs-CZ" altLang="cs-CZ"/>
            </a:p>
          </p:txBody>
        </p:sp>
        <p:sp>
          <p:nvSpPr>
            <p:cNvPr id="19" name="Rectangle 15"/>
            <p:cNvSpPr>
              <a:spLocks noChangeArrowheads="1"/>
            </p:cNvSpPr>
            <p:nvPr/>
          </p:nvSpPr>
          <p:spPr bwMode="auto">
            <a:xfrm>
              <a:off x="3407" y="9518"/>
              <a:ext cx="1620" cy="9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000">
                  <a:solidFill>
                    <a:srgbClr val="000000"/>
                  </a:solidFill>
                  <a:latin typeface="Times New Roman" pitchFamily="18" charset="0"/>
                </a:rPr>
                <a:t>pohledávky (u odběratelů, u sdruž. podniků)</a:t>
              </a:r>
              <a:endParaRPr lang="cs-CZ" altLang="cs-CZ"/>
            </a:p>
          </p:txBody>
        </p:sp>
        <p:sp>
          <p:nvSpPr>
            <p:cNvPr id="20" name="Rectangle 16"/>
            <p:cNvSpPr>
              <a:spLocks noChangeArrowheads="1"/>
            </p:cNvSpPr>
            <p:nvPr/>
          </p:nvSpPr>
          <p:spPr bwMode="auto">
            <a:xfrm>
              <a:off x="5207" y="9518"/>
              <a:ext cx="1620" cy="9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000">
                  <a:solidFill>
                    <a:srgbClr val="000000"/>
                  </a:solidFill>
                  <a:latin typeface="Times New Roman" pitchFamily="18" charset="0"/>
                </a:rPr>
                <a:t>cenné papíry (krátkodobé)</a:t>
              </a:r>
              <a:endParaRPr lang="cs-CZ" altLang="cs-CZ"/>
            </a:p>
          </p:txBody>
        </p:sp>
        <p:sp>
          <p:nvSpPr>
            <p:cNvPr id="21" name="Rectangle 17"/>
            <p:cNvSpPr>
              <a:spLocks noChangeArrowheads="1"/>
            </p:cNvSpPr>
            <p:nvPr/>
          </p:nvSpPr>
          <p:spPr bwMode="auto">
            <a:xfrm>
              <a:off x="7007" y="9518"/>
              <a:ext cx="1620" cy="9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000">
                  <a:solidFill>
                    <a:srgbClr val="000000"/>
                  </a:solidFill>
                  <a:latin typeface="Times New Roman" pitchFamily="18" charset="0"/>
                </a:rPr>
                <a:t>peníze (na účtech, v hotovosti)</a:t>
              </a:r>
              <a:endParaRPr lang="cs-CZ" altLang="cs-CZ"/>
            </a:p>
          </p:txBody>
        </p:sp>
        <p:sp>
          <p:nvSpPr>
            <p:cNvPr id="22" name="Rectangle 18"/>
            <p:cNvSpPr>
              <a:spLocks noChangeArrowheads="1"/>
            </p:cNvSpPr>
            <p:nvPr/>
          </p:nvSpPr>
          <p:spPr bwMode="auto">
            <a:xfrm>
              <a:off x="8807" y="9518"/>
              <a:ext cx="1620" cy="9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defPPr>
                <a:defRPr lang="cs-CZ"/>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a:lstStyle>
            <a:p>
              <a:pPr algn="ctr"/>
              <a:r>
                <a:rPr lang="cs-CZ" altLang="cs-CZ" sz="1000">
                  <a:solidFill>
                    <a:srgbClr val="000000"/>
                  </a:solidFill>
                  <a:latin typeface="Times New Roman" pitchFamily="18" charset="0"/>
                </a:rPr>
                <a:t>náklady příštích období</a:t>
              </a:r>
              <a:endParaRPr lang="cs-CZ" altLang="cs-CZ"/>
            </a:p>
          </p:txBody>
        </p:sp>
        <p:cxnSp>
          <p:nvCxnSpPr>
            <p:cNvPr id="23" name="AutoShape 19"/>
            <p:cNvCxnSpPr>
              <a:cxnSpLocks noChangeShapeType="1"/>
              <a:stCxn id="9" idx="2"/>
              <a:endCxn id="12" idx="0"/>
            </p:cNvCxnSpPr>
            <p:nvPr/>
          </p:nvCxnSpPr>
          <p:spPr bwMode="auto">
            <a:xfrm rot="5400000">
              <a:off x="2777" y="7448"/>
              <a:ext cx="540" cy="1080"/>
            </a:xfrm>
            <a:prstGeom prst="bentConnector3">
              <a:avLst>
                <a:gd name="adj1" fmla="val 30366"/>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24" name="AutoShape 20"/>
            <p:cNvCxnSpPr>
              <a:cxnSpLocks noChangeShapeType="1"/>
              <a:stCxn id="9" idx="2"/>
              <a:endCxn id="14" idx="0"/>
            </p:cNvCxnSpPr>
            <p:nvPr/>
          </p:nvCxnSpPr>
          <p:spPr bwMode="auto">
            <a:xfrm rot="16200000" flipH="1">
              <a:off x="7457" y="5288"/>
              <a:ext cx="540" cy="2880"/>
            </a:xfrm>
            <a:prstGeom prst="bentConnector3">
              <a:avLst>
                <a:gd name="adj1" fmla="val 50000"/>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25" name="AutoShape 21"/>
            <p:cNvCxnSpPr>
              <a:cxnSpLocks noChangeShapeType="1"/>
              <a:stCxn id="12" idx="2"/>
              <a:endCxn id="17" idx="0"/>
            </p:cNvCxnSpPr>
            <p:nvPr/>
          </p:nvCxnSpPr>
          <p:spPr bwMode="auto">
            <a:xfrm rot="5400000">
              <a:off x="1365" y="9580"/>
              <a:ext cx="1800" cy="595"/>
            </a:xfrm>
            <a:prstGeom prst="bentConnector3">
              <a:avLst>
                <a:gd name="adj1" fmla="val 88329"/>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26" name="AutoShape 22"/>
            <p:cNvCxnSpPr>
              <a:cxnSpLocks noChangeShapeType="1"/>
              <a:stCxn id="16" idx="2"/>
              <a:endCxn id="21" idx="0"/>
            </p:cNvCxnSpPr>
            <p:nvPr/>
          </p:nvCxnSpPr>
          <p:spPr bwMode="auto">
            <a:xfrm rot="5400000">
              <a:off x="8420" y="8285"/>
              <a:ext cx="540" cy="1925"/>
            </a:xfrm>
            <a:prstGeom prst="bentConnector3">
              <a:avLst>
                <a:gd name="adj1" fmla="val 70551"/>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27" name="AutoShape 23"/>
            <p:cNvCxnSpPr>
              <a:cxnSpLocks noChangeShapeType="1"/>
              <a:stCxn id="11" idx="2"/>
              <a:endCxn id="16" idx="0"/>
            </p:cNvCxnSpPr>
            <p:nvPr/>
          </p:nvCxnSpPr>
          <p:spPr bwMode="auto">
            <a:xfrm rot="16200000" flipH="1">
              <a:off x="9347" y="7538"/>
              <a:ext cx="540" cy="900"/>
            </a:xfrm>
            <a:prstGeom prst="bentConnector3">
              <a:avLst>
                <a:gd name="adj1" fmla="val 50000"/>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28" name="AutoShape 24"/>
            <p:cNvCxnSpPr>
              <a:cxnSpLocks noChangeShapeType="1"/>
            </p:cNvCxnSpPr>
            <p:nvPr/>
          </p:nvCxnSpPr>
          <p:spPr bwMode="auto">
            <a:xfrm rot="5400000">
              <a:off x="7610" y="7475"/>
              <a:ext cx="540" cy="3545"/>
            </a:xfrm>
            <a:prstGeom prst="bentConnector3">
              <a:avLst>
                <a:gd name="adj1" fmla="val 70551"/>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29" name="AutoShape 25"/>
            <p:cNvCxnSpPr>
              <a:cxnSpLocks noChangeShapeType="1"/>
            </p:cNvCxnSpPr>
            <p:nvPr/>
          </p:nvCxnSpPr>
          <p:spPr bwMode="auto">
            <a:xfrm rot="5400000">
              <a:off x="6620" y="6485"/>
              <a:ext cx="540" cy="5525"/>
            </a:xfrm>
            <a:prstGeom prst="bentConnector3">
              <a:avLst>
                <a:gd name="adj1" fmla="val 70551"/>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30" name="AutoShape 26"/>
            <p:cNvCxnSpPr>
              <a:cxnSpLocks noChangeShapeType="1"/>
            </p:cNvCxnSpPr>
            <p:nvPr/>
          </p:nvCxnSpPr>
          <p:spPr bwMode="auto">
            <a:xfrm rot="16200000" flipH="1">
              <a:off x="9500" y="9130"/>
              <a:ext cx="540" cy="235"/>
            </a:xfrm>
            <a:prstGeom prst="bentConnector3">
              <a:avLst>
                <a:gd name="adj1" fmla="val 70551"/>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31" name="AutoShape 27"/>
            <p:cNvCxnSpPr>
              <a:cxnSpLocks noChangeShapeType="1"/>
            </p:cNvCxnSpPr>
            <p:nvPr/>
          </p:nvCxnSpPr>
          <p:spPr bwMode="auto">
            <a:xfrm rot="16200000" flipH="1">
              <a:off x="2355" y="9185"/>
              <a:ext cx="1800" cy="1385"/>
            </a:xfrm>
            <a:prstGeom prst="bentConnector3">
              <a:avLst>
                <a:gd name="adj1" fmla="val 88329"/>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32" name="AutoShape 28"/>
            <p:cNvCxnSpPr>
              <a:cxnSpLocks noChangeShapeType="1"/>
            </p:cNvCxnSpPr>
            <p:nvPr/>
          </p:nvCxnSpPr>
          <p:spPr bwMode="auto">
            <a:xfrm rot="16200000" flipH="1">
              <a:off x="3947" y="7358"/>
              <a:ext cx="540" cy="1260"/>
            </a:xfrm>
            <a:prstGeom prst="bentConnector3">
              <a:avLst>
                <a:gd name="adj1" fmla="val 30366"/>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33" name="AutoShape 29"/>
            <p:cNvCxnSpPr>
              <a:cxnSpLocks noChangeShapeType="1"/>
            </p:cNvCxnSpPr>
            <p:nvPr/>
          </p:nvCxnSpPr>
          <p:spPr bwMode="auto">
            <a:xfrm rot="16200000" flipH="1">
              <a:off x="4847" y="6458"/>
              <a:ext cx="540" cy="3060"/>
            </a:xfrm>
            <a:prstGeom prst="bentConnector3">
              <a:avLst>
                <a:gd name="adj1" fmla="val 30366"/>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34" name="AutoShape 30"/>
            <p:cNvCxnSpPr>
              <a:cxnSpLocks noChangeShapeType="1"/>
            </p:cNvCxnSpPr>
            <p:nvPr/>
          </p:nvCxnSpPr>
          <p:spPr bwMode="auto">
            <a:xfrm rot="5400000">
              <a:off x="8447" y="7538"/>
              <a:ext cx="540" cy="900"/>
            </a:xfrm>
            <a:prstGeom prst="bentConnector3">
              <a:avLst>
                <a:gd name="adj1" fmla="val 50000"/>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35" name="AutoShape 31"/>
            <p:cNvCxnSpPr>
              <a:cxnSpLocks noChangeShapeType="1"/>
            </p:cNvCxnSpPr>
            <p:nvPr/>
          </p:nvCxnSpPr>
          <p:spPr bwMode="auto">
            <a:xfrm rot="5400000">
              <a:off x="4667" y="5378"/>
              <a:ext cx="540" cy="2700"/>
            </a:xfrm>
            <a:prstGeom prst="bentConnector3">
              <a:avLst>
                <a:gd name="adj1" fmla="val 50000"/>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grpSp>
    </p:spTree>
    <p:extLst>
      <p:ext uri="{BB962C8B-B14F-4D97-AF65-F5344CB8AC3E}">
        <p14:creationId xmlns:p14="http://schemas.microsoft.com/office/powerpoint/2010/main" val="3379026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Kapitálová struktura podniku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464496"/>
          </a:xfrm>
        </p:spPr>
        <p:txBody>
          <a:bodyPr>
            <a:noAutofit/>
          </a:bodyPr>
          <a:lstStyle/>
          <a:p>
            <a:pPr marL="360000" indent="-360000">
              <a:spcBef>
                <a:spcPts val="1200"/>
              </a:spcBef>
              <a:buClr>
                <a:schemeClr val="accent6">
                  <a:lumMod val="75000"/>
                </a:schemeClr>
              </a:buClr>
              <a:buFont typeface="Wingdings" panose="05000000000000000000" pitchFamily="2" charset="2"/>
              <a:buChar char="§"/>
            </a:pPr>
            <a:r>
              <a:rPr lang="cs-CZ" altLang="cs-CZ" sz="1800" dirty="0">
                <a:latin typeface="Trebuchet MS" panose="020B0603020202020204" pitchFamily="34" charset="0"/>
              </a:rPr>
              <a:t>Kapitálovou strukturou se rozumí složení zdrojů, které slouží ke krytí majetku podniku</a:t>
            </a:r>
          </a:p>
          <a:p>
            <a:pPr marL="360000" indent="-360000">
              <a:spcBef>
                <a:spcPts val="1200"/>
              </a:spcBef>
              <a:buClr>
                <a:schemeClr val="accent6">
                  <a:lumMod val="75000"/>
                </a:schemeClr>
              </a:buClr>
              <a:buFont typeface="Wingdings" panose="05000000000000000000" pitchFamily="2" charset="2"/>
              <a:buChar char="§"/>
            </a:pPr>
            <a:r>
              <a:rPr lang="cs-CZ" altLang="cs-CZ" sz="1800" b="1" u="sng" dirty="0">
                <a:effectLst>
                  <a:outerShdw blurRad="38100" dist="38100" dir="2700000" algn="tl">
                    <a:srgbClr val="000000">
                      <a:alpha val="43137"/>
                    </a:srgbClr>
                  </a:outerShdw>
                </a:effectLst>
                <a:latin typeface="Trebuchet MS" panose="020B0603020202020204" pitchFamily="34" charset="0"/>
              </a:rPr>
              <a:t>Vlastní kapitál</a:t>
            </a:r>
            <a:r>
              <a:rPr lang="cs-CZ" altLang="cs-CZ" sz="1800" dirty="0">
                <a:latin typeface="Trebuchet MS" panose="020B0603020202020204" pitchFamily="34" charset="0"/>
              </a:rPr>
              <a:t> (ručitelský kapitál) zahrnuje finanční prostředky vložené do podniku vlastníkem, či spoluvlastníky formou peněžitých i nepeněžitých vkladů (základním kapitálem podniku tak nemusí být v případě např. společnosti s ručením omezením 200 000 Kč, ale např. osobní auto v ceně 200 000 Kč).</a:t>
            </a:r>
          </a:p>
          <a:p>
            <a:pPr marL="360000" indent="-360000">
              <a:spcBef>
                <a:spcPts val="1200"/>
              </a:spcBef>
              <a:buClr>
                <a:schemeClr val="accent6">
                  <a:lumMod val="75000"/>
                </a:schemeClr>
              </a:buClr>
              <a:buFont typeface="Wingdings" panose="05000000000000000000" pitchFamily="2" charset="2"/>
              <a:buChar char="§"/>
            </a:pPr>
            <a:r>
              <a:rPr lang="cs-CZ" altLang="cs-CZ" sz="1800" dirty="0">
                <a:latin typeface="Trebuchet MS" panose="020B0603020202020204" pitchFamily="34" charset="0"/>
              </a:rPr>
              <a:t>Do</a:t>
            </a:r>
            <a:r>
              <a:rPr lang="cs-CZ" altLang="cs-CZ" sz="1800" b="1" dirty="0">
                <a:latin typeface="Trebuchet MS" panose="020B0603020202020204" pitchFamily="34" charset="0"/>
              </a:rPr>
              <a:t> </a:t>
            </a:r>
            <a:r>
              <a:rPr lang="cs-CZ" altLang="cs-CZ" sz="1800" b="1" dirty="0">
                <a:effectLst>
                  <a:outerShdw blurRad="38100" dist="38100" dir="2700000" algn="tl">
                    <a:srgbClr val="000000">
                      <a:alpha val="43137"/>
                    </a:srgbClr>
                  </a:outerShdw>
                </a:effectLst>
                <a:latin typeface="Trebuchet MS" panose="020B0603020202020204" pitchFamily="34" charset="0"/>
              </a:rPr>
              <a:t>vlastního kapitálu </a:t>
            </a:r>
            <a:r>
              <a:rPr lang="cs-CZ" altLang="cs-CZ" sz="1800" dirty="0">
                <a:latin typeface="Trebuchet MS" panose="020B0603020202020204" pitchFamily="34" charset="0"/>
              </a:rPr>
              <a:t>patří i zdroje, které si podnik vytvořil sám ze zisku, tzn. kromě zisku také různé fondy ze zisku</a:t>
            </a:r>
          </a:p>
          <a:p>
            <a:pPr marL="360000" indent="-360000">
              <a:spcBef>
                <a:spcPts val="1200"/>
              </a:spcBef>
              <a:buClr>
                <a:schemeClr val="accent6">
                  <a:lumMod val="75000"/>
                </a:schemeClr>
              </a:buClr>
              <a:buFont typeface="Wingdings" panose="05000000000000000000" pitchFamily="2" charset="2"/>
              <a:buChar char="§"/>
            </a:pPr>
            <a:r>
              <a:rPr lang="cs-CZ" altLang="cs-CZ" sz="1800" b="1" u="sng" dirty="0">
                <a:effectLst>
                  <a:outerShdw blurRad="38100" dist="38100" dir="2700000" algn="tl">
                    <a:srgbClr val="000000">
                      <a:alpha val="43137"/>
                    </a:srgbClr>
                  </a:outerShdw>
                </a:effectLst>
                <a:latin typeface="Trebuchet MS" panose="020B0603020202020204" pitchFamily="34" charset="0"/>
              </a:rPr>
              <a:t>Cizí kapitál</a:t>
            </a:r>
            <a:r>
              <a:rPr lang="cs-CZ" altLang="cs-CZ" sz="1800" dirty="0">
                <a:latin typeface="Trebuchet MS" panose="020B0603020202020204" pitchFamily="34" charset="0"/>
              </a:rPr>
              <a:t> (věřitelský kapitál) zahrnuje finanční prostředky, které získal podnik od cizích osob a které pro něj představují dluh, který musí v určené době splatit. Celková velikost kapitálu podniku je ovlivňována řadou činitelů, mezi něž patří např. </a:t>
            </a:r>
            <a:r>
              <a:rPr lang="vi-VN" sz="1800" dirty="0"/>
              <a:t>obor podnik</a:t>
            </a:r>
            <a:r>
              <a:rPr lang="cs-CZ" sz="1800" dirty="0">
                <a:latin typeface="Trebuchet MS" panose="020B0603020202020204" pitchFamily="34" charset="0"/>
              </a:rPr>
              <a:t>á</a:t>
            </a:r>
            <a:r>
              <a:rPr lang="vi-VN" sz="1800" dirty="0"/>
              <a:t>n</a:t>
            </a:r>
            <a:r>
              <a:rPr lang="cs-CZ" sz="1800" dirty="0">
                <a:latin typeface="Trebuchet MS" panose="020B0603020202020204" pitchFamily="34" charset="0"/>
              </a:rPr>
              <a:t>í</a:t>
            </a:r>
            <a:r>
              <a:rPr lang="vi-VN" sz="1800" dirty="0"/>
              <a:t>, velikost podniku, stupe</a:t>
            </a:r>
            <a:r>
              <a:rPr lang="cs-CZ" sz="1800" dirty="0">
                <a:latin typeface="Trebuchet MS" panose="020B0603020202020204" pitchFamily="34" charset="0"/>
              </a:rPr>
              <a:t>ň</a:t>
            </a:r>
            <a:r>
              <a:rPr lang="vi-VN" sz="1800" dirty="0"/>
              <a:t> vyu</a:t>
            </a:r>
            <a:r>
              <a:rPr lang="cs-CZ" sz="1800" dirty="0">
                <a:latin typeface="Trebuchet MS" panose="020B0603020202020204" pitchFamily="34" charset="0"/>
              </a:rPr>
              <a:t>ž</a:t>
            </a:r>
            <a:r>
              <a:rPr lang="vi-VN" sz="1800" dirty="0"/>
              <a:t>it</a:t>
            </a:r>
            <a:r>
              <a:rPr lang="cs-CZ" sz="1800" dirty="0">
                <a:latin typeface="Trebuchet MS" panose="020B0603020202020204" pitchFamily="34" charset="0"/>
              </a:rPr>
              <a:t>í </a:t>
            </a:r>
            <a:r>
              <a:rPr lang="vi-VN" sz="1800" dirty="0"/>
              <a:t>techniky, rychlost podnikov</a:t>
            </a:r>
            <a:r>
              <a:rPr lang="cs-CZ" sz="1800" dirty="0">
                <a:latin typeface="Trebuchet MS" panose="020B0603020202020204" pitchFamily="34" charset="0"/>
              </a:rPr>
              <a:t>é</a:t>
            </a:r>
            <a:r>
              <a:rPr lang="vi-VN" sz="1800" dirty="0"/>
              <a:t>ho</a:t>
            </a:r>
            <a:r>
              <a:rPr lang="cs-CZ" sz="1800" dirty="0">
                <a:latin typeface="Trebuchet MS" panose="020B0603020202020204" pitchFamily="34" charset="0"/>
              </a:rPr>
              <a:t> </a:t>
            </a:r>
            <a:r>
              <a:rPr lang="vi-VN" sz="1800" dirty="0"/>
              <a:t>obratu apod</a:t>
            </a:r>
            <a:r>
              <a:rPr lang="cs-CZ" sz="1800" dirty="0">
                <a:latin typeface="Trebuchet MS" panose="020B0603020202020204" pitchFamily="34" charset="0"/>
              </a:rPr>
              <a:t>.</a:t>
            </a:r>
            <a:endParaRPr lang="vi-VN" sz="1800" dirty="0"/>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780426"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Nadpis 1"/>
          <p:cNvSpPr txBox="1">
            <a:spLocks/>
          </p:cNvSpPr>
          <p:nvPr/>
        </p:nvSpPr>
        <p:spPr>
          <a:xfrm>
            <a:off x="3131840" y="180000"/>
            <a:ext cx="5760000" cy="900000"/>
          </a:xfrm>
          <a:prstGeom prst="rect">
            <a:avLst/>
          </a:prstGeom>
        </p:spPr>
        <p:txBody>
          <a:bodyPr vert="horz" lIns="91440" tIns="45720" rIns="91440" bIns="45720" rtlCol="0" anchor="b">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smtClean="0">
                <a:solidFill>
                  <a:schemeClr val="bg1">
                    <a:lumMod val="50000"/>
                  </a:schemeClr>
                </a:solidFill>
                <a:latin typeface="Trebuchet MS" panose="020B0603020202020204" pitchFamily="34" charset="0"/>
              </a:rPr>
              <a:t>Podnikové hospodářství 2</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665943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Kapitálová struktura podniku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780426"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7" name="Group 4"/>
          <p:cNvGrpSpPr>
            <a:grpSpLocks noChangeAspect="1"/>
          </p:cNvGrpSpPr>
          <p:nvPr/>
        </p:nvGrpSpPr>
        <p:grpSpPr bwMode="auto">
          <a:xfrm>
            <a:off x="1043608" y="2492488"/>
            <a:ext cx="7688068" cy="3672816"/>
            <a:chOff x="624" y="1344"/>
            <a:chExt cx="5040" cy="2304"/>
          </a:xfrm>
        </p:grpSpPr>
        <p:sp>
          <p:nvSpPr>
            <p:cNvPr id="8" name="Rectangle 5"/>
            <p:cNvSpPr>
              <a:spLocks noChangeAspect="1" noChangeArrowheads="1"/>
            </p:cNvSpPr>
            <p:nvPr/>
          </p:nvSpPr>
          <p:spPr bwMode="auto">
            <a:xfrm>
              <a:off x="1968" y="1344"/>
              <a:ext cx="1008" cy="2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p>
              <a:pPr algn="ctr"/>
              <a:r>
                <a:rPr lang="cs-CZ" altLang="cs-CZ" sz="1200" b="1">
                  <a:solidFill>
                    <a:srgbClr val="000000"/>
                  </a:solidFill>
                  <a:latin typeface="Times New Roman" pitchFamily="18" charset="0"/>
                </a:rPr>
                <a:t>Kapitál</a:t>
              </a:r>
              <a:endParaRPr lang="cs-CZ" altLang="cs-CZ"/>
            </a:p>
          </p:txBody>
        </p:sp>
        <p:sp>
          <p:nvSpPr>
            <p:cNvPr id="9" name="Rectangle 6"/>
            <p:cNvSpPr>
              <a:spLocks noChangeAspect="1" noChangeArrowheads="1"/>
            </p:cNvSpPr>
            <p:nvPr/>
          </p:nvSpPr>
          <p:spPr bwMode="auto">
            <a:xfrm>
              <a:off x="720" y="1776"/>
              <a:ext cx="1008" cy="2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p>
              <a:pPr algn="ctr"/>
              <a:r>
                <a:rPr lang="cs-CZ" altLang="cs-CZ" sz="1200">
                  <a:solidFill>
                    <a:srgbClr val="000000"/>
                  </a:solidFill>
                  <a:latin typeface="Times New Roman" pitchFamily="18" charset="0"/>
                </a:rPr>
                <a:t>Vlastní kapitál</a:t>
              </a:r>
              <a:endParaRPr lang="cs-CZ" altLang="cs-CZ"/>
            </a:p>
          </p:txBody>
        </p:sp>
        <p:sp>
          <p:nvSpPr>
            <p:cNvPr id="11" name="Rectangle 7"/>
            <p:cNvSpPr>
              <a:spLocks noChangeAspect="1" noChangeArrowheads="1"/>
            </p:cNvSpPr>
            <p:nvPr/>
          </p:nvSpPr>
          <p:spPr bwMode="auto">
            <a:xfrm>
              <a:off x="3264" y="1776"/>
              <a:ext cx="1008" cy="2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p>
              <a:pPr algn="ctr"/>
              <a:r>
                <a:rPr lang="cs-CZ" altLang="cs-CZ" sz="1200">
                  <a:solidFill>
                    <a:srgbClr val="000000"/>
                  </a:solidFill>
                  <a:latin typeface="Times New Roman" pitchFamily="18" charset="0"/>
                </a:rPr>
                <a:t>Cizí kapitál</a:t>
              </a:r>
              <a:endParaRPr lang="cs-CZ" altLang="cs-CZ"/>
            </a:p>
          </p:txBody>
        </p:sp>
        <p:sp>
          <p:nvSpPr>
            <p:cNvPr id="12" name="Rectangle 8"/>
            <p:cNvSpPr>
              <a:spLocks noChangeAspect="1" noChangeArrowheads="1"/>
            </p:cNvSpPr>
            <p:nvPr/>
          </p:nvSpPr>
          <p:spPr bwMode="auto">
            <a:xfrm>
              <a:off x="4128" y="2208"/>
              <a:ext cx="1008" cy="2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p>
              <a:pPr algn="ctr"/>
              <a:r>
                <a:rPr lang="cs-CZ" altLang="cs-CZ" sz="1200">
                  <a:solidFill>
                    <a:srgbClr val="000000"/>
                  </a:solidFill>
                  <a:latin typeface="Times New Roman" pitchFamily="18" charset="0"/>
                </a:rPr>
                <a:t>Dlouhodobý</a:t>
              </a:r>
              <a:endParaRPr lang="cs-CZ" altLang="cs-CZ"/>
            </a:p>
          </p:txBody>
        </p:sp>
        <p:sp>
          <p:nvSpPr>
            <p:cNvPr id="13" name="Rectangle 9"/>
            <p:cNvSpPr>
              <a:spLocks noChangeAspect="1" noChangeArrowheads="1"/>
            </p:cNvSpPr>
            <p:nvPr/>
          </p:nvSpPr>
          <p:spPr bwMode="auto">
            <a:xfrm>
              <a:off x="2448" y="2208"/>
              <a:ext cx="1008" cy="2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00E4A8"/>
                  </a:solidFill>
                </a14:hiddenFill>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p>
              <a:pPr algn="ctr"/>
              <a:r>
                <a:rPr lang="cs-CZ" altLang="cs-CZ" sz="1200">
                  <a:solidFill>
                    <a:srgbClr val="000000"/>
                  </a:solidFill>
                  <a:latin typeface="Times New Roman" pitchFamily="18" charset="0"/>
                </a:rPr>
                <a:t>Krátkodobý</a:t>
              </a:r>
              <a:endParaRPr lang="cs-CZ" altLang="cs-CZ"/>
            </a:p>
          </p:txBody>
        </p:sp>
        <p:sp>
          <p:nvSpPr>
            <p:cNvPr id="14" name="Rectangle 10"/>
            <p:cNvSpPr>
              <a:spLocks noChangeAspect="1" noChangeArrowheads="1"/>
            </p:cNvSpPr>
            <p:nvPr/>
          </p:nvSpPr>
          <p:spPr bwMode="auto">
            <a:xfrm>
              <a:off x="624" y="2112"/>
              <a:ext cx="1632" cy="1536"/>
            </a:xfrm>
            <a:prstGeom prst="rect">
              <a:avLst/>
            </a:prstGeom>
            <a:noFill/>
            <a:ln>
              <a:noFill/>
            </a:ln>
            <a:effectLst/>
            <a:extLst>
              <a:ext uri="{909E8E84-426E-40DD-AFC4-6F175D3DCCD1}">
                <a14:hiddenFill xmlns:a14="http://schemas.microsoft.com/office/drawing/2010/main">
                  <a:solidFill>
                    <a:srgbClr val="00E4A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p>
              <a:r>
                <a:rPr lang="cs-CZ" altLang="cs-CZ" sz="1200" dirty="0">
                  <a:solidFill>
                    <a:srgbClr val="000000"/>
                  </a:solidFill>
                  <a:latin typeface="Times New Roman" pitchFamily="18" charset="0"/>
                </a:rPr>
                <a:t>- základní kapitál</a:t>
              </a:r>
            </a:p>
            <a:p>
              <a:r>
                <a:rPr lang="cs-CZ" altLang="cs-CZ" sz="1200" dirty="0">
                  <a:solidFill>
                    <a:srgbClr val="000000"/>
                  </a:solidFill>
                  <a:latin typeface="Times New Roman" pitchFamily="18" charset="0"/>
                </a:rPr>
                <a:t>- emisní ážio</a:t>
              </a:r>
            </a:p>
            <a:p>
              <a:r>
                <a:rPr lang="cs-CZ" altLang="cs-CZ" sz="1200" dirty="0">
                  <a:solidFill>
                    <a:srgbClr val="000000"/>
                  </a:solidFill>
                  <a:latin typeface="Times New Roman" pitchFamily="18" charset="0"/>
                </a:rPr>
                <a:t>- fondy ze zisku</a:t>
              </a:r>
            </a:p>
            <a:p>
              <a:r>
                <a:rPr lang="cs-CZ" altLang="cs-CZ" sz="1200" dirty="0">
                  <a:solidFill>
                    <a:srgbClr val="000000"/>
                  </a:solidFill>
                  <a:latin typeface="Times New Roman" pitchFamily="18" charset="0"/>
                </a:rPr>
                <a:t>- výsledek hospodaření  </a:t>
              </a:r>
            </a:p>
            <a:p>
              <a:r>
                <a:rPr lang="cs-CZ" altLang="cs-CZ" sz="1200" dirty="0">
                  <a:solidFill>
                    <a:srgbClr val="000000"/>
                  </a:solidFill>
                  <a:latin typeface="Times New Roman" pitchFamily="18" charset="0"/>
                </a:rPr>
                <a:t>  (zisk nebo ztráta</a:t>
              </a:r>
            </a:p>
            <a:p>
              <a:r>
                <a:rPr lang="cs-CZ" altLang="cs-CZ" sz="1200" dirty="0">
                  <a:solidFill>
                    <a:srgbClr val="000000"/>
                  </a:solidFill>
                  <a:latin typeface="Times New Roman" pitchFamily="18" charset="0"/>
                </a:rPr>
                <a:t>  běžného období)</a:t>
              </a:r>
            </a:p>
            <a:p>
              <a:r>
                <a:rPr lang="cs-CZ" altLang="cs-CZ" sz="1200" dirty="0">
                  <a:solidFill>
                    <a:srgbClr val="000000"/>
                  </a:solidFill>
                  <a:latin typeface="Times New Roman" pitchFamily="18" charset="0"/>
                </a:rPr>
                <a:t>- nerozdělený zisk</a:t>
              </a:r>
            </a:p>
            <a:p>
              <a:r>
                <a:rPr lang="cs-CZ" altLang="cs-CZ" sz="1200" dirty="0">
                  <a:solidFill>
                    <a:srgbClr val="000000"/>
                  </a:solidFill>
                  <a:latin typeface="Times New Roman" pitchFamily="18" charset="0"/>
                </a:rPr>
                <a:t>  (neuhrazená ztráta)</a:t>
              </a:r>
            </a:p>
            <a:p>
              <a:r>
                <a:rPr lang="cs-CZ" altLang="cs-CZ" sz="1200" dirty="0">
                  <a:solidFill>
                    <a:srgbClr val="000000"/>
                  </a:solidFill>
                  <a:latin typeface="Times New Roman" pitchFamily="18" charset="0"/>
                </a:rPr>
                <a:t>  minulých let</a:t>
              </a:r>
              <a:endParaRPr lang="cs-CZ" altLang="cs-CZ" dirty="0"/>
            </a:p>
          </p:txBody>
        </p:sp>
        <p:sp>
          <p:nvSpPr>
            <p:cNvPr id="15" name="Rectangle 11"/>
            <p:cNvSpPr>
              <a:spLocks noChangeAspect="1" noChangeArrowheads="1"/>
            </p:cNvSpPr>
            <p:nvPr/>
          </p:nvSpPr>
          <p:spPr bwMode="auto">
            <a:xfrm>
              <a:off x="2352" y="2544"/>
              <a:ext cx="1584" cy="1008"/>
            </a:xfrm>
            <a:prstGeom prst="rect">
              <a:avLst/>
            </a:prstGeom>
            <a:noFill/>
            <a:ln>
              <a:noFill/>
            </a:ln>
            <a:effectLst/>
            <a:extLst>
              <a:ext uri="{909E8E84-426E-40DD-AFC4-6F175D3DCCD1}">
                <a14:hiddenFill xmlns:a14="http://schemas.microsoft.com/office/drawing/2010/main">
                  <a:solidFill>
                    <a:srgbClr val="00E4A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p>
              <a:r>
                <a:rPr lang="cs-CZ" altLang="cs-CZ" sz="1200">
                  <a:solidFill>
                    <a:srgbClr val="000000"/>
                  </a:solidFill>
                  <a:latin typeface="Times New Roman" pitchFamily="18" charset="0"/>
                </a:rPr>
                <a:t>- krátkodobé bank. úvěry</a:t>
              </a:r>
            </a:p>
            <a:p>
              <a:r>
                <a:rPr lang="cs-CZ" altLang="cs-CZ" sz="1200">
                  <a:solidFill>
                    <a:srgbClr val="000000"/>
                  </a:solidFill>
                  <a:latin typeface="Times New Roman" pitchFamily="18" charset="0"/>
                </a:rPr>
                <a:t>- dodavatelské úvěry</a:t>
              </a:r>
            </a:p>
            <a:p>
              <a:r>
                <a:rPr lang="cs-CZ" altLang="cs-CZ" sz="1200">
                  <a:solidFill>
                    <a:srgbClr val="000000"/>
                  </a:solidFill>
                  <a:latin typeface="Times New Roman" pitchFamily="18" charset="0"/>
                </a:rPr>
                <a:t>- zálohy</a:t>
              </a:r>
            </a:p>
            <a:p>
              <a:r>
                <a:rPr lang="cs-CZ" altLang="cs-CZ" sz="1200">
                  <a:solidFill>
                    <a:srgbClr val="000000"/>
                  </a:solidFill>
                  <a:latin typeface="Times New Roman" pitchFamily="18" charset="0"/>
                </a:rPr>
                <a:t>- nevyplacené mzdy</a:t>
              </a:r>
            </a:p>
            <a:p>
              <a:r>
                <a:rPr lang="cs-CZ" altLang="cs-CZ" sz="1200">
                  <a:solidFill>
                    <a:srgbClr val="000000"/>
                  </a:solidFill>
                  <a:latin typeface="Times New Roman" pitchFamily="18" charset="0"/>
                </a:rPr>
                <a:t>- výdaje příštích období</a:t>
              </a:r>
              <a:endParaRPr lang="cs-CZ" altLang="cs-CZ"/>
            </a:p>
          </p:txBody>
        </p:sp>
        <p:sp>
          <p:nvSpPr>
            <p:cNvPr id="16" name="Rectangle 12"/>
            <p:cNvSpPr>
              <a:spLocks noChangeAspect="1" noChangeArrowheads="1"/>
            </p:cNvSpPr>
            <p:nvPr/>
          </p:nvSpPr>
          <p:spPr bwMode="auto">
            <a:xfrm>
              <a:off x="4032" y="2544"/>
              <a:ext cx="1632" cy="720"/>
            </a:xfrm>
            <a:prstGeom prst="rect">
              <a:avLst/>
            </a:prstGeom>
            <a:noFill/>
            <a:ln>
              <a:noFill/>
            </a:ln>
            <a:effectLst/>
            <a:extLst>
              <a:ext uri="{909E8E84-426E-40DD-AFC4-6F175D3DCCD1}">
                <a14:hiddenFill xmlns:a14="http://schemas.microsoft.com/office/drawing/2010/main">
                  <a:solidFill>
                    <a:srgbClr val="00E4A8"/>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1C1C1C"/>
                    </a:outerShdw>
                  </a:effectLst>
                </a14:hiddenEffects>
              </a:ext>
            </a:extLst>
          </p:spPr>
          <p:txBody>
            <a:bodyPr anchor="ctr"/>
            <a:lstStyle/>
            <a:p>
              <a:r>
                <a:rPr lang="cs-CZ" altLang="cs-CZ" sz="1200">
                  <a:solidFill>
                    <a:srgbClr val="000000"/>
                  </a:solidFill>
                  <a:latin typeface="Times New Roman" pitchFamily="18" charset="0"/>
                </a:rPr>
                <a:t>- dlouhodobé bank. </a:t>
              </a:r>
            </a:p>
            <a:p>
              <a:pPr lvl="1"/>
              <a:r>
                <a:rPr lang="cs-CZ" altLang="cs-CZ" sz="1200">
                  <a:solidFill>
                    <a:srgbClr val="000000"/>
                  </a:solidFill>
                  <a:latin typeface="Times New Roman" pitchFamily="18" charset="0"/>
                </a:rPr>
                <a:t>úvěry</a:t>
              </a:r>
            </a:p>
            <a:p>
              <a:r>
                <a:rPr lang="cs-CZ" altLang="cs-CZ" sz="1200">
                  <a:solidFill>
                    <a:srgbClr val="000000"/>
                  </a:solidFill>
                  <a:latin typeface="Times New Roman" pitchFamily="18" charset="0"/>
                </a:rPr>
                <a:t>- podnikové obligace</a:t>
              </a:r>
            </a:p>
            <a:p>
              <a:r>
                <a:rPr lang="cs-CZ" altLang="cs-CZ" sz="1200">
                  <a:solidFill>
                    <a:srgbClr val="000000"/>
                  </a:solidFill>
                  <a:latin typeface="Times New Roman" pitchFamily="18" charset="0"/>
                </a:rPr>
                <a:t>- dlužní úpisy</a:t>
              </a:r>
              <a:endParaRPr lang="cs-CZ" altLang="cs-CZ"/>
            </a:p>
          </p:txBody>
        </p:sp>
        <p:cxnSp>
          <p:nvCxnSpPr>
            <p:cNvPr id="17" name="AutoShape 13"/>
            <p:cNvCxnSpPr>
              <a:cxnSpLocks noChangeAspect="1" noChangeShapeType="1"/>
              <a:stCxn id="8" idx="1"/>
              <a:endCxn id="9" idx="0"/>
            </p:cNvCxnSpPr>
            <p:nvPr/>
          </p:nvCxnSpPr>
          <p:spPr bwMode="auto">
            <a:xfrm rot="10800000" flipV="1">
              <a:off x="1224" y="1488"/>
              <a:ext cx="744" cy="288"/>
            </a:xfrm>
            <a:prstGeom prst="bentConnector2">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18" name="AutoShape 14"/>
            <p:cNvCxnSpPr>
              <a:cxnSpLocks noChangeAspect="1" noChangeShapeType="1"/>
              <a:stCxn id="8" idx="3"/>
              <a:endCxn id="11" idx="0"/>
            </p:cNvCxnSpPr>
            <p:nvPr/>
          </p:nvCxnSpPr>
          <p:spPr bwMode="auto">
            <a:xfrm>
              <a:off x="2976" y="1488"/>
              <a:ext cx="792" cy="288"/>
            </a:xfrm>
            <a:prstGeom prst="bentConnector2">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19" name="AutoShape 15"/>
            <p:cNvCxnSpPr>
              <a:cxnSpLocks noChangeAspect="1" noChangeShapeType="1"/>
              <a:stCxn id="11" idx="1"/>
              <a:endCxn id="13" idx="0"/>
            </p:cNvCxnSpPr>
            <p:nvPr/>
          </p:nvCxnSpPr>
          <p:spPr bwMode="auto">
            <a:xfrm rot="10800000" flipV="1">
              <a:off x="2952" y="1920"/>
              <a:ext cx="312" cy="288"/>
            </a:xfrm>
            <a:prstGeom prst="bentConnector2">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cxnSp>
          <p:nvCxnSpPr>
            <p:cNvPr id="20" name="AutoShape 16"/>
            <p:cNvCxnSpPr>
              <a:cxnSpLocks noChangeAspect="1" noChangeShapeType="1"/>
              <a:stCxn id="11" idx="3"/>
              <a:endCxn id="12" idx="0"/>
            </p:cNvCxnSpPr>
            <p:nvPr/>
          </p:nvCxnSpPr>
          <p:spPr bwMode="auto">
            <a:xfrm>
              <a:off x="4272" y="1920"/>
              <a:ext cx="360" cy="288"/>
            </a:xfrm>
            <a:prstGeom prst="bentConnector2">
              <a:avLst/>
            </a:prstGeom>
            <a:noFill/>
            <a:ln w="9525">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1C1C1C"/>
                    </a:outerShdw>
                  </a:effectLst>
                </a14:hiddenEffects>
              </a:ext>
            </a:extLst>
          </p:spPr>
        </p:cxnSp>
      </p:grpSp>
      <p:sp>
        <p:nvSpPr>
          <p:cNvPr id="22" name="Nadpis 1"/>
          <p:cNvSpPr txBox="1">
            <a:spLocks/>
          </p:cNvSpPr>
          <p:nvPr/>
        </p:nvSpPr>
        <p:spPr>
          <a:xfrm>
            <a:off x="3131840" y="180000"/>
            <a:ext cx="5760000" cy="900000"/>
          </a:xfrm>
          <a:prstGeom prst="rect">
            <a:avLst/>
          </a:prstGeom>
        </p:spPr>
        <p:txBody>
          <a:bodyPr vert="horz" lIns="91440" tIns="45720" rIns="91440" bIns="45720" rtlCol="0" anchor="b">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smtClean="0">
                <a:solidFill>
                  <a:schemeClr val="bg1">
                    <a:lumMod val="50000"/>
                  </a:schemeClr>
                </a:solidFill>
                <a:latin typeface="Trebuchet MS" panose="020B0603020202020204" pitchFamily="34" charset="0"/>
              </a:rPr>
              <a:t>Podnikové hospodářství 2</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3959441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Cash-</a:t>
            </a:r>
            <a:r>
              <a:rPr lang="cs-CZ" sz="3000" b="1" dirty="0" err="1"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flow</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464496"/>
          </a:xfrm>
        </p:spPr>
        <p:txBody>
          <a:bodyPr>
            <a:noAutofit/>
          </a:bodyPr>
          <a:lstStyle/>
          <a:p>
            <a:pPr marL="360000" indent="-360000">
              <a:spcBef>
                <a:spcPts val="1800"/>
              </a:spcBef>
              <a:buClr>
                <a:schemeClr val="accent6">
                  <a:lumMod val="75000"/>
                </a:schemeClr>
              </a:buClr>
              <a:buFont typeface="Wingdings" panose="05000000000000000000" pitchFamily="2" charset="2"/>
              <a:buChar char="§"/>
            </a:pPr>
            <a:r>
              <a:rPr lang="cs-CZ" altLang="cs-CZ" sz="2000" dirty="0">
                <a:latin typeface="Trebuchet MS" panose="020B0603020202020204" pitchFamily="34" charset="0"/>
              </a:rPr>
              <a:t>Hotové peníze představuje rozdíl mezi peněžními příjmy a peněžními výdaji, který se také označuje jako „</a:t>
            </a:r>
            <a:r>
              <a:rPr lang="cs-CZ" altLang="cs-CZ" sz="2000" dirty="0" smtClean="0">
                <a:latin typeface="Trebuchet MS" panose="020B0603020202020204" pitchFamily="34" charset="0"/>
              </a:rPr>
              <a:t>cash-</a:t>
            </a:r>
            <a:r>
              <a:rPr lang="cs-CZ" altLang="cs-CZ" sz="2000" dirty="0" err="1" smtClean="0">
                <a:latin typeface="Trebuchet MS" panose="020B0603020202020204" pitchFamily="34" charset="0"/>
              </a:rPr>
              <a:t>flow</a:t>
            </a:r>
            <a:r>
              <a:rPr lang="cs-CZ" altLang="cs-CZ" sz="2000" dirty="0">
                <a:latin typeface="Trebuchet MS" panose="020B0603020202020204" pitchFamily="34" charset="0"/>
              </a:rPr>
              <a:t>“ (peněžní tok)</a:t>
            </a:r>
          </a:p>
          <a:p>
            <a:pPr marL="360000" indent="-360000">
              <a:spcBef>
                <a:spcPts val="1800"/>
              </a:spcBef>
              <a:buClr>
                <a:schemeClr val="accent6">
                  <a:lumMod val="75000"/>
                </a:schemeClr>
              </a:buClr>
              <a:buFont typeface="Wingdings" panose="05000000000000000000" pitchFamily="2" charset="2"/>
              <a:buChar char="§"/>
            </a:pPr>
            <a:r>
              <a:rPr lang="cs-CZ" altLang="cs-CZ" sz="2000" b="1" u="sng" dirty="0" smtClean="0">
                <a:effectLst>
                  <a:outerShdw blurRad="38100" dist="38100" dir="2700000" algn="tl">
                    <a:srgbClr val="000000">
                      <a:alpha val="43137"/>
                    </a:srgbClr>
                  </a:outerShdw>
                </a:effectLst>
                <a:latin typeface="Trebuchet MS" panose="020B0603020202020204" pitchFamily="34" charset="0"/>
              </a:rPr>
              <a:t>Cash-</a:t>
            </a:r>
            <a:r>
              <a:rPr lang="cs-CZ" altLang="cs-CZ" sz="2000" b="1" u="sng" dirty="0" err="1" smtClean="0">
                <a:effectLst>
                  <a:outerShdw blurRad="38100" dist="38100" dir="2700000" algn="tl">
                    <a:srgbClr val="000000">
                      <a:alpha val="43137"/>
                    </a:srgbClr>
                  </a:outerShdw>
                </a:effectLst>
                <a:latin typeface="Trebuchet MS" panose="020B0603020202020204" pitchFamily="34" charset="0"/>
              </a:rPr>
              <a:t>flow</a:t>
            </a:r>
            <a:r>
              <a:rPr lang="cs-CZ" altLang="cs-CZ" sz="2000" dirty="0" smtClean="0">
                <a:latin typeface="Trebuchet MS" panose="020B0603020202020204" pitchFamily="34" charset="0"/>
              </a:rPr>
              <a:t> </a:t>
            </a:r>
            <a:r>
              <a:rPr lang="cs-CZ" altLang="cs-CZ" sz="2000" dirty="0">
                <a:latin typeface="Trebuchet MS" panose="020B0603020202020204" pitchFamily="34" charset="0"/>
              </a:rPr>
              <a:t>je ukazatel, který udává příliv prostředků z podnikových operací.</a:t>
            </a:r>
          </a:p>
          <a:p>
            <a:pPr marL="360000" indent="-360000">
              <a:spcBef>
                <a:spcPts val="1800"/>
              </a:spcBef>
              <a:buClr>
                <a:schemeClr val="accent6">
                  <a:lumMod val="75000"/>
                </a:schemeClr>
              </a:buClr>
              <a:buFont typeface="Wingdings" panose="05000000000000000000" pitchFamily="2" charset="2"/>
              <a:buChar char="§"/>
            </a:pPr>
            <a:r>
              <a:rPr lang="cs-CZ" altLang="cs-CZ" sz="2000" dirty="0">
                <a:latin typeface="Trebuchet MS" panose="020B0603020202020204" pitchFamily="34" charset="0"/>
              </a:rPr>
              <a:t>Tento ukazatel umožňuje získat přehled o likvidní situaci a finančním vývoji podniku</a:t>
            </a:r>
          </a:p>
          <a:p>
            <a:pPr marL="360000" indent="-360000">
              <a:spcBef>
                <a:spcPts val="1800"/>
              </a:spcBef>
              <a:buClr>
                <a:schemeClr val="accent6">
                  <a:lumMod val="75000"/>
                </a:schemeClr>
              </a:buClr>
              <a:buFont typeface="Wingdings" panose="05000000000000000000" pitchFamily="2" charset="2"/>
              <a:buChar char="§"/>
            </a:pPr>
            <a:r>
              <a:rPr lang="cs-CZ" altLang="cs-CZ" sz="2000" dirty="0">
                <a:latin typeface="Trebuchet MS" panose="020B0603020202020204" pitchFamily="34" charset="0"/>
              </a:rPr>
              <a:t>Orientuje se na tokové veličiny, které zachycují strukturní a peněžně měřitelné změny v pohotových finančních prostředcích. </a:t>
            </a: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780426"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Nadpis 1"/>
          <p:cNvSpPr txBox="1">
            <a:spLocks/>
          </p:cNvSpPr>
          <p:nvPr/>
        </p:nvSpPr>
        <p:spPr>
          <a:xfrm>
            <a:off x="3131840" y="180000"/>
            <a:ext cx="5760000" cy="900000"/>
          </a:xfrm>
          <a:prstGeom prst="rect">
            <a:avLst/>
          </a:prstGeom>
        </p:spPr>
        <p:txBody>
          <a:bodyPr vert="horz" lIns="91440" tIns="45720" rIns="91440" bIns="45720" rtlCol="0" anchor="b">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smtClean="0">
                <a:solidFill>
                  <a:schemeClr val="bg1">
                    <a:lumMod val="50000"/>
                  </a:schemeClr>
                </a:solidFill>
                <a:latin typeface="Trebuchet MS" panose="020B0603020202020204" pitchFamily="34" charset="0"/>
              </a:rPr>
              <a:t>Podnikové hospodářství 2</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202995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Cash-</a:t>
            </a:r>
            <a:r>
              <a:rPr lang="cs-CZ" sz="3000" b="1" dirty="0" err="1"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flow</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464496"/>
          </a:xfrm>
        </p:spPr>
        <p:txBody>
          <a:bodyPr>
            <a:noAutofit/>
          </a:bodyPr>
          <a:lstStyle/>
          <a:p>
            <a:pPr marL="360000" indent="-360000">
              <a:spcBef>
                <a:spcPts val="1800"/>
              </a:spcBef>
              <a:buClr>
                <a:schemeClr val="accent6">
                  <a:lumMod val="75000"/>
                </a:schemeClr>
              </a:buClr>
              <a:buFont typeface="Wingdings" panose="05000000000000000000" pitchFamily="2" charset="2"/>
              <a:buChar char="§"/>
            </a:pPr>
            <a:r>
              <a:rPr lang="cs-CZ" altLang="cs-CZ" sz="2000" dirty="0">
                <a:latin typeface="Trebuchet MS" panose="020B0603020202020204" pitchFamily="34" charset="0"/>
              </a:rPr>
              <a:t>Obvykle se </a:t>
            </a:r>
            <a:r>
              <a:rPr lang="cs-CZ" altLang="cs-CZ" sz="2000" dirty="0" smtClean="0">
                <a:latin typeface="Trebuchet MS" panose="020B0603020202020204" pitchFamily="34" charset="0"/>
              </a:rPr>
              <a:t>Cash-</a:t>
            </a:r>
            <a:r>
              <a:rPr lang="cs-CZ" altLang="cs-CZ" sz="2000" dirty="0" err="1" smtClean="0">
                <a:latin typeface="Trebuchet MS" panose="020B0603020202020204" pitchFamily="34" charset="0"/>
              </a:rPr>
              <a:t>flow</a:t>
            </a:r>
            <a:r>
              <a:rPr lang="cs-CZ" altLang="cs-CZ" sz="2000" dirty="0" smtClean="0">
                <a:latin typeface="Trebuchet MS" panose="020B0603020202020204" pitchFamily="34" charset="0"/>
              </a:rPr>
              <a:t> </a:t>
            </a:r>
            <a:r>
              <a:rPr lang="cs-CZ" altLang="cs-CZ" sz="2000" dirty="0">
                <a:latin typeface="Trebuchet MS" panose="020B0603020202020204" pitchFamily="34" charset="0"/>
              </a:rPr>
              <a:t>zjišťuje </a:t>
            </a:r>
            <a:r>
              <a:rPr lang="cs-CZ" altLang="cs-CZ" sz="2000" b="1" u="sng" dirty="0">
                <a:effectLst>
                  <a:outerShdw blurRad="38100" dist="38100" dir="2700000" algn="tl">
                    <a:srgbClr val="000000">
                      <a:alpha val="43137"/>
                    </a:srgbClr>
                  </a:outerShdw>
                </a:effectLst>
                <a:latin typeface="Trebuchet MS" panose="020B0603020202020204" pitchFamily="34" charset="0"/>
              </a:rPr>
              <a:t>nepřímo</a:t>
            </a:r>
            <a:r>
              <a:rPr lang="cs-CZ" altLang="cs-CZ" sz="2000" dirty="0">
                <a:latin typeface="Trebuchet MS" panose="020B0603020202020204" pitchFamily="34" charset="0"/>
              </a:rPr>
              <a:t>, prostřednictvím peněžních příjmů a peněžních výdajů a hospodářského výsledku za dané období</a:t>
            </a:r>
          </a:p>
          <a:p>
            <a:pPr marL="360000" indent="-360000">
              <a:spcBef>
                <a:spcPts val="1800"/>
              </a:spcBef>
              <a:buClr>
                <a:schemeClr val="accent6">
                  <a:lumMod val="75000"/>
                </a:schemeClr>
              </a:buClr>
              <a:buFont typeface="Wingdings" panose="05000000000000000000" pitchFamily="2" charset="2"/>
              <a:buChar char="§"/>
            </a:pPr>
            <a:r>
              <a:rPr lang="cs-CZ" altLang="cs-CZ" sz="2000" dirty="0">
                <a:latin typeface="Trebuchet MS" panose="020B0603020202020204" pitchFamily="34" charset="0"/>
              </a:rPr>
              <a:t>Nepřímo se tedy </a:t>
            </a:r>
            <a:r>
              <a:rPr lang="cs-CZ" altLang="cs-CZ" sz="2000" dirty="0" smtClean="0">
                <a:latin typeface="Trebuchet MS" panose="020B0603020202020204" pitchFamily="34" charset="0"/>
              </a:rPr>
              <a:t>cash-</a:t>
            </a:r>
            <a:r>
              <a:rPr lang="cs-CZ" altLang="cs-CZ" sz="2000" dirty="0" err="1" smtClean="0">
                <a:latin typeface="Trebuchet MS" panose="020B0603020202020204" pitchFamily="34" charset="0"/>
              </a:rPr>
              <a:t>flow</a:t>
            </a:r>
            <a:r>
              <a:rPr lang="cs-CZ" altLang="cs-CZ" sz="2000" dirty="0" smtClean="0">
                <a:latin typeface="Trebuchet MS" panose="020B0603020202020204" pitchFamily="34" charset="0"/>
              </a:rPr>
              <a:t> </a:t>
            </a:r>
            <a:r>
              <a:rPr lang="cs-CZ" altLang="cs-CZ" sz="2000" dirty="0">
                <a:latin typeface="Trebuchet MS" panose="020B0603020202020204" pitchFamily="34" charset="0"/>
              </a:rPr>
              <a:t>stanoví tak, že se od hospodářského výsledku za příslušné období odečtou postupně všechny výnosy, které neznamenají peněžní příjmy (tzn. např. pohledávky) a naopak se postupně přičtou všechny náklady, které neznamenají peněžní výdaje (např. odpisy).</a:t>
            </a:r>
          </a:p>
          <a:p>
            <a:pPr marL="360000" indent="-360000">
              <a:spcBef>
                <a:spcPts val="1800"/>
              </a:spcBef>
              <a:buClr>
                <a:schemeClr val="accent6">
                  <a:lumMod val="75000"/>
                </a:schemeClr>
              </a:buClr>
              <a:buFont typeface="Wingdings" panose="05000000000000000000" pitchFamily="2" charset="2"/>
              <a:buChar char="§"/>
            </a:pPr>
            <a:r>
              <a:rPr lang="cs-CZ" altLang="cs-CZ" sz="2000" b="1" u="sng" dirty="0">
                <a:effectLst>
                  <a:outerShdw blurRad="38100" dist="38100" dir="2700000" algn="tl">
                    <a:srgbClr val="000000">
                      <a:alpha val="43137"/>
                    </a:srgbClr>
                  </a:outerShdw>
                </a:effectLst>
                <a:latin typeface="Trebuchet MS" panose="020B0603020202020204" pitchFamily="34" charset="0"/>
              </a:rPr>
              <a:t>Přímo</a:t>
            </a:r>
            <a:r>
              <a:rPr lang="cs-CZ" altLang="cs-CZ" sz="2000" dirty="0">
                <a:latin typeface="Trebuchet MS" panose="020B0603020202020204" pitchFamily="34" charset="0"/>
              </a:rPr>
              <a:t> se </a:t>
            </a:r>
            <a:r>
              <a:rPr lang="cs-CZ" altLang="cs-CZ" sz="2000" dirty="0" smtClean="0">
                <a:latin typeface="Trebuchet MS" panose="020B0603020202020204" pitchFamily="34" charset="0"/>
              </a:rPr>
              <a:t>cash-</a:t>
            </a:r>
            <a:r>
              <a:rPr lang="cs-CZ" altLang="cs-CZ" sz="2000" dirty="0" err="1" smtClean="0">
                <a:latin typeface="Trebuchet MS" panose="020B0603020202020204" pitchFamily="34" charset="0"/>
              </a:rPr>
              <a:t>flow</a:t>
            </a:r>
            <a:r>
              <a:rPr lang="cs-CZ" altLang="cs-CZ" sz="2000" dirty="0" smtClean="0">
                <a:latin typeface="Trebuchet MS" panose="020B0603020202020204" pitchFamily="34" charset="0"/>
              </a:rPr>
              <a:t> </a:t>
            </a:r>
            <a:r>
              <a:rPr lang="cs-CZ" altLang="cs-CZ" sz="2000" dirty="0">
                <a:latin typeface="Trebuchet MS" panose="020B0603020202020204" pitchFamily="34" charset="0"/>
              </a:rPr>
              <a:t>stanoví postupným propočtem, jako rozdíl účetních výnosů, znamenajících zároveň peněžní příjmy a účetních nákladů, které jsou zároveň peněžními výdaji. Výsledky obou způsobů stanovení </a:t>
            </a:r>
            <a:r>
              <a:rPr lang="cs-CZ" altLang="cs-CZ" sz="2000" dirty="0" smtClean="0">
                <a:latin typeface="Trebuchet MS" panose="020B0603020202020204" pitchFamily="34" charset="0"/>
              </a:rPr>
              <a:t>cash-</a:t>
            </a:r>
            <a:r>
              <a:rPr lang="cs-CZ" altLang="cs-CZ" sz="2000" dirty="0" err="1" smtClean="0">
                <a:latin typeface="Trebuchet MS" panose="020B0603020202020204" pitchFamily="34" charset="0"/>
              </a:rPr>
              <a:t>flow</a:t>
            </a:r>
            <a:r>
              <a:rPr lang="cs-CZ" altLang="cs-CZ" sz="2000" dirty="0" smtClean="0">
                <a:latin typeface="Trebuchet MS" panose="020B0603020202020204" pitchFamily="34" charset="0"/>
              </a:rPr>
              <a:t> </a:t>
            </a:r>
            <a:r>
              <a:rPr lang="cs-CZ" altLang="cs-CZ" sz="2000" dirty="0">
                <a:latin typeface="Trebuchet MS" panose="020B0603020202020204" pitchFamily="34" charset="0"/>
              </a:rPr>
              <a:t>musí být stejné</a:t>
            </a:r>
            <a:r>
              <a:rPr lang="cs-CZ" altLang="cs-CZ" sz="2000" dirty="0" smtClean="0">
                <a:latin typeface="Trebuchet MS" panose="020B0603020202020204" pitchFamily="34" charset="0"/>
              </a:rPr>
              <a:t>.</a:t>
            </a:r>
            <a:endParaRPr lang="cs-CZ" altLang="cs-CZ" sz="2000" dirty="0">
              <a:latin typeface="Trebuchet MS" panose="020B0603020202020204"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780426"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Nadpis 1"/>
          <p:cNvSpPr txBox="1">
            <a:spLocks/>
          </p:cNvSpPr>
          <p:nvPr/>
        </p:nvSpPr>
        <p:spPr>
          <a:xfrm>
            <a:off x="3131840" y="180000"/>
            <a:ext cx="5760000" cy="900000"/>
          </a:xfrm>
          <a:prstGeom prst="rect">
            <a:avLst/>
          </a:prstGeom>
        </p:spPr>
        <p:txBody>
          <a:bodyPr vert="horz" lIns="91440" tIns="45720" rIns="91440" bIns="45720" rtlCol="0" anchor="b">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smtClean="0">
                <a:solidFill>
                  <a:schemeClr val="bg1">
                    <a:lumMod val="50000"/>
                  </a:schemeClr>
                </a:solidFill>
                <a:latin typeface="Trebuchet MS" panose="020B0603020202020204" pitchFamily="34" charset="0"/>
              </a:rPr>
              <a:t>Podnikové hospodářství 2</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1656494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340768"/>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Cash-</a:t>
            </a:r>
            <a:r>
              <a:rPr lang="cs-CZ" sz="3000" b="1" dirty="0" err="1"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flow</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464496"/>
          </a:xfrm>
        </p:spPr>
        <p:txBody>
          <a:bodyPr>
            <a:noAutofit/>
          </a:bodyPr>
          <a:lstStyle/>
          <a:p>
            <a:pPr marL="360000" indent="-360000">
              <a:spcBef>
                <a:spcPts val="1200"/>
              </a:spcBef>
              <a:buClr>
                <a:schemeClr val="accent6">
                  <a:lumMod val="75000"/>
                </a:schemeClr>
              </a:buClr>
              <a:buFont typeface="Wingdings" panose="05000000000000000000" pitchFamily="2" charset="2"/>
              <a:buChar char="§"/>
            </a:pPr>
            <a:r>
              <a:rPr lang="cs-CZ" altLang="cs-CZ" sz="2000" dirty="0" smtClean="0">
                <a:latin typeface="Trebuchet MS" panose="020B0603020202020204" pitchFamily="34" charset="0"/>
              </a:rPr>
              <a:t>Obě </a:t>
            </a:r>
            <a:r>
              <a:rPr lang="cs-CZ" altLang="cs-CZ" sz="2000" dirty="0">
                <a:latin typeface="Trebuchet MS" panose="020B0603020202020204" pitchFamily="34" charset="0"/>
              </a:rPr>
              <a:t>metody výpočtu </a:t>
            </a:r>
            <a:r>
              <a:rPr lang="cs-CZ" altLang="cs-CZ" sz="2000" b="1" dirty="0" smtClean="0">
                <a:effectLst>
                  <a:outerShdw blurRad="38100" dist="38100" dir="2700000" algn="tl">
                    <a:srgbClr val="000000">
                      <a:alpha val="43137"/>
                    </a:srgbClr>
                  </a:outerShdw>
                </a:effectLst>
                <a:latin typeface="Trebuchet MS" panose="020B0603020202020204" pitchFamily="34" charset="0"/>
              </a:rPr>
              <a:t>cash-</a:t>
            </a:r>
            <a:r>
              <a:rPr lang="cs-CZ" altLang="cs-CZ" sz="2000" b="1" dirty="0" err="1" smtClean="0">
                <a:effectLst>
                  <a:outerShdw blurRad="38100" dist="38100" dir="2700000" algn="tl">
                    <a:srgbClr val="000000">
                      <a:alpha val="43137"/>
                    </a:srgbClr>
                  </a:outerShdw>
                </a:effectLst>
                <a:latin typeface="Trebuchet MS" panose="020B0603020202020204" pitchFamily="34" charset="0"/>
              </a:rPr>
              <a:t>flow</a:t>
            </a:r>
            <a:r>
              <a:rPr lang="cs-CZ" altLang="cs-CZ" sz="2000" dirty="0">
                <a:latin typeface="Trebuchet MS" panose="020B0603020202020204" pitchFamily="34" charset="0"/>
              </a:rPr>
              <a:t>, přitom rozlišují </a:t>
            </a:r>
            <a:r>
              <a:rPr lang="cs-CZ" altLang="cs-CZ" sz="2000" b="1" dirty="0">
                <a:effectLst>
                  <a:outerShdw blurRad="38100" dist="38100" dir="2700000" algn="tl">
                    <a:srgbClr val="000000">
                      <a:alpha val="43137"/>
                    </a:srgbClr>
                  </a:outerShdw>
                </a:effectLst>
                <a:latin typeface="Trebuchet MS" panose="020B0603020202020204" pitchFamily="34" charset="0"/>
              </a:rPr>
              <a:t>tři oblasti činnosti podniku</a:t>
            </a:r>
            <a:r>
              <a:rPr lang="cs-CZ" altLang="cs-CZ" sz="2000" dirty="0">
                <a:latin typeface="Trebuchet MS" panose="020B0603020202020204" pitchFamily="34" charset="0"/>
              </a:rPr>
              <a:t>:</a:t>
            </a:r>
            <a:endParaRPr lang="cs-CZ" altLang="cs-CZ" sz="2000" b="1" dirty="0">
              <a:latin typeface="Trebuchet MS" panose="020B0603020202020204" pitchFamily="34" charset="0"/>
            </a:endParaRPr>
          </a:p>
          <a:p>
            <a:pPr lvl="1">
              <a:spcBef>
                <a:spcPts val="1200"/>
              </a:spcBef>
              <a:buFont typeface="Wingdings" pitchFamily="2" charset="2"/>
              <a:buAutoNum type="arabicPeriod"/>
            </a:pPr>
            <a:r>
              <a:rPr lang="cs-CZ" altLang="cs-CZ" sz="2000" b="1" u="sng" dirty="0">
                <a:effectLst>
                  <a:outerShdw blurRad="38100" dist="38100" dir="2700000" algn="tl">
                    <a:srgbClr val="000000">
                      <a:alpha val="43137"/>
                    </a:srgbClr>
                  </a:outerShdw>
                </a:effectLst>
                <a:latin typeface="Trebuchet MS" panose="020B0603020202020204" pitchFamily="34" charset="0"/>
              </a:rPr>
              <a:t>provoz,</a:t>
            </a:r>
            <a:r>
              <a:rPr lang="cs-CZ" altLang="cs-CZ" sz="2000" b="1" dirty="0">
                <a:latin typeface="Trebuchet MS" panose="020B0603020202020204" pitchFamily="34" charset="0"/>
              </a:rPr>
              <a:t> </a:t>
            </a:r>
            <a:r>
              <a:rPr lang="cs-CZ" altLang="cs-CZ" sz="2000" dirty="0">
                <a:latin typeface="Trebuchet MS" panose="020B0603020202020204" pitchFamily="34" charset="0"/>
              </a:rPr>
              <a:t>který zahrnuje výrobu a prodej výrobků a služeb, přičemž této oblasti se týkají výsledky provozní činnosti (provozní zisk), změny pohledávek u odběratelů, změny závazků u dodavatelů, změny zásob apod.,</a:t>
            </a:r>
            <a:endParaRPr lang="cs-CZ" altLang="cs-CZ" sz="2000" b="1" dirty="0">
              <a:latin typeface="Trebuchet MS" panose="020B0603020202020204" pitchFamily="34" charset="0"/>
            </a:endParaRPr>
          </a:p>
          <a:p>
            <a:pPr lvl="1">
              <a:spcBef>
                <a:spcPts val="1200"/>
              </a:spcBef>
              <a:buFont typeface="Wingdings" pitchFamily="2" charset="2"/>
              <a:buAutoNum type="arabicPeriod"/>
            </a:pPr>
            <a:r>
              <a:rPr lang="cs-CZ" altLang="cs-CZ" sz="2000" b="1" u="sng" dirty="0">
                <a:effectLst>
                  <a:outerShdw blurRad="38100" dist="38100" dir="2700000" algn="tl">
                    <a:srgbClr val="000000">
                      <a:alpha val="43137"/>
                    </a:srgbClr>
                  </a:outerShdw>
                </a:effectLst>
                <a:latin typeface="Trebuchet MS" panose="020B0603020202020204" pitchFamily="34" charset="0"/>
              </a:rPr>
              <a:t>investice</a:t>
            </a:r>
            <a:r>
              <a:rPr lang="cs-CZ" altLang="cs-CZ" sz="2000" dirty="0">
                <a:latin typeface="Trebuchet MS" panose="020B0603020202020204" pitchFamily="34" charset="0"/>
              </a:rPr>
              <a:t>, který zahrnuje změny dlouhodobého majetku podniku a jeho zdrojů,</a:t>
            </a:r>
            <a:endParaRPr lang="cs-CZ" altLang="cs-CZ" sz="2000" b="1" dirty="0">
              <a:latin typeface="Trebuchet MS" panose="020B0603020202020204" pitchFamily="34" charset="0"/>
            </a:endParaRPr>
          </a:p>
          <a:p>
            <a:pPr lvl="1">
              <a:spcBef>
                <a:spcPts val="1200"/>
              </a:spcBef>
              <a:buFont typeface="Wingdings" pitchFamily="2" charset="2"/>
              <a:buAutoNum type="arabicPeriod"/>
            </a:pPr>
            <a:r>
              <a:rPr lang="cs-CZ" altLang="cs-CZ" sz="2000" b="1" u="sng" dirty="0">
                <a:effectLst>
                  <a:outerShdw blurRad="38100" dist="38100" dir="2700000" algn="tl">
                    <a:srgbClr val="000000">
                      <a:alpha val="43137"/>
                    </a:srgbClr>
                  </a:outerShdw>
                </a:effectLst>
                <a:latin typeface="Trebuchet MS" panose="020B0603020202020204" pitchFamily="34" charset="0"/>
              </a:rPr>
              <a:t>finance</a:t>
            </a:r>
            <a:r>
              <a:rPr lang="cs-CZ" altLang="cs-CZ" sz="2000" b="1" dirty="0">
                <a:latin typeface="Trebuchet MS" panose="020B0603020202020204" pitchFamily="34" charset="0"/>
              </a:rPr>
              <a:t>, </a:t>
            </a:r>
            <a:r>
              <a:rPr lang="cs-CZ" altLang="cs-CZ" sz="2000" dirty="0">
                <a:latin typeface="Trebuchet MS" panose="020B0603020202020204" pitchFamily="34" charset="0"/>
              </a:rPr>
              <a:t>která se týká fondů, vytvářených s použitím úvěrů a jiných dluhů, splátek dluhů, placení dividend atp.</a:t>
            </a: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780426" cy="10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Nadpis 1"/>
          <p:cNvSpPr txBox="1">
            <a:spLocks/>
          </p:cNvSpPr>
          <p:nvPr/>
        </p:nvSpPr>
        <p:spPr>
          <a:xfrm>
            <a:off x="3131840" y="180000"/>
            <a:ext cx="5760000" cy="900000"/>
          </a:xfrm>
          <a:prstGeom prst="rect">
            <a:avLst/>
          </a:prstGeom>
        </p:spPr>
        <p:txBody>
          <a:bodyPr vert="horz" lIns="91440" tIns="45720" rIns="91440" bIns="45720" rtlCol="0" anchor="b">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smtClean="0">
                <a:solidFill>
                  <a:schemeClr val="bg1">
                    <a:lumMod val="50000"/>
                  </a:schemeClr>
                </a:solidFill>
                <a:latin typeface="Trebuchet MS" panose="020B0603020202020204" pitchFamily="34" charset="0"/>
              </a:rPr>
              <a:t>Podnikové hospodářství 2</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4109787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655</TotalTime>
  <Words>519</Words>
  <Application>Microsoft Office PowerPoint</Application>
  <PresentationFormat>Předvádění na obrazovce (4:3)</PresentationFormat>
  <Paragraphs>91</Paragraphs>
  <Slides>12</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12</vt:i4>
      </vt:variant>
    </vt:vector>
  </HeadingPairs>
  <TitlesOfParts>
    <vt:vector size="19" baseType="lpstr">
      <vt:lpstr>Arial</vt:lpstr>
      <vt:lpstr>Calibri</vt:lpstr>
      <vt:lpstr>Tahoma</vt:lpstr>
      <vt:lpstr>Times New Roman</vt:lpstr>
      <vt:lpstr>Trebuchet MS</vt:lpstr>
      <vt:lpstr>Wingdings</vt:lpstr>
      <vt:lpstr>Motiv sady Office</vt:lpstr>
      <vt:lpstr>Podnikové hospodářství 2</vt:lpstr>
      <vt:lpstr>Majetková  a kapitálová výstavba podniku</vt:lpstr>
      <vt:lpstr>Majetková struktura podniku</vt:lpstr>
      <vt:lpstr>Majetková struktura podniku</vt:lpstr>
      <vt:lpstr>Kapitálová struktura podniku</vt:lpstr>
      <vt:lpstr>Kapitálová struktura podniku</vt:lpstr>
      <vt:lpstr>Cash-flow</vt:lpstr>
      <vt:lpstr>Cash-flow</vt:lpstr>
      <vt:lpstr>Cash-flow</vt:lpstr>
      <vt:lpstr>Pravidla financování</vt:lpstr>
      <vt:lpstr>Pravidla financování</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PH2 - Majetkova a kapitalova vystavba podniku</dc:title>
  <dc:creator>Marinič Peter</dc:creator>
  <cp:lastModifiedBy>Peter Marinič</cp:lastModifiedBy>
  <cp:revision>68</cp:revision>
  <dcterms:created xsi:type="dcterms:W3CDTF">2016-09-26T09:14:21Z</dcterms:created>
  <dcterms:modified xsi:type="dcterms:W3CDTF">2019-02-21T08:25:19Z</dcterms:modified>
</cp:coreProperties>
</file>