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3" r:id="rId2"/>
    <p:sldId id="261" r:id="rId3"/>
    <p:sldId id="359" r:id="rId4"/>
    <p:sldId id="358" r:id="rId5"/>
    <p:sldId id="360" r:id="rId6"/>
    <p:sldId id="344" r:id="rId7"/>
    <p:sldId id="345" r:id="rId8"/>
    <p:sldId id="353" r:id="rId9"/>
    <p:sldId id="354" r:id="rId10"/>
    <p:sldId id="355" r:id="rId11"/>
    <p:sldId id="356" r:id="rId12"/>
    <p:sldId id="357" r:id="rId13"/>
    <p:sldId id="342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78" autoAdjust="0"/>
    <p:restoredTop sz="94660"/>
  </p:normalViewPr>
  <p:slideViewPr>
    <p:cSldViewPr>
      <p:cViewPr varScale="1">
        <p:scale>
          <a:sx n="47" d="100"/>
          <a:sy n="47" d="100"/>
        </p:scale>
        <p:origin x="42" y="13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justice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Podnikové hospodářství 2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>
                <a:latin typeface="Trebuchet MS" panose="020B0603020202020204" pitchFamily="34" charset="0"/>
              </a:rPr>
              <a:t>jaro </a:t>
            </a:r>
            <a:r>
              <a:rPr lang="cs-CZ" dirty="0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4982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Účetní terminologie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360000" indent="-3600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Příjmy podniku</a:t>
            </a:r>
            <a:r>
              <a:rPr lang="cs-CZ" altLang="cs-CZ" sz="2000" dirty="0">
                <a:latin typeface="Trebuchet MS" panose="020B0603020202020204" pitchFamily="34" charset="0"/>
              </a:rPr>
              <a:t> představují skutečně přijaté peníze (na účet i v hotovosti) v určitém období, zatímco </a:t>
            </a: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výnosy</a:t>
            </a:r>
            <a:r>
              <a:rPr lang="cs-CZ" altLang="cs-CZ" sz="2000" dirty="0">
                <a:latin typeface="Trebuchet MS" panose="020B0603020202020204" pitchFamily="34" charset="0"/>
              </a:rPr>
              <a:t> vyjadřují všechny v daném období zaúčtované výkony (objem výroby). Příjmy se odlišují od výnosů tzv. </a:t>
            </a: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věcným nesouladem</a:t>
            </a:r>
            <a:r>
              <a:rPr lang="cs-CZ" altLang="cs-CZ" sz="2000" dirty="0">
                <a:latin typeface="Trebuchet MS" panose="020B0603020202020204" pitchFamily="34" charset="0"/>
              </a:rPr>
              <a:t>: například získání úvěru je příjmem, ale nikoliv výnosem, nebo </a:t>
            </a: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časovým nesouladem</a:t>
            </a:r>
            <a:r>
              <a:rPr lang="cs-CZ" altLang="cs-CZ" sz="2000" dirty="0">
                <a:latin typeface="Trebuchet MS" panose="020B0603020202020204" pitchFamily="34" charset="0"/>
              </a:rPr>
              <a:t>: tržby jsou v příslušném okamžiku výnosem, ale nikoliv příjmem. Je tomu tak proto, že tržby za produkci v určitém okamžiku (vystavená faktura) je nutno rozlišit od inkasa peněz dohodnutého v jiném okamžiku (odběrateli je de facto poskytnut obchodní úvěr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).</a:t>
            </a:r>
            <a:endParaRPr lang="cs-CZ" altLang="cs-CZ" sz="2000" b="1" dirty="0"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86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Účetní terminologie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360000" indent="-3600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Výdaje</a:t>
            </a:r>
            <a:r>
              <a:rPr lang="cs-CZ" altLang="cs-CZ" sz="2000" b="1" dirty="0" smtClean="0">
                <a:latin typeface="Trebuchet MS" panose="020B0603020202020204" pitchFamily="34" charset="0"/>
              </a:rPr>
              <a:t> </a:t>
            </a:r>
            <a:r>
              <a:rPr lang="cs-CZ" altLang="cs-CZ" sz="2000" dirty="0">
                <a:latin typeface="Trebuchet MS" panose="020B0603020202020204" pitchFamily="34" charset="0"/>
              </a:rPr>
              <a:t>podniku jsou vyjádřením úbytku peněžních prostředků (opak příjmů), zatímco </a:t>
            </a: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náklady</a:t>
            </a:r>
            <a:r>
              <a:rPr lang="cs-CZ" altLang="cs-CZ" sz="2000" b="1" dirty="0">
                <a:latin typeface="Trebuchet MS" panose="020B0603020202020204" pitchFamily="34" charset="0"/>
              </a:rPr>
              <a:t> </a:t>
            </a:r>
            <a:r>
              <a:rPr lang="cs-CZ" altLang="cs-CZ" sz="2000" dirty="0">
                <a:latin typeface="Trebuchet MS" panose="020B0603020202020204" pitchFamily="34" charset="0"/>
              </a:rPr>
              <a:t>představují oceněnou spotřebu výrobních faktorů. V hospodářské praxi dochází k věcnému a časovému nesouladu výdajů a nákladů obdobně jako ve výše uvedeném vztahu příjmů a výnosů. Například splátka úvěru je výdaj, nikoliv náklad nebo spotřeba dosud nezaplaceného materiálu (podniku je poskytnut obchodní úvěr) je ve sledovaném okamžiku náklad, nikoliv ale výdaj.</a:t>
            </a:r>
            <a:endParaRPr lang="cs-CZ" altLang="cs-CZ" sz="2000" b="1" dirty="0">
              <a:latin typeface="Trebuchet MS" panose="020B0603020202020204" pitchFamily="34" charset="0"/>
            </a:endParaRPr>
          </a:p>
          <a:p>
            <a:pPr marL="360000" indent="-3600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Rozdíl mezi výnosy a náklady pak tvoří </a:t>
            </a:r>
            <a:r>
              <a:rPr lang="cs-CZ" altLang="cs-CZ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hospodářský výsledek</a:t>
            </a:r>
            <a:r>
              <a:rPr lang="cs-CZ" altLang="cs-CZ" sz="2000" dirty="0">
                <a:latin typeface="Trebuchet MS" panose="020B0603020202020204" pitchFamily="34" charset="0"/>
              </a:rPr>
              <a:t> (zisk nebo ztrátu). Zisk je zdaňován daní z příjmu (fyzických nebo právnických osob, případně 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oběma </a:t>
            </a:r>
            <a:r>
              <a:rPr lang="cs-CZ" altLang="cs-CZ" sz="2000" dirty="0">
                <a:latin typeface="Trebuchet MS" panose="020B0603020202020204" pitchFamily="34" charset="0"/>
              </a:rPr>
              <a:t>daněmi – záleží na právní formě podniku), a to co zůstane po zdanění patří vlastníkovi resp. spoluvlastníkům podniku.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84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Příloha a výroční zpráva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3600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Úkolem přílohy a výroční zprávy je zvýšit vypovídací schopnost účetní závěrky podniku o doplňkové údaje, zdůvodnění, specifikace a informace o finančních údajích, které se v rozvaze a výkazu zisků a ztrát neobjevují. Jedná se zejména o informace zahrnující:</a:t>
            </a:r>
          </a:p>
          <a:p>
            <a:pPr lvl="1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charakteristiku použitých bilančních a oceňovacích metod,</a:t>
            </a:r>
          </a:p>
          <a:p>
            <a:pPr lvl="1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charakteristiku, zdůvodnění a vysvětlení změn těchto metod,</a:t>
            </a:r>
          </a:p>
          <a:p>
            <a:pPr lvl="1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charakteristiku, zdůvodnění a vysvětlení změn v členění položek a v oceňování,</a:t>
            </a:r>
          </a:p>
          <a:p>
            <a:pPr lvl="1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podání zprávy o průběhu hospodářské činnosti, stavu a o očekávaném vývoji podniku.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97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</a:t>
            </a: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273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3900" y="1790700"/>
            <a:ext cx="7772400" cy="1638300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latin typeface="Trebuchet MS" panose="020B0603020202020204" pitchFamily="34" charset="0"/>
              </a:rPr>
              <a:t>Účetní závěrka</a:t>
            </a:r>
            <a:endParaRPr lang="cs-CZ" altLang="cs-CZ" sz="3200" b="1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symbol pro obsah 2"/>
          <p:cNvSpPr txBox="1">
            <a:spLocks/>
          </p:cNvSpPr>
          <p:nvPr/>
        </p:nvSpPr>
        <p:spPr>
          <a:xfrm>
            <a:off x="723900" y="3429000"/>
            <a:ext cx="8168580" cy="31683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Rozvaha</a:t>
            </a:r>
          </a:p>
          <a:p>
            <a:pPr marL="342900" indent="-342900" algn="l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Výkaz zisku a ztrát</a:t>
            </a:r>
          </a:p>
          <a:p>
            <a:pPr marL="342900" indent="-342900" algn="l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Příloha a výroční zpráva</a:t>
            </a:r>
          </a:p>
        </p:txBody>
      </p:sp>
    </p:spTree>
    <p:extLst>
      <p:ext uri="{BB962C8B-B14F-4D97-AF65-F5344CB8AC3E}">
        <p14:creationId xmlns:p14="http://schemas.microsoft.com/office/powerpoint/2010/main" val="288726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Účetní závěrka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altLang="cs-CZ" sz="2000" dirty="0">
                <a:latin typeface="Trebuchet MS" panose="020B0603020202020204" pitchFamily="34" charset="0"/>
              </a:rPr>
              <a:t>Účetní závěrku sestavují podnikatelské subjekty (účetní jednotky) na konci účetního období (zpravidla kalendářního roku)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None/>
            </a:pPr>
            <a:endParaRPr lang="cs-CZ" altLang="cs-CZ" sz="2000" b="1" dirty="0" smtClean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latin typeface="Trebuchet MS" panose="020B0603020202020204" pitchFamily="34" charset="0"/>
              </a:rPr>
              <a:t>Typy </a:t>
            </a:r>
            <a:r>
              <a:rPr lang="cs-CZ" altLang="cs-CZ" sz="2000" b="1" dirty="0">
                <a:latin typeface="Trebuchet MS" panose="020B0603020202020204" pitchFamily="34" charset="0"/>
              </a:rPr>
              <a:t>účetní závěrky</a:t>
            </a:r>
            <a:r>
              <a:rPr lang="cs-CZ" altLang="cs-CZ" sz="2000" dirty="0">
                <a:latin typeface="Trebuchet MS" panose="020B0603020202020204" pitchFamily="34" charset="0"/>
              </a:rPr>
              <a:t>:</a:t>
            </a:r>
            <a:endParaRPr lang="cs-CZ" altLang="cs-CZ" sz="2000" b="1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b="1" dirty="0">
                <a:latin typeface="Trebuchet MS" panose="020B0603020202020204" pitchFamily="34" charset="0"/>
              </a:rPr>
              <a:t>řádná</a:t>
            </a:r>
            <a:r>
              <a:rPr lang="cs-CZ" altLang="cs-CZ" sz="2000" dirty="0">
                <a:latin typeface="Trebuchet MS" panose="020B0603020202020204" pitchFamily="34" charset="0"/>
              </a:rPr>
              <a:t> (k 1.1. a 31.12. příslušného účetního období pokud je účetním obdobím kalendářní rok),</a:t>
            </a:r>
            <a:endParaRPr lang="cs-CZ" altLang="cs-CZ" sz="2000" b="1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b="1" dirty="0">
                <a:latin typeface="Trebuchet MS" panose="020B0603020202020204" pitchFamily="34" charset="0"/>
              </a:rPr>
              <a:t>mimořádná</a:t>
            </a:r>
            <a:r>
              <a:rPr lang="cs-CZ" altLang="cs-CZ" sz="2000" dirty="0">
                <a:latin typeface="Trebuchet MS" panose="020B0603020202020204" pitchFamily="34" charset="0"/>
              </a:rPr>
              <a:t> – při likvidaci, konkurzu, zrušení bez likvidace apod.</a:t>
            </a:r>
          </a:p>
          <a:p>
            <a:pPr>
              <a:spcBef>
                <a:spcPts val="600"/>
              </a:spcBef>
            </a:pPr>
            <a:endParaRPr lang="cs-CZ" altLang="cs-CZ" sz="2000" dirty="0" smtClean="0">
              <a:latin typeface="Trebuchet MS" panose="020B060302020202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cs-CZ" altLang="cs-CZ" sz="2000" dirty="0" smtClean="0">
                <a:latin typeface="Trebuchet MS" panose="020B0603020202020204" pitchFamily="34" charset="0"/>
              </a:rPr>
              <a:t>Účetní </a:t>
            </a:r>
            <a:r>
              <a:rPr lang="cs-CZ" altLang="cs-CZ" sz="2000" dirty="0">
                <a:latin typeface="Trebuchet MS" panose="020B0603020202020204" pitchFamily="34" charset="0"/>
              </a:rPr>
              <a:t>závěrka je výsledkem účetní uzávěrky, v jejímž rámci se uzavírají účty (rozvahové, nákladové a výnosové) a provádějí se činnosti vedoucí k co nejpřesnějšímu zachycení stavu majetku, kapitálu a toku nákladů a výnosů v 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podniku</a:t>
            </a:r>
            <a:endParaRPr lang="cs-CZ" altLang="cs-CZ" sz="2000" dirty="0"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88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Účetní závěrka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Účetní závěrka</a:t>
            </a:r>
            <a:r>
              <a:rPr lang="cs-CZ" altLang="cs-CZ" sz="2000" dirty="0">
                <a:latin typeface="Trebuchet MS" panose="020B0603020202020204" pitchFamily="34" charset="0"/>
              </a:rPr>
              <a:t> je tvořena dvěma základními dokumenty:</a:t>
            </a:r>
            <a:endParaRPr lang="cs-CZ" altLang="cs-CZ" sz="2000" b="1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rozvahou</a:t>
            </a:r>
            <a:r>
              <a:rPr lang="cs-CZ" altLang="cs-CZ" sz="2000" dirty="0">
                <a:latin typeface="Trebuchet MS" panose="020B0603020202020204" pitchFamily="34" charset="0"/>
              </a:rPr>
              <a:t> (bilancí),</a:t>
            </a:r>
            <a:endParaRPr lang="cs-CZ" altLang="cs-CZ" sz="2000" b="1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výkazem zisků a ztrát</a:t>
            </a:r>
            <a:r>
              <a:rPr lang="cs-CZ" altLang="cs-CZ" sz="2000" dirty="0">
                <a:latin typeface="Trebuchet MS" panose="020B0603020202020204" pitchFamily="34" charset="0"/>
              </a:rPr>
              <a:t> (výsledovkou)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Podniky, které mají povinnost účetní závěrku ověřit auditorem (ze zákona akciové společnosti) a údaje z ní zveřejnit, doplňují oba výkazy </a:t>
            </a:r>
            <a:r>
              <a:rPr lang="cs-CZ" altLang="cs-CZ" sz="2000" b="1" dirty="0">
                <a:latin typeface="Trebuchet MS" panose="020B0603020202020204" pitchFamily="34" charset="0"/>
              </a:rPr>
              <a:t>přílohou k účetní závěrce </a:t>
            </a:r>
            <a:r>
              <a:rPr lang="cs-CZ" altLang="cs-CZ" sz="2000" dirty="0">
                <a:latin typeface="Trebuchet MS" panose="020B0603020202020204" pitchFamily="34" charset="0"/>
              </a:rPr>
              <a:t>(její důležitou součástí je pak výkaz o peněžních tocích – cash </a:t>
            </a:r>
            <a:r>
              <a:rPr lang="cs-CZ" altLang="cs-CZ" sz="2000" dirty="0" err="1">
                <a:latin typeface="Trebuchet MS" panose="020B0603020202020204" pitchFamily="34" charset="0"/>
              </a:rPr>
              <a:t>flow</a:t>
            </a:r>
            <a:r>
              <a:rPr lang="cs-CZ" altLang="cs-CZ" sz="2000" dirty="0">
                <a:latin typeface="Trebuchet MS" panose="020B0603020202020204" pitchFamily="34" charset="0"/>
              </a:rPr>
              <a:t>) 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48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Účetní závěrka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2000" dirty="0" smtClean="0">
                <a:latin typeface="Trebuchet MS" panose="020B0603020202020204" pitchFamily="34" charset="0"/>
              </a:rPr>
              <a:t>Podniky</a:t>
            </a:r>
            <a:r>
              <a:rPr lang="cs-CZ" altLang="cs-CZ" sz="2000" dirty="0">
                <a:latin typeface="Trebuchet MS" panose="020B0603020202020204" pitchFamily="34" charset="0"/>
              </a:rPr>
              <a:t>, které překročily nebo dosáhly alespoň jedno z uvedených kritérií: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sumy celkových aktiv</a:t>
            </a:r>
            <a:r>
              <a:rPr lang="cs-CZ" altLang="cs-CZ" sz="2000" dirty="0">
                <a:latin typeface="Trebuchet MS" panose="020B0603020202020204" pitchFamily="34" charset="0"/>
              </a:rPr>
              <a:t> více než 40 mil. Kč nebo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roční úhrn čistého obratu</a:t>
            </a:r>
            <a:r>
              <a:rPr lang="cs-CZ" altLang="cs-CZ" sz="2000" dirty="0">
                <a:latin typeface="Trebuchet MS" panose="020B0603020202020204" pitchFamily="34" charset="0"/>
              </a:rPr>
              <a:t> více než 80 mil. Kč nebo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průměrný přepočtený stav zaměstnanců</a:t>
            </a:r>
            <a:r>
              <a:rPr lang="cs-CZ" altLang="cs-CZ" sz="2000" dirty="0">
                <a:latin typeface="Trebuchet MS" panose="020B0603020202020204" pitchFamily="34" charset="0"/>
              </a:rPr>
              <a:t> v průběhu účetního období více než 50, podléhají povinně auditu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Tyto společnosti mají zároveň povinnost sestavovat účetní závěrku v plném rozsahu a zveřejňovat údaje z ní v Obchodním věstníku, který lze v elektronické formě najít na webu (konkrétně na </a:t>
            </a:r>
            <a:r>
              <a:rPr lang="cs-CZ" altLang="cs-CZ" sz="2000" dirty="0">
                <a:latin typeface="Trebuchet MS" panose="020B0603020202020204" pitchFamily="34" charset="0"/>
                <a:hlinkClick r:id="rId2"/>
              </a:rPr>
              <a:t>www.justice.cz</a:t>
            </a:r>
            <a:r>
              <a:rPr lang="cs-CZ" altLang="cs-CZ" sz="2000" dirty="0">
                <a:latin typeface="Trebuchet MS" panose="020B0603020202020204" pitchFamily="34" charset="0"/>
              </a:rPr>
              <a:t>)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Podniky, které vytváří ekonomické seskupení (holding, koncern) sestavují tzv. </a:t>
            </a:r>
            <a:r>
              <a:rPr lang="cs-CZ" altLang="cs-CZ" sz="2000" b="1" dirty="0">
                <a:latin typeface="Trebuchet MS" panose="020B0603020202020204" pitchFamily="34" charset="0"/>
              </a:rPr>
              <a:t>konsolidovanou účetní závěrku</a:t>
            </a:r>
            <a:r>
              <a:rPr lang="cs-CZ" altLang="cs-CZ" sz="2000" dirty="0">
                <a:latin typeface="Trebuchet MS" panose="020B0603020202020204" pitchFamily="34" charset="0"/>
              </a:rPr>
              <a:t>, jako by se jednalo o jednu účetní jednotku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79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Rozvaha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360000" indent="-360000">
              <a:spcBef>
                <a:spcPts val="18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Je písemným přehledem struktury majetku (aktiv) a struktury kapitálu (pasiv) v peněžním vyjádření, která má formu účtu, kde na levé straně je zachycen majetek (a jeho struktura) a na straně pravé kapitál (a jeho struktura </a:t>
            </a:r>
          </a:p>
          <a:p>
            <a:pPr marL="360000" indent="-360000">
              <a:spcBef>
                <a:spcPts val="18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Majetek</a:t>
            </a:r>
            <a:r>
              <a:rPr lang="cs-CZ" altLang="cs-CZ" sz="2000" b="1" dirty="0">
                <a:latin typeface="Trebuchet MS" panose="020B0603020202020204" pitchFamily="34" charset="0"/>
              </a:rPr>
              <a:t> </a:t>
            </a:r>
            <a:r>
              <a:rPr lang="cs-CZ" altLang="cs-CZ" sz="2000" dirty="0">
                <a:latin typeface="Trebuchet MS" panose="020B0603020202020204" pitchFamily="34" charset="0"/>
              </a:rPr>
              <a:t>je konkrétní složení prostředků, které podnik využívá při uskutečňování své činnosti. Majetek je vyjádřením toho „co podnik vlastní“.</a:t>
            </a:r>
            <a:endParaRPr lang="cs-CZ" altLang="cs-CZ" sz="2000" b="1" dirty="0">
              <a:latin typeface="Trebuchet MS" panose="020B0603020202020204" pitchFamily="34" charset="0"/>
            </a:endParaRPr>
          </a:p>
          <a:p>
            <a:pPr marL="360000" indent="-360000">
              <a:spcBef>
                <a:spcPts val="18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Kapitál</a:t>
            </a:r>
            <a:r>
              <a:rPr lang="cs-CZ" altLang="cs-CZ" sz="2000" dirty="0">
                <a:latin typeface="Trebuchet MS" panose="020B0603020202020204" pitchFamily="34" charset="0"/>
              </a:rPr>
              <a:t> je zdroj krytí</a:t>
            </a:r>
            <a:r>
              <a:rPr lang="cs-CZ" altLang="cs-CZ" sz="2000" b="1" dirty="0">
                <a:latin typeface="Trebuchet MS" panose="020B0603020202020204" pitchFamily="34" charset="0"/>
              </a:rPr>
              <a:t> </a:t>
            </a:r>
            <a:r>
              <a:rPr lang="cs-CZ" altLang="cs-CZ" sz="2000" dirty="0">
                <a:latin typeface="Trebuchet MS" panose="020B0603020202020204" pitchFamily="34" charset="0"/>
              </a:rPr>
              <a:t>majetku, tzn. že vyjadřuje původ, ze kterého majetek vznikl. Kapitál tedy vyjadřuje „komu co patří“.</a:t>
            </a:r>
          </a:p>
          <a:p>
            <a:pPr marL="0" indent="0">
              <a:buNone/>
            </a:pPr>
            <a:endParaRPr lang="cs-CZ" sz="15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89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Rozvaha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295" y="2204864"/>
            <a:ext cx="7772400" cy="4182110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09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Výkaz zisků a ztrát (</a:t>
            </a:r>
            <a:r>
              <a:rPr lang="cs-CZ" sz="3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VZaZ</a:t>
            </a:r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)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360000" indent="-3600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Výkaz zisků a ztrát, neboli výsledovka srovnává veškeré výnosy a veškeré náklady určitého účetního období</a:t>
            </a:r>
          </a:p>
          <a:p>
            <a:pPr marL="360000" indent="-3600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Zjišťuje nejen hospodářský výsledek jako rozdíl (saldo) mezi součtem výnosů a součtem nákladů, ale ukazuje také zdroje a vysvětluje vznik hospodářského výsledku.</a:t>
            </a:r>
          </a:p>
          <a:p>
            <a:pPr marL="360000" indent="-3600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Zjišťování hospodářského výsledku je založeno na zúčtování nákladů a výnosů a ne na zúčtování příjmů a výdajů</a:t>
            </a:r>
          </a:p>
          <a:p>
            <a:pPr marL="360000" indent="-3600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Údaje o toku peněžních prostředků v podniku poskytuje výpočet (a výkaz) cash </a:t>
            </a:r>
            <a:r>
              <a:rPr lang="cs-CZ" altLang="cs-CZ" sz="2000" dirty="0" err="1">
                <a:latin typeface="Trebuchet MS" panose="020B0603020202020204" pitchFamily="34" charset="0"/>
              </a:rPr>
              <a:t>flow</a:t>
            </a:r>
            <a:endParaRPr lang="cs-CZ" altLang="cs-CZ" sz="2000" dirty="0">
              <a:latin typeface="Trebuchet MS" panose="020B0603020202020204" pitchFamily="34" charset="0"/>
            </a:endParaRPr>
          </a:p>
          <a:p>
            <a:pPr marL="360000" indent="-3600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Výnosy, náklady a hospodářský výsledek patří k nejdůležitějším charakteristikám hospodaření, neboť se dle něj posuzuje úspěšnost podniku.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14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48"/>
          <p:cNvGrpSpPr>
            <a:grpSpLocks/>
          </p:cNvGrpSpPr>
          <p:nvPr/>
        </p:nvGrpSpPr>
        <p:grpSpPr bwMode="auto">
          <a:xfrm>
            <a:off x="395536" y="1133475"/>
            <a:ext cx="8527802" cy="5486400"/>
            <a:chOff x="1787" y="1418"/>
            <a:chExt cx="8100" cy="9900"/>
          </a:xfrm>
        </p:grpSpPr>
        <p:sp>
          <p:nvSpPr>
            <p:cNvPr id="8" name="Rectangle 49"/>
            <p:cNvSpPr>
              <a:spLocks noChangeArrowheads="1"/>
            </p:cNvSpPr>
            <p:nvPr/>
          </p:nvSpPr>
          <p:spPr bwMode="auto">
            <a:xfrm>
              <a:off x="1787" y="1418"/>
              <a:ext cx="8100" cy="9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Text Box 50"/>
            <p:cNvSpPr txBox="1">
              <a:spLocks noChangeArrowheads="1"/>
            </p:cNvSpPr>
            <p:nvPr/>
          </p:nvSpPr>
          <p:spPr bwMode="auto">
            <a:xfrm>
              <a:off x="2507" y="1778"/>
              <a:ext cx="19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Provozní výnosy</a:t>
              </a:r>
              <a:endParaRPr lang="cs-CZ" altLang="cs-CZ"/>
            </a:p>
          </p:txBody>
        </p:sp>
        <p:sp>
          <p:nvSpPr>
            <p:cNvPr id="11" name="Text Box 51"/>
            <p:cNvSpPr txBox="1">
              <a:spLocks noChangeArrowheads="1"/>
            </p:cNvSpPr>
            <p:nvPr/>
          </p:nvSpPr>
          <p:spPr bwMode="auto">
            <a:xfrm>
              <a:off x="2507" y="2498"/>
              <a:ext cx="19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300"/>
                </a:spcAft>
              </a:pPr>
              <a:r>
                <a:rPr lang="cs-CZ" altLang="cs-CZ" sz="1000">
                  <a:latin typeface="Times New Roman" pitchFamily="18" charset="0"/>
                </a:rPr>
                <a:t>Finanční výnosy</a:t>
              </a:r>
              <a:endParaRPr lang="cs-CZ" altLang="cs-CZ"/>
            </a:p>
          </p:txBody>
        </p:sp>
        <p:sp>
          <p:nvSpPr>
            <p:cNvPr id="12" name="Text Box 52"/>
            <p:cNvSpPr txBox="1">
              <a:spLocks noChangeArrowheads="1"/>
            </p:cNvSpPr>
            <p:nvPr/>
          </p:nvSpPr>
          <p:spPr bwMode="auto">
            <a:xfrm>
              <a:off x="2507" y="3218"/>
              <a:ext cx="19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Mimořádné výnosy</a:t>
              </a:r>
              <a:endParaRPr lang="cs-CZ" altLang="cs-CZ"/>
            </a:p>
          </p:txBody>
        </p:sp>
        <p:sp>
          <p:nvSpPr>
            <p:cNvPr id="13" name="Text Box 53"/>
            <p:cNvSpPr txBox="1">
              <a:spLocks noChangeArrowheads="1"/>
            </p:cNvSpPr>
            <p:nvPr/>
          </p:nvSpPr>
          <p:spPr bwMode="auto">
            <a:xfrm>
              <a:off x="4847" y="1778"/>
              <a:ext cx="19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Provozní náklady</a:t>
              </a:r>
              <a:endParaRPr lang="cs-CZ" altLang="cs-CZ"/>
            </a:p>
          </p:txBody>
        </p:sp>
        <p:sp>
          <p:nvSpPr>
            <p:cNvPr id="14" name="Text Box 54"/>
            <p:cNvSpPr txBox="1">
              <a:spLocks noChangeArrowheads="1"/>
            </p:cNvSpPr>
            <p:nvPr/>
          </p:nvSpPr>
          <p:spPr bwMode="auto">
            <a:xfrm>
              <a:off x="4847" y="2498"/>
              <a:ext cx="19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300"/>
                </a:spcAft>
              </a:pPr>
              <a:r>
                <a:rPr lang="cs-CZ" altLang="cs-CZ" sz="1000">
                  <a:latin typeface="Times New Roman" pitchFamily="18" charset="0"/>
                </a:rPr>
                <a:t>Finanční náklady</a:t>
              </a:r>
              <a:endParaRPr lang="cs-CZ" altLang="cs-CZ"/>
            </a:p>
          </p:txBody>
        </p:sp>
        <p:sp>
          <p:nvSpPr>
            <p:cNvPr id="15" name="Text Box 55"/>
            <p:cNvSpPr txBox="1">
              <a:spLocks noChangeArrowheads="1"/>
            </p:cNvSpPr>
            <p:nvPr/>
          </p:nvSpPr>
          <p:spPr bwMode="auto">
            <a:xfrm>
              <a:off x="4847" y="3218"/>
              <a:ext cx="19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Mimořádné náklady</a:t>
              </a:r>
              <a:endParaRPr lang="cs-CZ" altLang="cs-CZ"/>
            </a:p>
          </p:txBody>
        </p:sp>
        <p:sp>
          <p:nvSpPr>
            <p:cNvPr id="16" name="Text Box 56"/>
            <p:cNvSpPr txBox="1">
              <a:spLocks noChangeArrowheads="1"/>
            </p:cNvSpPr>
            <p:nvPr/>
          </p:nvSpPr>
          <p:spPr bwMode="auto">
            <a:xfrm>
              <a:off x="7187" y="1778"/>
              <a:ext cx="21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Provozní výsledek</a:t>
              </a:r>
              <a:endParaRPr lang="cs-CZ" altLang="cs-CZ"/>
            </a:p>
          </p:txBody>
        </p:sp>
        <p:sp>
          <p:nvSpPr>
            <p:cNvPr id="17" name="Text Box 57"/>
            <p:cNvSpPr txBox="1">
              <a:spLocks noChangeArrowheads="1"/>
            </p:cNvSpPr>
            <p:nvPr/>
          </p:nvSpPr>
          <p:spPr bwMode="auto">
            <a:xfrm>
              <a:off x="7187" y="2498"/>
              <a:ext cx="21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Finanční výsledek</a:t>
              </a:r>
              <a:endParaRPr lang="cs-CZ" altLang="cs-CZ"/>
            </a:p>
          </p:txBody>
        </p:sp>
        <p:sp>
          <p:nvSpPr>
            <p:cNvPr id="18" name="Text Box 58"/>
            <p:cNvSpPr txBox="1">
              <a:spLocks noChangeArrowheads="1"/>
            </p:cNvSpPr>
            <p:nvPr/>
          </p:nvSpPr>
          <p:spPr bwMode="auto">
            <a:xfrm>
              <a:off x="7187" y="3218"/>
              <a:ext cx="21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Mimořádný výsledek</a:t>
              </a:r>
              <a:endParaRPr lang="cs-CZ" altLang="cs-CZ"/>
            </a:p>
          </p:txBody>
        </p:sp>
        <p:sp>
          <p:nvSpPr>
            <p:cNvPr id="19" name="Text Box 59"/>
            <p:cNvSpPr txBox="1">
              <a:spLocks noChangeArrowheads="1"/>
            </p:cNvSpPr>
            <p:nvPr/>
          </p:nvSpPr>
          <p:spPr bwMode="auto">
            <a:xfrm>
              <a:off x="7187" y="3938"/>
              <a:ext cx="216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Hospodářský výsledek před zdaněním</a:t>
              </a:r>
              <a:endParaRPr lang="cs-CZ" altLang="cs-CZ"/>
            </a:p>
          </p:txBody>
        </p:sp>
        <p:sp>
          <p:nvSpPr>
            <p:cNvPr id="20" name="Text Box 60"/>
            <p:cNvSpPr txBox="1">
              <a:spLocks noChangeArrowheads="1"/>
            </p:cNvSpPr>
            <p:nvPr/>
          </p:nvSpPr>
          <p:spPr bwMode="auto">
            <a:xfrm>
              <a:off x="2507" y="3938"/>
              <a:ext cx="19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Výnosy</a:t>
              </a:r>
              <a:endParaRPr lang="cs-CZ" altLang="cs-CZ"/>
            </a:p>
          </p:txBody>
        </p:sp>
        <p:sp>
          <p:nvSpPr>
            <p:cNvPr id="21" name="Text Box 61"/>
            <p:cNvSpPr txBox="1">
              <a:spLocks noChangeArrowheads="1"/>
            </p:cNvSpPr>
            <p:nvPr/>
          </p:nvSpPr>
          <p:spPr bwMode="auto">
            <a:xfrm>
              <a:off x="4847" y="3938"/>
              <a:ext cx="19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Náklady</a:t>
              </a:r>
              <a:endParaRPr lang="cs-CZ" altLang="cs-CZ"/>
            </a:p>
          </p:txBody>
        </p:sp>
        <p:sp>
          <p:nvSpPr>
            <p:cNvPr id="22" name="Text Box 62"/>
            <p:cNvSpPr txBox="1">
              <a:spLocks noChangeArrowheads="1"/>
            </p:cNvSpPr>
            <p:nvPr/>
          </p:nvSpPr>
          <p:spPr bwMode="auto">
            <a:xfrm>
              <a:off x="7187" y="5018"/>
              <a:ext cx="21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Daně</a:t>
              </a:r>
              <a:endParaRPr lang="cs-CZ" altLang="cs-CZ"/>
            </a:p>
          </p:txBody>
        </p:sp>
        <p:sp>
          <p:nvSpPr>
            <p:cNvPr id="23" name="Text Box 63"/>
            <p:cNvSpPr txBox="1">
              <a:spLocks noChangeArrowheads="1"/>
            </p:cNvSpPr>
            <p:nvPr/>
          </p:nvSpPr>
          <p:spPr bwMode="auto">
            <a:xfrm>
              <a:off x="7187" y="5738"/>
              <a:ext cx="216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Hospodářský výsledek po zdanění</a:t>
              </a:r>
              <a:endParaRPr lang="cs-CZ" altLang="cs-CZ"/>
            </a:p>
          </p:txBody>
        </p:sp>
        <p:sp>
          <p:nvSpPr>
            <p:cNvPr id="24" name="Text Box 64"/>
            <p:cNvSpPr txBox="1">
              <a:spLocks noChangeArrowheads="1"/>
            </p:cNvSpPr>
            <p:nvPr/>
          </p:nvSpPr>
          <p:spPr bwMode="auto">
            <a:xfrm>
              <a:off x="7187" y="6818"/>
              <a:ext cx="216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Čerpání z rezervních fondů</a:t>
              </a:r>
              <a:endParaRPr lang="cs-CZ" altLang="cs-CZ"/>
            </a:p>
          </p:txBody>
        </p:sp>
        <p:sp>
          <p:nvSpPr>
            <p:cNvPr id="25" name="Text Box 65"/>
            <p:cNvSpPr txBox="1">
              <a:spLocks noChangeArrowheads="1"/>
            </p:cNvSpPr>
            <p:nvPr/>
          </p:nvSpPr>
          <p:spPr bwMode="auto">
            <a:xfrm>
              <a:off x="7187" y="7898"/>
              <a:ext cx="216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Příděly rezervním fondům</a:t>
              </a:r>
              <a:endParaRPr lang="cs-CZ" altLang="cs-CZ"/>
            </a:p>
          </p:txBody>
        </p:sp>
        <p:sp>
          <p:nvSpPr>
            <p:cNvPr id="26" name="Text Box 66"/>
            <p:cNvSpPr txBox="1">
              <a:spLocks noChangeArrowheads="1"/>
            </p:cNvSpPr>
            <p:nvPr/>
          </p:nvSpPr>
          <p:spPr bwMode="auto">
            <a:xfrm>
              <a:off x="7187" y="10238"/>
              <a:ext cx="216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Bilanční zisk   (+)</a:t>
              </a:r>
            </a:p>
            <a:p>
              <a:r>
                <a:rPr lang="cs-CZ" altLang="cs-CZ" sz="1000">
                  <a:latin typeface="Times New Roman" pitchFamily="18" charset="0"/>
                </a:rPr>
                <a:t>Bilanční ztráta (-)</a:t>
              </a:r>
              <a:endParaRPr lang="cs-CZ" altLang="cs-CZ"/>
            </a:p>
          </p:txBody>
        </p:sp>
        <p:sp>
          <p:nvSpPr>
            <p:cNvPr id="27" name="Text Box 67"/>
            <p:cNvSpPr txBox="1">
              <a:spLocks noChangeArrowheads="1"/>
            </p:cNvSpPr>
            <p:nvPr/>
          </p:nvSpPr>
          <p:spPr bwMode="auto">
            <a:xfrm>
              <a:off x="7187" y="8978"/>
              <a:ext cx="2160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Hospodářský výsledek minulých let</a:t>
              </a:r>
              <a:endParaRPr lang="cs-CZ" altLang="cs-CZ"/>
            </a:p>
          </p:txBody>
        </p:sp>
        <p:sp>
          <p:nvSpPr>
            <p:cNvPr id="28" name="Text Box 68"/>
            <p:cNvSpPr txBox="1">
              <a:spLocks noChangeArrowheads="1"/>
            </p:cNvSpPr>
            <p:nvPr/>
          </p:nvSpPr>
          <p:spPr bwMode="auto">
            <a:xfrm>
              <a:off x="3227" y="213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+</a:t>
              </a:r>
              <a:endParaRPr lang="cs-CZ" altLang="cs-CZ"/>
            </a:p>
          </p:txBody>
        </p:sp>
        <p:sp>
          <p:nvSpPr>
            <p:cNvPr id="29" name="Text Box 69"/>
            <p:cNvSpPr txBox="1">
              <a:spLocks noChangeArrowheads="1"/>
            </p:cNvSpPr>
            <p:nvPr/>
          </p:nvSpPr>
          <p:spPr bwMode="auto">
            <a:xfrm>
              <a:off x="3227" y="285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+</a:t>
              </a:r>
              <a:endParaRPr lang="cs-CZ" altLang="cs-CZ"/>
            </a:p>
          </p:txBody>
        </p:sp>
        <p:sp>
          <p:nvSpPr>
            <p:cNvPr id="30" name="Text Box 70"/>
            <p:cNvSpPr txBox="1">
              <a:spLocks noChangeArrowheads="1"/>
            </p:cNvSpPr>
            <p:nvPr/>
          </p:nvSpPr>
          <p:spPr bwMode="auto">
            <a:xfrm>
              <a:off x="5567" y="213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+</a:t>
              </a:r>
              <a:endParaRPr lang="cs-CZ" altLang="cs-CZ"/>
            </a:p>
          </p:txBody>
        </p:sp>
        <p:sp>
          <p:nvSpPr>
            <p:cNvPr id="31" name="Text Box 71"/>
            <p:cNvSpPr txBox="1">
              <a:spLocks noChangeArrowheads="1"/>
            </p:cNvSpPr>
            <p:nvPr/>
          </p:nvSpPr>
          <p:spPr bwMode="auto">
            <a:xfrm>
              <a:off x="5567" y="285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+</a:t>
              </a:r>
              <a:endParaRPr lang="cs-CZ" altLang="cs-CZ"/>
            </a:p>
          </p:txBody>
        </p:sp>
        <p:sp>
          <p:nvSpPr>
            <p:cNvPr id="32" name="Text Box 72"/>
            <p:cNvSpPr txBox="1">
              <a:spLocks noChangeArrowheads="1"/>
            </p:cNvSpPr>
            <p:nvPr/>
          </p:nvSpPr>
          <p:spPr bwMode="auto">
            <a:xfrm>
              <a:off x="7907" y="213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+</a:t>
              </a:r>
              <a:endParaRPr lang="cs-CZ" altLang="cs-CZ"/>
            </a:p>
          </p:txBody>
        </p:sp>
        <p:sp>
          <p:nvSpPr>
            <p:cNvPr id="33" name="Text Box 73"/>
            <p:cNvSpPr txBox="1">
              <a:spLocks noChangeArrowheads="1"/>
            </p:cNvSpPr>
            <p:nvPr/>
          </p:nvSpPr>
          <p:spPr bwMode="auto">
            <a:xfrm>
              <a:off x="7907" y="285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+</a:t>
              </a:r>
              <a:endParaRPr lang="cs-CZ" altLang="cs-CZ"/>
            </a:p>
          </p:txBody>
        </p:sp>
        <p:sp>
          <p:nvSpPr>
            <p:cNvPr id="34" name="Text Box 74"/>
            <p:cNvSpPr txBox="1">
              <a:spLocks noChangeArrowheads="1"/>
            </p:cNvSpPr>
            <p:nvPr/>
          </p:nvSpPr>
          <p:spPr bwMode="auto">
            <a:xfrm>
              <a:off x="6467" y="699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/>
              <a:r>
                <a:rPr lang="cs-CZ" altLang="cs-CZ" sz="1200" dirty="0">
                  <a:latin typeface="Times New Roman" pitchFamily="18" charset="0"/>
                </a:rPr>
                <a:t>+</a:t>
              </a:r>
              <a:endParaRPr lang="cs-CZ" altLang="cs-CZ" dirty="0"/>
            </a:p>
          </p:txBody>
        </p:sp>
        <p:sp>
          <p:nvSpPr>
            <p:cNvPr id="35" name="Text Box 75"/>
            <p:cNvSpPr txBox="1">
              <a:spLocks noChangeArrowheads="1"/>
            </p:cNvSpPr>
            <p:nvPr/>
          </p:nvSpPr>
          <p:spPr bwMode="auto">
            <a:xfrm>
              <a:off x="6467" y="897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/>
              <a:r>
                <a:rPr lang="cs-CZ" altLang="cs-CZ" sz="1200">
                  <a:latin typeface="Times New Roman" pitchFamily="18" charset="0"/>
                </a:rPr>
                <a:t>+</a:t>
              </a:r>
              <a:endParaRPr lang="cs-CZ" altLang="cs-CZ"/>
            </a:p>
          </p:txBody>
        </p:sp>
        <p:sp>
          <p:nvSpPr>
            <p:cNvPr id="36" name="Text Box 76"/>
            <p:cNvSpPr txBox="1">
              <a:spLocks noChangeArrowheads="1"/>
            </p:cNvSpPr>
            <p:nvPr/>
          </p:nvSpPr>
          <p:spPr bwMode="auto">
            <a:xfrm>
              <a:off x="4487" y="177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-</a:t>
              </a:r>
              <a:endParaRPr lang="cs-CZ" altLang="cs-CZ"/>
            </a:p>
          </p:txBody>
        </p:sp>
        <p:sp>
          <p:nvSpPr>
            <p:cNvPr id="37" name="Text Box 77"/>
            <p:cNvSpPr txBox="1">
              <a:spLocks noChangeArrowheads="1"/>
            </p:cNvSpPr>
            <p:nvPr/>
          </p:nvSpPr>
          <p:spPr bwMode="auto">
            <a:xfrm>
              <a:off x="4487" y="249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-</a:t>
              </a:r>
              <a:endParaRPr lang="cs-CZ" altLang="cs-CZ"/>
            </a:p>
          </p:txBody>
        </p:sp>
        <p:sp>
          <p:nvSpPr>
            <p:cNvPr id="38" name="Text Box 78"/>
            <p:cNvSpPr txBox="1">
              <a:spLocks noChangeArrowheads="1"/>
            </p:cNvSpPr>
            <p:nvPr/>
          </p:nvSpPr>
          <p:spPr bwMode="auto">
            <a:xfrm>
              <a:off x="4487" y="321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-</a:t>
              </a:r>
              <a:endParaRPr lang="cs-CZ" altLang="cs-CZ"/>
            </a:p>
          </p:txBody>
        </p:sp>
        <p:sp>
          <p:nvSpPr>
            <p:cNvPr id="39" name="Text Box 79"/>
            <p:cNvSpPr txBox="1">
              <a:spLocks noChangeArrowheads="1"/>
            </p:cNvSpPr>
            <p:nvPr/>
          </p:nvSpPr>
          <p:spPr bwMode="auto">
            <a:xfrm>
              <a:off x="6467" y="501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/>
              <a:r>
                <a:rPr lang="cs-CZ" altLang="cs-CZ" sz="1200">
                  <a:latin typeface="Times New Roman" pitchFamily="18" charset="0"/>
                </a:rPr>
                <a:t>-</a:t>
              </a:r>
              <a:endParaRPr lang="cs-CZ" altLang="cs-CZ"/>
            </a:p>
          </p:txBody>
        </p:sp>
        <p:sp>
          <p:nvSpPr>
            <p:cNvPr id="40" name="Text Box 80"/>
            <p:cNvSpPr txBox="1">
              <a:spLocks noChangeArrowheads="1"/>
            </p:cNvSpPr>
            <p:nvPr/>
          </p:nvSpPr>
          <p:spPr bwMode="auto">
            <a:xfrm>
              <a:off x="6467" y="807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/>
              <a:r>
                <a:rPr lang="cs-CZ" altLang="cs-CZ" sz="1200">
                  <a:latin typeface="Times New Roman" pitchFamily="18" charset="0"/>
                </a:rPr>
                <a:t>-</a:t>
              </a:r>
              <a:endParaRPr lang="cs-CZ" altLang="cs-CZ"/>
            </a:p>
          </p:txBody>
        </p:sp>
        <p:sp>
          <p:nvSpPr>
            <p:cNvPr id="41" name="Text Box 81"/>
            <p:cNvSpPr txBox="1">
              <a:spLocks noChangeArrowheads="1"/>
            </p:cNvSpPr>
            <p:nvPr/>
          </p:nvSpPr>
          <p:spPr bwMode="auto">
            <a:xfrm>
              <a:off x="6467" y="933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/>
              <a:r>
                <a:rPr lang="cs-CZ" altLang="cs-CZ" sz="1200">
                  <a:latin typeface="Times New Roman" pitchFamily="18" charset="0"/>
                </a:rPr>
                <a:t>-</a:t>
              </a:r>
              <a:endParaRPr lang="cs-CZ" altLang="cs-CZ"/>
            </a:p>
          </p:txBody>
        </p:sp>
        <p:sp>
          <p:nvSpPr>
            <p:cNvPr id="42" name="Text Box 82"/>
            <p:cNvSpPr txBox="1">
              <a:spLocks noChangeArrowheads="1"/>
            </p:cNvSpPr>
            <p:nvPr/>
          </p:nvSpPr>
          <p:spPr bwMode="auto">
            <a:xfrm>
              <a:off x="6827" y="177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=</a:t>
              </a:r>
              <a:endParaRPr lang="cs-CZ" altLang="cs-CZ"/>
            </a:p>
          </p:txBody>
        </p:sp>
        <p:sp>
          <p:nvSpPr>
            <p:cNvPr id="43" name="Text Box 83"/>
            <p:cNvSpPr txBox="1">
              <a:spLocks noChangeArrowheads="1"/>
            </p:cNvSpPr>
            <p:nvPr/>
          </p:nvSpPr>
          <p:spPr bwMode="auto">
            <a:xfrm>
              <a:off x="6827" y="249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=</a:t>
              </a:r>
              <a:endParaRPr lang="cs-CZ" altLang="cs-CZ"/>
            </a:p>
          </p:txBody>
        </p:sp>
        <p:sp>
          <p:nvSpPr>
            <p:cNvPr id="44" name="Text Box 84"/>
            <p:cNvSpPr txBox="1">
              <a:spLocks noChangeArrowheads="1"/>
            </p:cNvSpPr>
            <p:nvPr/>
          </p:nvSpPr>
          <p:spPr bwMode="auto">
            <a:xfrm>
              <a:off x="6827" y="321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=</a:t>
              </a:r>
              <a:endParaRPr lang="cs-CZ" altLang="cs-CZ"/>
            </a:p>
          </p:txBody>
        </p:sp>
        <p:sp>
          <p:nvSpPr>
            <p:cNvPr id="45" name="Line 85"/>
            <p:cNvSpPr>
              <a:spLocks noChangeShapeType="1"/>
            </p:cNvSpPr>
            <p:nvPr/>
          </p:nvSpPr>
          <p:spPr bwMode="auto">
            <a:xfrm>
              <a:off x="2507" y="3758"/>
              <a:ext cx="68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6" name="Text Box 86"/>
            <p:cNvSpPr txBox="1">
              <a:spLocks noChangeArrowheads="1"/>
            </p:cNvSpPr>
            <p:nvPr/>
          </p:nvSpPr>
          <p:spPr bwMode="auto">
            <a:xfrm>
              <a:off x="4487" y="393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-</a:t>
              </a:r>
              <a:endParaRPr lang="cs-CZ" altLang="cs-CZ"/>
            </a:p>
          </p:txBody>
        </p:sp>
        <p:sp>
          <p:nvSpPr>
            <p:cNvPr id="47" name="Text Box 87"/>
            <p:cNvSpPr txBox="1">
              <a:spLocks noChangeArrowheads="1"/>
            </p:cNvSpPr>
            <p:nvPr/>
          </p:nvSpPr>
          <p:spPr bwMode="auto">
            <a:xfrm>
              <a:off x="6827" y="393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=</a:t>
              </a:r>
              <a:endParaRPr lang="cs-CZ" altLang="cs-CZ"/>
            </a:p>
          </p:txBody>
        </p:sp>
        <p:sp>
          <p:nvSpPr>
            <p:cNvPr id="48" name="Line 88"/>
            <p:cNvSpPr>
              <a:spLocks noChangeShapeType="1"/>
            </p:cNvSpPr>
            <p:nvPr/>
          </p:nvSpPr>
          <p:spPr bwMode="auto">
            <a:xfrm>
              <a:off x="6647" y="5558"/>
              <a:ext cx="2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9" name="Line 89"/>
            <p:cNvSpPr>
              <a:spLocks noChangeShapeType="1"/>
            </p:cNvSpPr>
            <p:nvPr/>
          </p:nvSpPr>
          <p:spPr bwMode="auto">
            <a:xfrm>
              <a:off x="6643" y="6638"/>
              <a:ext cx="2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0" name="Line 90"/>
            <p:cNvSpPr>
              <a:spLocks noChangeShapeType="1"/>
            </p:cNvSpPr>
            <p:nvPr/>
          </p:nvSpPr>
          <p:spPr bwMode="auto">
            <a:xfrm>
              <a:off x="6647" y="10058"/>
              <a:ext cx="2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2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43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</TotalTime>
  <Words>389</Words>
  <Application>Microsoft Office PowerPoint</Application>
  <PresentationFormat>Předvádění na obrazovce (4:3)</PresentationFormat>
  <Paragraphs>102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Arial</vt:lpstr>
      <vt:lpstr>Calibri</vt:lpstr>
      <vt:lpstr>Times New Roman</vt:lpstr>
      <vt:lpstr>Trebuchet MS</vt:lpstr>
      <vt:lpstr>Verdana</vt:lpstr>
      <vt:lpstr>Wingdings</vt:lpstr>
      <vt:lpstr>Motiv sady Office</vt:lpstr>
      <vt:lpstr>Podnikové hospodářství 2</vt:lpstr>
      <vt:lpstr>Účetní závěrka</vt:lpstr>
      <vt:lpstr>Účetní závěrka</vt:lpstr>
      <vt:lpstr>Účetní závěrka</vt:lpstr>
      <vt:lpstr>Účetní závěrka</vt:lpstr>
      <vt:lpstr>Rozvaha</vt:lpstr>
      <vt:lpstr>Rozvaha</vt:lpstr>
      <vt:lpstr>Výkaz zisků a ztrát (VZaZ)</vt:lpstr>
      <vt:lpstr>Prezentace aplikace PowerPoint</vt:lpstr>
      <vt:lpstr>Účetní terminologie</vt:lpstr>
      <vt:lpstr>Účetní terminologie</vt:lpstr>
      <vt:lpstr>Příloha a výroční zpráva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PH2 - Ucetni zaverka</dc:title>
  <dc:creator>Marinič Peter</dc:creator>
  <cp:lastModifiedBy>Peter Marinič</cp:lastModifiedBy>
  <cp:revision>70</cp:revision>
  <dcterms:created xsi:type="dcterms:W3CDTF">2016-09-26T09:14:21Z</dcterms:created>
  <dcterms:modified xsi:type="dcterms:W3CDTF">2019-02-21T08:25:51Z</dcterms:modified>
</cp:coreProperties>
</file>