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392" r:id="rId2"/>
    <p:sldId id="393" r:id="rId3"/>
    <p:sldId id="394" r:id="rId4"/>
    <p:sldId id="396" r:id="rId5"/>
    <p:sldId id="262" r:id="rId6"/>
    <p:sldId id="259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A0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78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D44DAD-D00C-44E7-B421-77993FB119B7}" type="datetimeFigureOut">
              <a:rPr lang="cs-CZ" smtClean="0"/>
              <a:t>04.03.2019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9788DF-5D16-40C3-B2CD-017B1CF055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09425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19A66-D202-43B2-870B-024370F689AB}" type="datetime1">
              <a:rPr lang="cs-CZ" smtClean="0"/>
              <a:t>04.03.2019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8D3CF-E5E2-41E7-B2E1-A7332C832D5E}" type="datetime1">
              <a:rPr lang="cs-CZ" smtClean="0"/>
              <a:t>04.03.2019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4300B-A23C-4055-811E-B0A560CEDC56}" type="datetime1">
              <a:rPr lang="cs-CZ" smtClean="0"/>
              <a:t>04.03.2019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C06A2-3867-4ED0-848B-411DEF113230}" type="datetime1">
              <a:rPr lang="cs-CZ" smtClean="0"/>
              <a:t>04.03.2019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164A0-80A6-4316-875F-76D468910E9E}" type="datetime1">
              <a:rPr lang="cs-CZ" smtClean="0"/>
              <a:t>04.03.2019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745EB-E644-48E0-8111-B7D684DA5ECA}" type="datetime1">
              <a:rPr lang="cs-CZ" smtClean="0"/>
              <a:t>04.03.2019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30C5A-6324-4D00-A4A5-F337F66EBE66}" type="datetime1">
              <a:rPr lang="cs-CZ" smtClean="0"/>
              <a:t>04.03.2019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63275-49AF-4B7B-B1D3-05A230FCD283}" type="datetime1">
              <a:rPr lang="cs-CZ" smtClean="0"/>
              <a:t>04.03.2019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07AE4-5F77-4ECF-9B62-8B4970A4412C}" type="datetime1">
              <a:rPr lang="cs-CZ" smtClean="0"/>
              <a:t>04.03.2019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AF087-B74E-4834-A5D0-3FBF5E922498}" type="datetime1">
              <a:rPr lang="cs-CZ" smtClean="0"/>
              <a:t>04.03.2019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7228D-4AE1-4039-8070-3D6DB812AC0C}" type="datetime1">
              <a:rPr lang="cs-CZ" smtClean="0"/>
              <a:t>04.03.2019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85281D-24F7-43CA-BCFC-9807DEEBBBA0}" type="datetime1">
              <a:rPr lang="cs-CZ" smtClean="0"/>
              <a:t>04.03.2019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450703"/>
          </a:xfrm>
        </p:spPr>
        <p:txBody>
          <a:bodyPr>
            <a:normAutofit/>
          </a:bodyPr>
          <a:lstStyle/>
          <a:p>
            <a:pPr algn="l"/>
            <a:r>
              <a:rPr lang="cs-CZ" sz="4000" b="1" dirty="0" smtClean="0">
                <a:latin typeface="Trebuchet MS" panose="020B0603020202020204" pitchFamily="34" charset="0"/>
              </a:rPr>
              <a:t>Obchodní nauka 2</a:t>
            </a:r>
            <a:endParaRPr lang="cs-CZ" sz="4000" b="1" dirty="0">
              <a:latin typeface="Trebuchet MS" panose="020B060302020202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3568" y="4149080"/>
            <a:ext cx="6400800" cy="1752600"/>
          </a:xfrm>
        </p:spPr>
        <p:txBody>
          <a:bodyPr/>
          <a:lstStyle/>
          <a:p>
            <a:pPr algn="l"/>
            <a:endParaRPr lang="cs-CZ" dirty="0">
              <a:latin typeface="Trebuchet MS" panose="020B0603020202020204" pitchFamily="34" charset="0"/>
            </a:endParaRPr>
          </a:p>
          <a:p>
            <a:pPr algn="l"/>
            <a:endParaRPr lang="cs-CZ" dirty="0">
              <a:latin typeface="Trebuchet MS" panose="020B0603020202020204" pitchFamily="34" charset="0"/>
            </a:endParaRPr>
          </a:p>
          <a:p>
            <a:pPr algn="l"/>
            <a:r>
              <a:rPr lang="cs-CZ" dirty="0">
                <a:latin typeface="Trebuchet MS" panose="020B0603020202020204" pitchFamily="34" charset="0"/>
              </a:rPr>
              <a:t>jaro </a:t>
            </a:r>
            <a:r>
              <a:rPr lang="cs-CZ" dirty="0" smtClean="0">
                <a:latin typeface="Trebuchet MS" panose="020B0603020202020204" pitchFamily="34" charset="0"/>
              </a:rPr>
              <a:t>2019</a:t>
            </a:r>
            <a:endParaRPr lang="cs-CZ" dirty="0">
              <a:latin typeface="Trebuchet MS" panose="020B0603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320000" cy="16780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608499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Nadpis 1"/>
          <p:cNvSpPr txBox="1">
            <a:spLocks/>
          </p:cNvSpPr>
          <p:nvPr/>
        </p:nvSpPr>
        <p:spPr>
          <a:xfrm>
            <a:off x="2229859" y="1124744"/>
            <a:ext cx="6480720" cy="195574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1000"/>
              </a:spcAft>
            </a:pPr>
            <a:r>
              <a:rPr lang="cs-CZ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Ing. Peter MARINIČ, Ph.D.</a:t>
            </a:r>
          </a:p>
          <a:p>
            <a:pPr algn="l"/>
            <a:r>
              <a:rPr lang="cs-CZ" sz="1800" i="1" dirty="0">
                <a:latin typeface="Trebuchet MS" panose="020B0603020202020204" pitchFamily="34" charset="0"/>
              </a:rPr>
              <a:t>Katedra </a:t>
            </a:r>
            <a:r>
              <a:rPr lang="cs-CZ" sz="1800" i="1" dirty="0" smtClean="0">
                <a:latin typeface="Trebuchet MS" panose="020B0603020202020204" pitchFamily="34" charset="0"/>
              </a:rPr>
              <a:t>fyziky, chemie </a:t>
            </a:r>
            <a:r>
              <a:rPr lang="cs-CZ" sz="1800" i="1" dirty="0">
                <a:latin typeface="Trebuchet MS" panose="020B0603020202020204" pitchFamily="34" charset="0"/>
              </a:rPr>
              <a:t>a odborného vzdělávání</a:t>
            </a:r>
          </a:p>
          <a:p>
            <a:pPr algn="l"/>
            <a:r>
              <a:rPr lang="cs-CZ" sz="1800" i="1" dirty="0">
                <a:latin typeface="Trebuchet MS" panose="020B0603020202020204" pitchFamily="34" charset="0"/>
              </a:rPr>
              <a:t>Poříčí 7, Brno – budova B – místnost 2035</a:t>
            </a:r>
          </a:p>
          <a:p>
            <a:pPr algn="l">
              <a:spcBef>
                <a:spcPts val="2000"/>
              </a:spcBef>
            </a:pPr>
            <a:r>
              <a:rPr lang="cs-CZ" sz="2400" i="1" dirty="0">
                <a:latin typeface="Trebuchet MS" panose="020B0603020202020204" pitchFamily="34" charset="0"/>
              </a:rPr>
              <a:t>marinic@ped.muni.cz</a:t>
            </a:r>
          </a:p>
          <a:p>
            <a:pPr algn="l"/>
            <a:endParaRPr lang="cs-CZ" sz="2000" b="1" dirty="0">
              <a:latin typeface="Trebuchet MS" panose="020B0603020202020204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898" y="1124744"/>
            <a:ext cx="1631285" cy="198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659" y="3212975"/>
            <a:ext cx="8280920" cy="31198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526262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42000" y="898593"/>
            <a:ext cx="846000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Charakteristika předmětu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42000" y="1628758"/>
            <a:ext cx="8550480" cy="4968594"/>
          </a:xfrm>
        </p:spPr>
        <p:txBody>
          <a:bodyPr>
            <a:noAutofit/>
          </a:bodyPr>
          <a:lstStyle/>
          <a:p>
            <a:pPr marL="174625" indent="-174625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b="1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Cíle předmětu:</a:t>
            </a:r>
            <a:endParaRPr lang="cs-CZ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174625" indent="0">
              <a:spcBef>
                <a:spcPts val="600"/>
              </a:spcBef>
              <a:buClr>
                <a:schemeClr val="accent6">
                  <a:lumMod val="75000"/>
                </a:schemeClr>
              </a:buClr>
              <a:buNone/>
            </a:pPr>
            <a:r>
              <a:rPr lang="cs-CZ" sz="1600" dirty="0">
                <a:latin typeface="Trebuchet MS" panose="020B0603020202020204" pitchFamily="34" charset="0"/>
              </a:rPr>
              <a:t>Hlavním cílem předmětu Obchodní nauka je osvojení ucelených vědeckých poznatků o významu, funkcích a klasifikaci obchodu ve všech hlavních souvislostech. Dále si studenti osvojí poznatky z oblasti tvorby maloobchodních cen, významu a použití slev, podstaty platebního styku, činnosti jednotlivých obchodních kategorií a </a:t>
            </a:r>
            <a:r>
              <a:rPr lang="cs-CZ" sz="1600" dirty="0" err="1">
                <a:latin typeface="Trebuchet MS" panose="020B0603020202020204" pitchFamily="34" charset="0"/>
              </a:rPr>
              <a:t>retailing</a:t>
            </a:r>
            <a:r>
              <a:rPr lang="cs-CZ" sz="1600" dirty="0">
                <a:latin typeface="Trebuchet MS" panose="020B0603020202020204" pitchFamily="34" charset="0"/>
              </a:rPr>
              <a:t>. Nedílnou součástí učebního materiálu bude objasnění současných trendů v oblasti integrace a kooperace v obchodní činnosti a rozpoznaní možných rizik ve sledované oblasti, jakož i možností jejich snižování či eliminace. V závěrečné části budou popsány základní funkce, cíle a postavení nákupu a úloha prodeje v podnikatelském subjektu.</a:t>
            </a: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Obchodní nauka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39795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95536" y="1615919"/>
            <a:ext cx="8352928" cy="4876956"/>
          </a:xfrm>
        </p:spPr>
        <p:txBody>
          <a:bodyPr>
            <a:normAutofit/>
          </a:bodyPr>
          <a:lstStyle/>
          <a:p>
            <a:pPr marL="174625" indent="-174625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středa | </a:t>
            </a:r>
            <a:r>
              <a:rPr lang="cs-CZ" sz="2000" b="1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10:00</a:t>
            </a: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 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– </a:t>
            </a: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11:50 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| </a:t>
            </a:r>
            <a:r>
              <a:rPr lang="cs-CZ" sz="2000" b="1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B7</a:t>
            </a:r>
            <a:br>
              <a:rPr lang="cs-CZ" sz="2000" b="1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</a:br>
            <a:r>
              <a:rPr lang="cs-CZ" sz="2000" i="1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(resp. v termínu dle vzájemné domluvy vyučujícího a studentů)</a:t>
            </a:r>
          </a:p>
          <a:p>
            <a:pPr marL="174625" indent="-174625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endParaRPr lang="cs-CZ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174625" indent="-174625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b="1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Obsah jednotlivých setkání:</a:t>
            </a:r>
            <a:endParaRPr lang="cs-CZ" sz="2000" b="1" dirty="0">
              <a:solidFill>
                <a:schemeClr val="tx1"/>
              </a:solidFill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447675" indent="-273050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přednáška k jednotlivým </a:t>
            </a: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tématům</a:t>
            </a:r>
          </a:p>
          <a:p>
            <a:pPr marL="447675" indent="-273050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řešení tematických úkolů</a:t>
            </a:r>
          </a:p>
          <a:p>
            <a:pPr marL="447675" indent="-273050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interaktivní a rozšiřující 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diskuze k vybraným </a:t>
            </a: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tématům</a:t>
            </a:r>
            <a:endParaRPr lang="cs-CZ" sz="2000" dirty="0">
              <a:solidFill>
                <a:schemeClr val="tx1"/>
              </a:solidFill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447675" indent="-273050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a 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jiné…</a:t>
            </a: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342000" y="900000"/>
            <a:ext cx="84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Harmonogram předmětu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Obchodní nauka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46671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95536" y="1615919"/>
            <a:ext cx="8352928" cy="4876956"/>
          </a:xfrm>
        </p:spPr>
        <p:txBody>
          <a:bodyPr>
            <a:normAutofit/>
          </a:bodyPr>
          <a:lstStyle/>
          <a:p>
            <a:pPr marL="447675" lvl="1" indent="-447675" algn="l">
              <a:spcBef>
                <a:spcPts val="600"/>
              </a:spcBef>
              <a:buClr>
                <a:schemeClr val="accent6">
                  <a:lumMod val="75000"/>
                </a:schemeClr>
              </a:buClr>
              <a:tabLst>
                <a:tab pos="350838" algn="r"/>
                <a:tab pos="447675" algn="l"/>
              </a:tabLst>
            </a:pP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	1)	Nákup 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zboží a výběr dodavatele </a:t>
            </a:r>
          </a:p>
          <a:p>
            <a:pPr marL="447675" lvl="1" indent="-447675" algn="l">
              <a:spcBef>
                <a:spcPts val="600"/>
              </a:spcBef>
              <a:buClr>
                <a:schemeClr val="accent6">
                  <a:lumMod val="75000"/>
                </a:schemeClr>
              </a:buClr>
              <a:tabLst>
                <a:tab pos="350838" algn="r"/>
                <a:tab pos="447675" algn="l"/>
              </a:tabLst>
            </a:pP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	2)	Model 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velkoobchodních operací a skladové technologie</a:t>
            </a:r>
          </a:p>
          <a:p>
            <a:pPr marL="447675" lvl="1" indent="-447675" algn="l">
              <a:spcBef>
                <a:spcPts val="600"/>
              </a:spcBef>
              <a:buClr>
                <a:schemeClr val="accent6">
                  <a:lumMod val="75000"/>
                </a:schemeClr>
              </a:buClr>
              <a:tabLst>
                <a:tab pos="350838" algn="r"/>
                <a:tab pos="447675" algn="l"/>
              </a:tabLst>
            </a:pP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	3)	Maloobchodní 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technologie a prvky maloobchodního provozu</a:t>
            </a:r>
          </a:p>
          <a:p>
            <a:pPr marL="447675" lvl="1" indent="-447675" algn="l">
              <a:spcBef>
                <a:spcPts val="600"/>
              </a:spcBef>
              <a:buClr>
                <a:schemeClr val="accent6">
                  <a:lumMod val="75000"/>
                </a:schemeClr>
              </a:buClr>
              <a:tabLst>
                <a:tab pos="350838" algn="r"/>
                <a:tab pos="447675" algn="l"/>
              </a:tabLst>
            </a:pP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	4)	Řízení 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jakosti, ochrana spotřebitele a dozorové orgány</a:t>
            </a:r>
          </a:p>
          <a:p>
            <a:pPr marL="447675" lvl="1" indent="-447675" algn="l">
              <a:spcBef>
                <a:spcPts val="600"/>
              </a:spcBef>
              <a:buClr>
                <a:schemeClr val="accent6">
                  <a:lumMod val="75000"/>
                </a:schemeClr>
              </a:buClr>
              <a:tabLst>
                <a:tab pos="350838" algn="r"/>
                <a:tab pos="447675" algn="l"/>
              </a:tabLst>
            </a:pP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	5)	Význam 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služeb v obchodní činnosti</a:t>
            </a:r>
          </a:p>
          <a:p>
            <a:pPr marL="447675" lvl="1" indent="-447675" algn="l">
              <a:spcBef>
                <a:spcPts val="600"/>
              </a:spcBef>
              <a:buClr>
                <a:schemeClr val="accent6">
                  <a:lumMod val="75000"/>
                </a:schemeClr>
              </a:buClr>
              <a:tabLst>
                <a:tab pos="350838" algn="r"/>
                <a:tab pos="447675" algn="l"/>
              </a:tabLst>
            </a:pP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	6)	Maloobchod 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mimo síť prodejen, právní aspekty elektronického obchodování</a:t>
            </a:r>
          </a:p>
          <a:p>
            <a:pPr marL="447675" lvl="1" indent="-447675" algn="l">
              <a:spcBef>
                <a:spcPts val="600"/>
              </a:spcBef>
              <a:buClr>
                <a:schemeClr val="accent6">
                  <a:lumMod val="75000"/>
                </a:schemeClr>
              </a:buClr>
              <a:tabLst>
                <a:tab pos="350838" algn="r"/>
                <a:tab pos="447675" algn="l"/>
              </a:tabLst>
            </a:pP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	7)	Systém 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bezpečnosti potravin</a:t>
            </a:r>
          </a:p>
          <a:p>
            <a:pPr marL="447675" lvl="1" indent="-447675" algn="l">
              <a:spcBef>
                <a:spcPts val="600"/>
              </a:spcBef>
              <a:buClr>
                <a:schemeClr val="accent6">
                  <a:lumMod val="75000"/>
                </a:schemeClr>
              </a:buClr>
              <a:tabLst>
                <a:tab pos="350838" algn="r"/>
                <a:tab pos="447675" algn="l"/>
              </a:tabLst>
            </a:pP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	8)	Význam 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mezinárodního obchodu pro národní hospodářství</a:t>
            </a:r>
          </a:p>
          <a:p>
            <a:pPr marL="447675" lvl="1" indent="-447675" algn="l">
              <a:spcBef>
                <a:spcPts val="600"/>
              </a:spcBef>
              <a:buClr>
                <a:schemeClr val="accent6">
                  <a:lumMod val="75000"/>
                </a:schemeClr>
              </a:buClr>
              <a:tabLst>
                <a:tab pos="350838" algn="r"/>
                <a:tab pos="447675" algn="l"/>
              </a:tabLst>
            </a:pP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	9)	Platební 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styk v obchodní činnosti podniků</a:t>
            </a:r>
          </a:p>
          <a:p>
            <a:pPr marL="447675" lvl="1" indent="-447675" algn="l">
              <a:spcBef>
                <a:spcPts val="600"/>
              </a:spcBef>
              <a:buClr>
                <a:schemeClr val="accent6">
                  <a:lumMod val="75000"/>
                </a:schemeClr>
              </a:buClr>
              <a:tabLst>
                <a:tab pos="350838" algn="r"/>
                <a:tab pos="447675" algn="l"/>
              </a:tabLst>
            </a:pP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	10)	Majetková 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struktura obchodního podniku</a:t>
            </a: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342000" y="900000"/>
            <a:ext cx="84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Přehled témat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Obchodní nauka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39187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95536" y="1617073"/>
            <a:ext cx="8352928" cy="4692247"/>
          </a:xfrm>
        </p:spPr>
        <p:txBody>
          <a:bodyPr>
            <a:normAutofit/>
          </a:bodyPr>
          <a:lstStyle/>
          <a:p>
            <a:pPr marL="182563" indent="-182563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kolokvium 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formou </a:t>
            </a: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vyplňování </a:t>
            </a:r>
            <a:r>
              <a:rPr lang="cs-CZ" sz="2000" dirty="0" err="1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odpovědniků</a:t>
            </a:r>
            <a:endParaRPr lang="cs-CZ" sz="2000" b="1" dirty="0">
              <a:solidFill>
                <a:schemeClr val="tx1"/>
              </a:solidFill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447675" lvl="1" indent="-273050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elektronická verze </a:t>
            </a:r>
            <a:r>
              <a:rPr lang="cs-CZ" sz="18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– </a:t>
            </a:r>
            <a:r>
              <a:rPr lang="cs-CZ" sz="1800" u="sng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vyplňování přes </a:t>
            </a:r>
            <a:r>
              <a:rPr lang="cs-CZ" sz="1800" u="sng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IS </a:t>
            </a:r>
            <a:r>
              <a:rPr lang="cs-CZ" sz="18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– do: </a:t>
            </a:r>
            <a:r>
              <a:rPr lang="cs-CZ" sz="2000" b="1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31.03.2019 | </a:t>
            </a:r>
            <a:r>
              <a:rPr lang="cs-CZ" sz="2000" b="1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23:59</a:t>
            </a:r>
            <a:endParaRPr lang="cs-CZ" sz="2000" u="sng" dirty="0">
              <a:solidFill>
                <a:schemeClr val="tx1"/>
              </a:solidFill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182563" indent="-182563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forma: </a:t>
            </a:r>
            <a:r>
              <a:rPr lang="cs-CZ" sz="18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20 otázek </a:t>
            </a:r>
          </a:p>
          <a:p>
            <a:pPr marL="447675" lvl="1" indent="-273050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otázka </a:t>
            </a:r>
            <a:r>
              <a:rPr lang="cs-CZ" sz="18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ve formě tvrzení s možností souhlasu nebo nesouhlasu </a:t>
            </a:r>
            <a:r>
              <a:rPr lang="cs-CZ" sz="18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(ANO/NE)</a:t>
            </a:r>
          </a:p>
          <a:p>
            <a:pPr marL="447675" lvl="1" indent="-273050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správná </a:t>
            </a:r>
            <a:r>
              <a:rPr lang="cs-CZ" sz="18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odpověď: </a:t>
            </a:r>
            <a:r>
              <a:rPr lang="cs-CZ" sz="1800" b="1" u="sng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1 bod </a:t>
            </a:r>
            <a:r>
              <a:rPr lang="cs-CZ" sz="1800" u="sng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/>
            </a:r>
            <a:br>
              <a:rPr lang="cs-CZ" sz="1800" u="sng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</a:br>
            <a:r>
              <a:rPr lang="cs-CZ" sz="18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nesprávná odpověď nebo nevyplněná otázka: </a:t>
            </a:r>
            <a:r>
              <a:rPr lang="cs-CZ" sz="1800" b="1" u="sng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0 bodů</a:t>
            </a:r>
          </a:p>
          <a:p>
            <a:pPr marL="182563" indent="-182563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Vyhodnocení</a:t>
            </a:r>
            <a:endParaRPr lang="cs-CZ" sz="2000" b="1" dirty="0" smtClean="0">
              <a:solidFill>
                <a:schemeClr val="tx1"/>
              </a:solidFill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447675" lvl="1" indent="-273050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body v poznámkovém bloku – minimum pro absolvování </a:t>
            </a:r>
            <a:r>
              <a:rPr lang="cs-CZ" sz="1800" b="1" u="sng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13 bodů</a:t>
            </a:r>
          </a:p>
          <a:p>
            <a:pPr marL="447675" lvl="1" indent="-273050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následně </a:t>
            </a:r>
            <a:r>
              <a:rPr lang="cs-CZ" sz="18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převedení na </a:t>
            </a:r>
            <a:r>
              <a:rPr lang="cs-CZ" sz="18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prospěl/neprospěl vyučujícím průběžně</a:t>
            </a:r>
          </a:p>
          <a:p>
            <a:pPr marL="182563" lvl="1" indent="-182563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b="1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„Test pro kolokvium“</a:t>
            </a:r>
            <a:endParaRPr lang="cs-CZ" sz="2000" b="1" dirty="0">
              <a:solidFill>
                <a:schemeClr val="tx1"/>
              </a:solidFill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342000" y="901155"/>
            <a:ext cx="84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Ukončení předmětu</a:t>
            </a: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Obchodní nauka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747755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415</TotalTime>
  <Words>96</Words>
  <Application>Microsoft Office PowerPoint</Application>
  <PresentationFormat>Předvádění na obrazovce (4:3)</PresentationFormat>
  <Paragraphs>44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2" baseType="lpstr">
      <vt:lpstr>Arial</vt:lpstr>
      <vt:lpstr>Calibri</vt:lpstr>
      <vt:lpstr>Trebuchet MS</vt:lpstr>
      <vt:lpstr>Verdana</vt:lpstr>
      <vt:lpstr>Wingdings</vt:lpstr>
      <vt:lpstr>Motiv sady Office</vt:lpstr>
      <vt:lpstr>Obchodní nauka 2</vt:lpstr>
      <vt:lpstr>Prezentace aplikace PowerPoint</vt:lpstr>
      <vt:lpstr>Charakteristika předmětu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ON2 - Organizacni pokyny</dc:title>
  <dc:creator>Marinič Peter</dc:creator>
  <cp:lastModifiedBy>Peter Marinič</cp:lastModifiedBy>
  <cp:revision>48</cp:revision>
  <dcterms:created xsi:type="dcterms:W3CDTF">2016-06-07T08:38:00Z</dcterms:created>
  <dcterms:modified xsi:type="dcterms:W3CDTF">2019-03-04T06:32:43Z</dcterms:modified>
</cp:coreProperties>
</file>