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556" r:id="rId3"/>
    <p:sldId id="540" r:id="rId4"/>
    <p:sldId id="559" r:id="rId5"/>
    <p:sldId id="560" r:id="rId6"/>
    <p:sldId id="561" r:id="rId7"/>
    <p:sldId id="564" r:id="rId8"/>
    <p:sldId id="563" r:id="rId9"/>
    <p:sldId id="562" r:id="rId10"/>
    <p:sldId id="565" r:id="rId11"/>
    <p:sldId id="566" r:id="rId12"/>
    <p:sldId id="549" r:id="rId13"/>
    <p:sldId id="550" r:id="rId14"/>
    <p:sldId id="551" r:id="rId15"/>
    <p:sldId id="567" r:id="rId16"/>
    <p:sldId id="568" r:id="rId17"/>
    <p:sldId id="569" r:id="rId18"/>
    <p:sldId id="570" r:id="rId19"/>
    <p:sldId id="571" r:id="rId20"/>
    <p:sldId id="572" r:id="rId21"/>
    <p:sldId id="573" r:id="rId22"/>
    <p:sldId id="574" r:id="rId23"/>
    <p:sldId id="575" r:id="rId24"/>
    <p:sldId id="576" r:id="rId25"/>
    <p:sldId id="577" r:id="rId26"/>
    <p:sldId id="578" r:id="rId27"/>
    <p:sldId id="579" r:id="rId28"/>
    <p:sldId id="580" r:id="rId29"/>
    <p:sldId id="557"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9" autoAdjust="0"/>
    <p:restoredTop sz="94660"/>
  </p:normalViewPr>
  <p:slideViewPr>
    <p:cSldViewPr>
      <p:cViewPr varScale="1">
        <p:scale>
          <a:sx n="50" d="100"/>
          <a:sy n="50" d="100"/>
        </p:scale>
        <p:origin x="54" y="12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2596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21.02.2019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A02F"/>
        </a:solidFill>
        <a:effectLst/>
      </p:bgPr>
    </p:bg>
    <p:spTree>
      <p:nvGrpSpPr>
        <p:cNvPr id="1" name=""/>
        <p:cNvGrpSpPr/>
        <p:nvPr/>
      </p:nvGrpSpPr>
      <p:grpSpPr>
        <a:xfrm>
          <a:off x="0" y="0"/>
          <a:ext cx="0" cy="0"/>
          <a:chOff x="0" y="0"/>
          <a:chExt cx="0" cy="0"/>
        </a:xfrm>
      </p:grpSpPr>
      <p:sp>
        <p:nvSpPr>
          <p:cNvPr id="227332" name="Rectangle 4"/>
          <p:cNvSpPr>
            <a:spLocks noGrp="1" noChangeArrowheads="1"/>
          </p:cNvSpPr>
          <p:nvPr>
            <p:ph type="ftr" sz="quarter" idx="3"/>
          </p:nvPr>
        </p:nvSpPr>
        <p:spPr bwMode="auto">
          <a:xfrm>
            <a:off x="2554288" y="6442075"/>
            <a:ext cx="36020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solidFill>
                  <a:srgbClr val="777777"/>
                </a:solidFill>
                <a:latin typeface="Verdana" pitchFamily="34" charset="0"/>
              </a:defRPr>
            </a:lvl1pPr>
          </a:lstStyle>
          <a:p>
            <a:pPr fontAlgn="base">
              <a:spcBef>
                <a:spcPct val="0"/>
              </a:spcBef>
              <a:spcAft>
                <a:spcPct val="0"/>
              </a:spcAft>
            </a:pPr>
            <a:r>
              <a:rPr lang="cs-CZ"/>
              <a:t>Zápatí prezentace</a:t>
            </a:r>
          </a:p>
        </p:txBody>
      </p:sp>
      <p:sp>
        <p:nvSpPr>
          <p:cNvPr id="227339" name="Rectangle 11"/>
          <p:cNvSpPr>
            <a:spLocks noGrp="1" noChangeArrowheads="1"/>
          </p:cNvSpPr>
          <p:nvPr>
            <p:ph type="title"/>
          </p:nvPr>
        </p:nvSpPr>
        <p:spPr bwMode="auto">
          <a:xfrm>
            <a:off x="2554288" y="3141663"/>
            <a:ext cx="5041900" cy="2879725"/>
          </a:xfrm>
          <a:prstGeom prst="rect">
            <a:avLst/>
          </a:prstGeom>
          <a:noFill/>
          <a:ln w="9525">
            <a:noFill/>
            <a:miter lim="800000"/>
            <a:headEnd/>
            <a:tailEnd/>
          </a:ln>
          <a:effectLst/>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pic>
        <p:nvPicPr>
          <p:cNvPr id="227344" name="Picture 16" descr="PdF_kresba_abc_bila"/>
          <p:cNvPicPr>
            <a:picLocks noChangeAspect="1" noChangeArrowheads="1"/>
          </p:cNvPicPr>
          <p:nvPr/>
        </p:nvPicPr>
        <p:blipFill>
          <a:blip r:embed="rId13" cstate="print"/>
          <a:srcRect/>
          <a:stretch>
            <a:fillRect/>
          </a:stretch>
        </p:blipFill>
        <p:spPr bwMode="auto">
          <a:xfrm>
            <a:off x="6156325" y="4292600"/>
            <a:ext cx="3419475" cy="2576513"/>
          </a:xfrm>
          <a:prstGeom prst="rect">
            <a:avLst/>
          </a:prstGeom>
          <a:noFill/>
        </p:spPr>
      </p:pic>
      <p:pic>
        <p:nvPicPr>
          <p:cNvPr id="227347" name="Picture 19" descr="pruh+znak_PdF_13_bily_silna_RGB"/>
          <p:cNvPicPr>
            <a:picLocks noChangeAspect="1" noChangeArrowheads="1"/>
          </p:cNvPicPr>
          <p:nvPr/>
        </p:nvPicPr>
        <p:blipFill>
          <a:blip r:embed="rId14" cstate="print"/>
          <a:srcRect t="15929" b="33270"/>
          <a:stretch>
            <a:fillRect/>
          </a:stretch>
        </p:blipFill>
        <p:spPr bwMode="auto">
          <a:xfrm>
            <a:off x="239713" y="-9525"/>
            <a:ext cx="2317750" cy="6848475"/>
          </a:xfrm>
          <a:prstGeom prst="rect">
            <a:avLst/>
          </a:prstGeom>
          <a:noFill/>
          <a:ln w="9525">
            <a:noFill/>
            <a:miter lim="800000"/>
            <a:headEnd/>
            <a:tailEnd/>
          </a:ln>
        </p:spPr>
      </p:pic>
      <p:pic>
        <p:nvPicPr>
          <p:cNvPr id="227348" name="Picture 20" descr="PdF_PPT_zahlavi"/>
          <p:cNvPicPr>
            <a:picLocks noChangeAspect="1" noChangeArrowheads="1"/>
          </p:cNvPicPr>
          <p:nvPr/>
        </p:nvPicPr>
        <p:blipFill>
          <a:blip r:embed="rId15" cstate="print"/>
          <a:srcRect/>
          <a:stretch>
            <a:fillRect/>
          </a:stretch>
        </p:blipFill>
        <p:spPr bwMode="auto">
          <a:xfrm>
            <a:off x="2590800" y="855663"/>
            <a:ext cx="4516438" cy="709612"/>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30000">
    <p:fade/>
  </p:transition>
  <p:timing>
    <p:tnLst>
      <p:par>
        <p:cTn id="1" dur="indefinite" restart="never" nodeType="tmRoot"/>
      </p:par>
    </p:tnLst>
  </p:timing>
  <p:hf sldNum="0" hdr="0" ftr="0" dt="0"/>
  <p:txStyles>
    <p:titleStyle>
      <a:lvl1pPr algn="l" rtl="0" fontAlgn="base">
        <a:spcBef>
          <a:spcPct val="20000"/>
        </a:spcBef>
        <a:spcAft>
          <a:spcPct val="0"/>
        </a:spcAft>
        <a:buClr>
          <a:srgbClr val="7D1E1E"/>
        </a:buClr>
        <a:buSzPct val="90000"/>
        <a:buFont typeface="Wingdings" pitchFamily="2" charset="2"/>
        <a:defRPr sz="4800" b="1">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smtClean="0">
                <a:latin typeface="Trebuchet MS" panose="020B0603020202020204" pitchFamily="34" charset="0"/>
              </a:rPr>
              <a:t>Obchodní nauka 2</a:t>
            </a:r>
            <a:endParaRPr lang="cs-CZ" sz="4000" b="1" dirty="0">
              <a:latin typeface="Trebuchet MS" panose="020B0603020202020204" pitchFamily="34" charset="0"/>
            </a:endParaRP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dirty="0">
                <a:latin typeface="Trebuchet MS" panose="020B0603020202020204" pitchFamily="34" charset="0"/>
              </a:rPr>
              <a:t>jaro </a:t>
            </a:r>
            <a:r>
              <a:rPr lang="cs-CZ" dirty="0" smtClean="0">
                <a:latin typeface="Trebuchet MS" panose="020B0603020202020204" pitchFamily="34" charset="0"/>
              </a:rPr>
              <a:t>2019</a:t>
            </a:r>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749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Obchodně provozní operace</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buNone/>
            </a:pPr>
            <a:r>
              <a:rPr lang="cs-CZ" sz="2000" dirty="0">
                <a:latin typeface="Trebuchet MS" panose="020B0603020202020204" pitchFamily="34" charset="0"/>
              </a:rPr>
              <a:t>Obchodně provozní operace, jejich průběh, rozsah, charakter, možnost jejich koncentrace, mechanizace a automatizace jsou závislé na ostatních prvcích obchodní technologie a obchodně provozní jednotky, především na charakteru zboží, zařízení, na řešení stavby, dispozičním řešení i personálu. Působí na ně však i řada vnějších faktorů, např. počet dodavatelů, způsob dodávek, frekvence zákazníků apod</a:t>
            </a:r>
            <a:r>
              <a:rPr lang="cs-CZ" sz="2000" dirty="0" smtClean="0">
                <a:latin typeface="Trebuchet MS" panose="020B0603020202020204" pitchFamily="34" charset="0"/>
              </a:rPr>
              <a:t>.</a:t>
            </a: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6449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Model velkoobchodních provozních operací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Příjem zboží</a:t>
            </a:r>
          </a:p>
          <a:p>
            <a:pPr marL="711200">
              <a:spcBef>
                <a:spcPts val="1200"/>
              </a:spcBef>
              <a:spcAft>
                <a:spcPts val="600"/>
              </a:spcAft>
              <a:buClr>
                <a:schemeClr val="accent6">
                  <a:lumMod val="75000"/>
                </a:schemeClr>
              </a:buClr>
              <a:buFont typeface="Wingdings" panose="05000000000000000000" pitchFamily="2" charset="2"/>
              <a:buChar char="ü"/>
            </a:pPr>
            <a:r>
              <a:rPr lang="cs-CZ" sz="1800" dirty="0">
                <a:latin typeface="Trebuchet MS" panose="020B0603020202020204" pitchFamily="34" charset="0"/>
              </a:rPr>
              <a:t>začíná </a:t>
            </a:r>
            <a:r>
              <a:rPr lang="cs-CZ" sz="1800" i="1" dirty="0">
                <a:latin typeface="Trebuchet MS" panose="020B0603020202020204" pitchFamily="34" charset="0"/>
              </a:rPr>
              <a:t>odběrem zboží</a:t>
            </a:r>
            <a:r>
              <a:rPr lang="cs-CZ" sz="1800" dirty="0">
                <a:latin typeface="Trebuchet MS" panose="020B0603020202020204" pitchFamily="34" charset="0"/>
              </a:rPr>
              <a:t> (tzv. hrubým příjmem), spočívajícím v prověření vnější neporušenosti uzavřených přepravních prostředků a jejich počtu, v prověření počtu obalových jednotek a jejich vnější neporušenosti, resp. počtu kusů zboží, popř. v ověření hrubé váhy dodávky, a to vše podle průvodních dokladů. Další fází příjmu zboží je </a:t>
            </a:r>
            <a:r>
              <a:rPr lang="cs-CZ" sz="1800" i="1" dirty="0">
                <a:latin typeface="Trebuchet MS" panose="020B0603020202020204" pitchFamily="34" charset="0"/>
              </a:rPr>
              <a:t>čistá přejímka</a:t>
            </a:r>
            <a:r>
              <a:rPr lang="cs-CZ" sz="1800" dirty="0">
                <a:latin typeface="Trebuchet MS" panose="020B0603020202020204" pitchFamily="34" charset="0"/>
              </a:rPr>
              <a:t> (kvantitativní a kvalitativní, včetně sortimentní) a následná případná </a:t>
            </a:r>
            <a:r>
              <a:rPr lang="cs-CZ" sz="1800" i="1" dirty="0">
                <a:latin typeface="Trebuchet MS" panose="020B0603020202020204" pitchFamily="34" charset="0"/>
              </a:rPr>
              <a:t>reklamace, tvorba skladových manipulačních jednotek</a:t>
            </a:r>
            <a:r>
              <a:rPr lang="cs-CZ" sz="1800" dirty="0">
                <a:latin typeface="Trebuchet MS" panose="020B0603020202020204" pitchFamily="34" charset="0"/>
              </a:rPr>
              <a:t> a příslušné vstupy do informačního systému.</a:t>
            </a:r>
            <a:endParaRPr lang="cs-CZ" sz="1800" b="1" dirty="0" smtClean="0">
              <a:latin typeface="Trebuchet MS" panose="020B0603020202020204" pitchFamily="34" charset="0"/>
              <a:ea typeface="Verdana" pitchFamily="34" charset="0"/>
              <a:cs typeface="Arial" panose="020B0604020202020204" pitchFamily="34" charset="0"/>
            </a:endParaRP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Skladování zboží</a:t>
            </a: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Expedice zboží</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7816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Model velkoobchodních provozních operací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Příjem zboží</a:t>
            </a: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Skladování zboží</a:t>
            </a:r>
          </a:p>
          <a:p>
            <a:pPr marL="711200">
              <a:spcBef>
                <a:spcPts val="1200"/>
              </a:spcBef>
              <a:spcAft>
                <a:spcPts val="600"/>
              </a:spcAft>
              <a:buClr>
                <a:schemeClr val="accent6">
                  <a:lumMod val="75000"/>
                </a:schemeClr>
              </a:buClr>
              <a:buFont typeface="Wingdings" panose="05000000000000000000" pitchFamily="2" charset="2"/>
              <a:buChar char="ü"/>
            </a:pPr>
            <a:r>
              <a:rPr lang="cs-CZ" sz="1800" dirty="0">
                <a:latin typeface="Trebuchet MS" panose="020B0603020202020204" pitchFamily="34" charset="0"/>
              </a:rPr>
              <a:t>v regálech, stohováním, volně ložené apod.</a:t>
            </a: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Expedice zboží</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8958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Model velkoobchodních provozních operací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Příjem zboží</a:t>
            </a: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Skladování zboží</a:t>
            </a:r>
          </a:p>
          <a:p>
            <a:pPr>
              <a:spcBef>
                <a:spcPts val="1200"/>
              </a:spcBef>
              <a:spcAft>
                <a:spcPts val="600"/>
              </a:spcAft>
              <a:buClr>
                <a:schemeClr val="accent6">
                  <a:lumMod val="75000"/>
                </a:schemeClr>
              </a:buClr>
              <a:buFont typeface="Wingdings" panose="05000000000000000000" pitchFamily="2" charset="2"/>
              <a:buChar char="§"/>
            </a:pPr>
            <a:r>
              <a:rPr lang="cs-CZ" sz="2000" b="1" dirty="0" smtClean="0">
                <a:latin typeface="Trebuchet MS" panose="020B0603020202020204" pitchFamily="34" charset="0"/>
                <a:ea typeface="Verdana" pitchFamily="34" charset="0"/>
                <a:cs typeface="Arial" panose="020B0604020202020204" pitchFamily="34" charset="0"/>
              </a:rPr>
              <a:t>Expedice zboží</a:t>
            </a:r>
          </a:p>
          <a:p>
            <a:pPr marL="711200">
              <a:spcBef>
                <a:spcPts val="1200"/>
              </a:spcBef>
              <a:spcAft>
                <a:spcPts val="600"/>
              </a:spcAft>
              <a:buClr>
                <a:schemeClr val="accent6">
                  <a:lumMod val="75000"/>
                </a:schemeClr>
              </a:buClr>
              <a:buFont typeface="Wingdings" panose="05000000000000000000" pitchFamily="2" charset="2"/>
              <a:buChar char="ü"/>
            </a:pPr>
            <a:r>
              <a:rPr lang="cs-CZ" sz="1800" dirty="0">
                <a:latin typeface="Trebuchet MS" panose="020B0603020202020204" pitchFamily="34" charset="0"/>
              </a:rPr>
              <a:t>(</a:t>
            </a:r>
            <a:r>
              <a:rPr lang="cs-CZ" sz="1800" i="1" dirty="0">
                <a:latin typeface="Trebuchet MS" panose="020B0603020202020204" pitchFamily="34" charset="0"/>
              </a:rPr>
              <a:t>výdej zboží</a:t>
            </a:r>
            <a:r>
              <a:rPr lang="cs-CZ" sz="1800" dirty="0">
                <a:latin typeface="Trebuchet MS" panose="020B0603020202020204" pitchFamily="34" charset="0"/>
              </a:rPr>
              <a:t>), tj. vyskladnění (</a:t>
            </a:r>
            <a:r>
              <a:rPr lang="cs-CZ" sz="1800" i="1" dirty="0">
                <a:latin typeface="Trebuchet MS" panose="020B0603020202020204" pitchFamily="34" charset="0"/>
              </a:rPr>
              <a:t>sběr zboží z uložených zásob v množství a struktuře druhů podle objednávek odběratelů</a:t>
            </a:r>
            <a:r>
              <a:rPr lang="cs-CZ" sz="1800" dirty="0">
                <a:latin typeface="Trebuchet MS" panose="020B0603020202020204" pitchFamily="34" charset="0"/>
              </a:rPr>
              <a:t>), kompletace spočívající v sestavování, kontrole a případném balení zboží v dodávku podle objednávky odběratele a předání k rozvozu. Dílčími fázemi rozvozu je nakládka, vlastní přeprava zboží a vykládka u odběratele.</a:t>
            </a:r>
          </a:p>
          <a:p>
            <a:pPr>
              <a:spcBef>
                <a:spcPts val="1200"/>
              </a:spcBef>
              <a:spcAft>
                <a:spcPts val="600"/>
              </a:spcAft>
              <a:buClr>
                <a:schemeClr val="accent6">
                  <a:lumMod val="75000"/>
                </a:schemeClr>
              </a:buClr>
              <a:buFont typeface="Wingdings" panose="05000000000000000000" pitchFamily="2" charset="2"/>
              <a:buChar char="§"/>
            </a:pPr>
            <a:endParaRPr lang="cs-CZ" sz="2000" b="1" dirty="0" smtClean="0">
              <a:latin typeface="Trebuchet MS" panose="020B0603020202020204" pitchFamily="34" charset="0"/>
              <a:ea typeface="Verdana" pitchFamily="34" charset="0"/>
              <a:cs typeface="Arial" panose="020B0604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8270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spcBef>
                <a:spcPts val="600"/>
              </a:spcBef>
              <a:buNone/>
            </a:pPr>
            <a:r>
              <a:rPr lang="cs-CZ" sz="2000" i="1" dirty="0">
                <a:latin typeface="Trebuchet MS" panose="020B0603020202020204" pitchFamily="34" charset="0"/>
              </a:rPr>
              <a:t>Mechanizační prostředky a obchodní zařízení slouží k výkonu obchodních operací </a:t>
            </a:r>
            <a:r>
              <a:rPr lang="cs-CZ" sz="2000" dirty="0">
                <a:latin typeface="Trebuchet MS" panose="020B0603020202020204" pitchFamily="34" charset="0"/>
              </a:rPr>
              <a:t>– tak lze jednoduše vyjádřit místo tohoto prvku v systému technologie obchodního provozu. V obchodních jednotkách se setkáváme s bohatou škálou pracovních prostředků díky rozsahu a obsahu provozních operací.</a:t>
            </a:r>
          </a:p>
          <a:p>
            <a:pPr marL="0" indent="0">
              <a:spcBef>
                <a:spcPts val="600"/>
              </a:spcBef>
              <a:buNone/>
            </a:pPr>
            <a:r>
              <a:rPr lang="cs-CZ" sz="2000" dirty="0">
                <a:latin typeface="Trebuchet MS" panose="020B0603020202020204" pitchFamily="34" charset="0"/>
              </a:rPr>
              <a:t>Podle činností (operací), při nichž se technických prostředků a zařízení používá, lze tyto prostředky rozdělit na zařízení a prostředky pro</a:t>
            </a: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manipulaci,</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dopravu,</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skladování,</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prodej</a:t>
            </a:r>
            <a:r>
              <a:rPr lang="cs-CZ" sz="2000" dirty="0">
                <a:latin typeface="Trebuchet MS" panose="020B0603020202020204" pitchFamily="34" charset="0"/>
              </a:rPr>
              <a:t>.</a:t>
            </a:r>
          </a:p>
          <a:p>
            <a:pPr marL="0" indent="0">
              <a:spcBef>
                <a:spcPts val="600"/>
              </a:spcBef>
              <a:buNone/>
            </a:pPr>
            <a:r>
              <a:rPr lang="cs-CZ" sz="2000" dirty="0">
                <a:latin typeface="Trebuchet MS" panose="020B0603020202020204" pitchFamily="34" charset="0"/>
              </a:rPr>
              <a:t>Většina z nich může být uplatněna pouze ve spojení s provozními objekty a plochami. Spolu s nimi tvoří materiálně technickou základnu </a:t>
            </a:r>
            <a:r>
              <a:rPr lang="cs-CZ" sz="2000" dirty="0" smtClean="0">
                <a:latin typeface="Trebuchet MS" panose="020B0603020202020204" pitchFamily="34" charset="0"/>
              </a:rPr>
              <a:t>obchodu.</a:t>
            </a: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2127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spcBef>
                <a:spcPts val="1200"/>
              </a:spcBef>
              <a:buClr>
                <a:schemeClr val="accent6"/>
              </a:buClr>
              <a:buFont typeface="Wingdings" panose="05000000000000000000" pitchFamily="2" charset="2"/>
              <a:buChar char="§"/>
            </a:pPr>
            <a:r>
              <a:rPr lang="cs-CZ" sz="2000" dirty="0">
                <a:latin typeface="Trebuchet MS" panose="020B0603020202020204" pitchFamily="34" charset="0"/>
              </a:rPr>
              <a:t>Prostředky a zařízení pro </a:t>
            </a:r>
            <a:r>
              <a:rPr lang="cs-CZ" sz="2000" b="1" dirty="0">
                <a:latin typeface="Trebuchet MS" panose="020B0603020202020204" pitchFamily="34" charset="0"/>
              </a:rPr>
              <a:t>manipulaci</a:t>
            </a:r>
            <a:r>
              <a:rPr lang="cs-CZ" sz="2000" dirty="0">
                <a:latin typeface="Trebuchet MS" panose="020B0603020202020204" pitchFamily="34" charset="0"/>
              </a:rPr>
              <a:t> slouží pro vykládku zboží, jeho uskladnění, překládání, vykládání, kompletaci a nakládku. Nejrozšířenějšími zástupci této skupiny jsou nízko- a vysokozdvižné vozíky, regálové zakladače, dopravníky i klasické rudly. Výběr konkrétního prostředku pro manipulaci je dán druhem, velikostí a hmotností manipulační jednotky, množstvím zboží, způsobem manipulace a dalšími.</a:t>
            </a:r>
          </a:p>
          <a:p>
            <a:pPr>
              <a:spcBef>
                <a:spcPts val="1200"/>
              </a:spcBef>
              <a:buClr>
                <a:schemeClr val="accent6"/>
              </a:buClr>
              <a:buFont typeface="Wingdings" panose="05000000000000000000" pitchFamily="2" charset="2"/>
              <a:buChar char="§"/>
            </a:pPr>
            <a:r>
              <a:rPr lang="cs-CZ" sz="2000" dirty="0">
                <a:latin typeface="Trebuchet MS" panose="020B0603020202020204" pitchFamily="34" charset="0"/>
              </a:rPr>
              <a:t>Prostředky pro </a:t>
            </a:r>
            <a:r>
              <a:rPr lang="cs-CZ" sz="2000" b="1" dirty="0">
                <a:latin typeface="Trebuchet MS" panose="020B0603020202020204" pitchFamily="34" charset="0"/>
              </a:rPr>
              <a:t>dopravu</a:t>
            </a:r>
            <a:r>
              <a:rPr lang="cs-CZ" sz="2000" dirty="0">
                <a:latin typeface="Trebuchet MS" panose="020B0603020202020204" pitchFamily="34" charset="0"/>
              </a:rPr>
              <a:t> slouží vnější dopravě. Reprezentanty prostředků vnější dopravy v obchodě jsou nákladní a dodávkové vozy</a:t>
            </a:r>
            <a:r>
              <a:rPr lang="cs-CZ" sz="2000" dirty="0" smtClean="0">
                <a:latin typeface="Trebuchet MS" panose="020B0603020202020204" pitchFamily="34" charset="0"/>
              </a:rPr>
              <a:t>.</a:t>
            </a: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68555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smtClean="0">
                <a:latin typeface="Trebuchet MS" panose="020B0603020202020204" pitchFamily="34" charset="0"/>
              </a:rPr>
              <a:t>Nezbytným </a:t>
            </a:r>
            <a:r>
              <a:rPr lang="cs-CZ" sz="2000" dirty="0">
                <a:latin typeface="Trebuchet MS" panose="020B0603020202020204" pitchFamily="34" charset="0"/>
              </a:rPr>
              <a:t>zařízením pro </a:t>
            </a:r>
            <a:r>
              <a:rPr lang="cs-CZ" sz="2000" b="1" dirty="0">
                <a:latin typeface="Trebuchet MS" panose="020B0603020202020204" pitchFamily="34" charset="0"/>
              </a:rPr>
              <a:t>uskladnění</a:t>
            </a:r>
            <a:r>
              <a:rPr lang="cs-CZ" sz="2000" dirty="0">
                <a:latin typeface="Trebuchet MS" panose="020B0603020202020204" pitchFamily="34" charset="0"/>
              </a:rPr>
              <a:t> zboží v provozních jednotkách jsou </a:t>
            </a:r>
            <a:r>
              <a:rPr lang="cs-CZ" sz="2000" i="1" dirty="0">
                <a:latin typeface="Trebuchet MS" panose="020B0603020202020204" pitchFamily="34" charset="0"/>
              </a:rPr>
              <a:t>skladové regály</a:t>
            </a:r>
            <a:r>
              <a:rPr lang="cs-CZ" sz="2000" dirty="0">
                <a:latin typeface="Trebuchet MS" panose="020B0603020202020204" pitchFamily="34" charset="0"/>
              </a:rPr>
              <a:t>. Škála jejich druhů je široká, od paletových příhradových, konzolových, blokových až po regály policové, které jsou nejpoužívanější v maloobchodě. Zařízením pro skladování v maloobchodních jednotkách jsou i </a:t>
            </a:r>
            <a:r>
              <a:rPr lang="cs-CZ" sz="2000" i="1" dirty="0">
                <a:latin typeface="Trebuchet MS" panose="020B0603020202020204" pitchFamily="34" charset="0"/>
              </a:rPr>
              <a:t>speciální zařízení</a:t>
            </a:r>
            <a:r>
              <a:rPr lang="cs-CZ" sz="2000" dirty="0">
                <a:latin typeface="Trebuchet MS" panose="020B0603020202020204" pitchFamily="34" charset="0"/>
              </a:rPr>
              <a:t> – lednice, mrazicí boxy i zařízení pro uložení zboží během jeho úprav. Zboží v prodejní místnosti maloobchodních jednotek je ukládáno do </a:t>
            </a:r>
            <a:r>
              <a:rPr lang="cs-CZ" sz="2000" i="1" dirty="0">
                <a:latin typeface="Trebuchet MS" panose="020B0603020202020204" pitchFamily="34" charset="0"/>
              </a:rPr>
              <a:t>výstavního zařízení</a:t>
            </a:r>
            <a:r>
              <a:rPr lang="cs-CZ" sz="2000" dirty="0">
                <a:latin typeface="Trebuchet MS" panose="020B0603020202020204" pitchFamily="34" charset="0"/>
              </a:rPr>
              <a:t> a regálů. Tuto skupinu zařízení tvoří různé druhy přístěnných i středových regálů, chladicí a mrazicí vany, nástavby apod. tak, jak se s nimi každý zákazník denně setkává při nákupu. Může tak sám posoudit jejich vhodnost, vývoj s trendem ke zvyšování využití kapacity pomocí flexibility i využití typizovaného zařízení. Z určitého pohledu můžeme toto zařízení zařadit vzhledem k funkci, kterou plní i do následující skupiny</a:t>
            </a:r>
            <a:r>
              <a:rPr lang="cs-CZ" sz="2000" dirty="0" smtClean="0">
                <a:latin typeface="Trebuchet MS" panose="020B0603020202020204" pitchFamily="34" charset="0"/>
              </a:rPr>
              <a:t>.</a:t>
            </a: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0526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smtClean="0">
                <a:latin typeface="Trebuchet MS" panose="020B0603020202020204" pitchFamily="34" charset="0"/>
              </a:rPr>
              <a:t>Zařízení </a:t>
            </a:r>
            <a:r>
              <a:rPr lang="cs-CZ" sz="2000" dirty="0">
                <a:latin typeface="Trebuchet MS" panose="020B0603020202020204" pitchFamily="34" charset="0"/>
              </a:rPr>
              <a:t>pro </a:t>
            </a:r>
            <a:r>
              <a:rPr lang="cs-CZ" sz="2000" b="1" dirty="0">
                <a:latin typeface="Trebuchet MS" panose="020B0603020202020204" pitchFamily="34" charset="0"/>
              </a:rPr>
              <a:t>prodej</a:t>
            </a:r>
            <a:r>
              <a:rPr lang="cs-CZ" sz="2000" dirty="0">
                <a:latin typeface="Trebuchet MS" panose="020B0603020202020204" pitchFamily="34" charset="0"/>
              </a:rPr>
              <a:t> zboží tvoří soubor různých strojů, přístrojů a zařízení, které slouží k přípravě zboží k prodeji (balicí a porcovací stroje, váhy), k samému prodeji (pulty, regály a jiné výstavní zařízení), k inkasu (pokladny) i k usnadnění pohybu zákazníka při nákupu (vozíky, košíky). Jejich volba je závislá na sortimentu prodávaného zboží, formě prodeje, na připravenosti zboží k prodeji i na frekvenci zákazníků.</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9095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buNone/>
            </a:pPr>
            <a:r>
              <a:rPr lang="cs-CZ" sz="2000" dirty="0">
                <a:latin typeface="Trebuchet MS" panose="020B0603020202020204" pitchFamily="34" charset="0"/>
              </a:rPr>
              <a:t>Pomocí obalů a přepravních prostředků jsou v logistických řetězcích vytvářeny </a:t>
            </a:r>
            <a:r>
              <a:rPr lang="cs-CZ" sz="2000" b="1" dirty="0">
                <a:latin typeface="Trebuchet MS" panose="020B0603020202020204" pitchFamily="34" charset="0"/>
              </a:rPr>
              <a:t>manipulační jednotky</a:t>
            </a:r>
            <a:r>
              <a:rPr lang="cs-CZ" sz="2000" dirty="0">
                <a:latin typeface="Trebuchet MS" panose="020B0603020202020204" pitchFamily="34" charset="0"/>
              </a:rPr>
              <a:t> – zboží nebo soubor zboží tvořící jednotku schopnou manipulace jako s jedním kusem, aniž by bylo nutno ji dále upravovat. Jde o ruční nebo mechanizovanou (automatizovanou) manipulaci. V procesu přepravy jsou typické pro obchodní logistiku manipulační jednotky s jednotkami přepravními</a:t>
            </a:r>
            <a:r>
              <a:rPr lang="cs-CZ" sz="2000" dirty="0" smtClean="0">
                <a:latin typeface="Trebuchet MS" panose="020B0603020202020204" pitchFamily="34" charset="0"/>
              </a:rPr>
              <a:t>.</a:t>
            </a:r>
          </a:p>
          <a:p>
            <a:pPr marL="0" indent="0">
              <a:buNone/>
            </a:pPr>
            <a:endParaRPr lang="cs-CZ" sz="1600" dirty="0" smtClean="0">
              <a:latin typeface="Trebuchet MS" panose="020B0603020202020204" pitchFamily="34" charset="0"/>
            </a:endParaRPr>
          </a:p>
          <a:p>
            <a:pPr marL="0" indent="0">
              <a:buNone/>
            </a:pPr>
            <a:r>
              <a:rPr lang="cs-CZ" sz="1600" dirty="0" smtClean="0">
                <a:latin typeface="Trebuchet MS" panose="020B0603020202020204" pitchFamily="34" charset="0"/>
              </a:rPr>
              <a:t>Pro </a:t>
            </a:r>
            <a:r>
              <a:rPr lang="cs-CZ" sz="1600" dirty="0">
                <a:latin typeface="Trebuchet MS" panose="020B0603020202020204" pitchFamily="34" charset="0"/>
              </a:rPr>
              <a:t>obchod mají největší význam manipulační jednotky řádu 0, I a II. I když manipulační jednotka I. řádu je z hlediska přepravy pokládána za základní, v obchodě je z hlediska obsahu základní (nejmenší) jednotkou spotřebitelské balení a z hlediska rozměrového manipulační jednotka II. řádu – tj. </a:t>
            </a:r>
            <a:r>
              <a:rPr lang="cs-CZ" sz="1600" i="1" dirty="0">
                <a:latin typeface="Trebuchet MS" panose="020B0603020202020204" pitchFamily="34" charset="0"/>
              </a:rPr>
              <a:t>evropská paleta</a:t>
            </a:r>
            <a:r>
              <a:rPr lang="cs-CZ" sz="1600" dirty="0">
                <a:latin typeface="Trebuchet MS" panose="020B0603020202020204" pitchFamily="34" charset="0"/>
              </a:rPr>
              <a:t> – 800 x 1200 mm. Rozměrová unifikace podle standardů ISO (International </a:t>
            </a:r>
            <a:r>
              <a:rPr lang="cs-CZ" sz="1600" dirty="0" err="1">
                <a:latin typeface="Trebuchet MS" panose="020B0603020202020204" pitchFamily="34" charset="0"/>
              </a:rPr>
              <a:t>Standardisation</a:t>
            </a:r>
            <a:r>
              <a:rPr lang="cs-CZ" sz="1600" dirty="0">
                <a:latin typeface="Trebuchet MS" panose="020B0603020202020204" pitchFamily="34" charset="0"/>
              </a:rPr>
              <a:t> </a:t>
            </a:r>
            <a:r>
              <a:rPr lang="cs-CZ" sz="1600" dirty="0" err="1">
                <a:latin typeface="Trebuchet MS" panose="020B0603020202020204" pitchFamily="34" charset="0"/>
              </a:rPr>
              <a:t>Organization</a:t>
            </a:r>
            <a:r>
              <a:rPr lang="cs-CZ" sz="1600" dirty="0">
                <a:latin typeface="Trebuchet MS" panose="020B0603020202020204" pitchFamily="34" charset="0"/>
              </a:rPr>
              <a:t>) uznává manipulační jednotky I. řádu jako podíly části evropské palety – základní půdorysný rozměr je 200 x 300 mm. Rozměry spotřebitelského balení (manipulační jednotky 0. řádu) se musí přizpůsobit přepravním (manipulačním) jednotkám I. řádu, přičemž změnou výšky nebo počtu kusů v tomto balení je možno dosáhnout požadované půdorysné velikosti.</a:t>
            </a:r>
          </a:p>
          <a:p>
            <a:pPr marL="0" indent="0">
              <a:buNone/>
            </a:pP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1157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0.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nultého řádu</a:t>
            </a:r>
            <a:r>
              <a:rPr lang="cs-CZ" sz="2000" dirty="0">
                <a:latin typeface="Trebuchet MS" panose="020B0603020202020204" pitchFamily="34" charset="0"/>
              </a:rPr>
              <a:t>, je možno za ni pokládat zboží ve spotřebitelském obalu, které i pro ruční manipulaci je soustřeďováno do manipulačního obalu či přepravního prostředku.</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856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678016"/>
            <a:ext cx="8640960" cy="5179984"/>
          </a:xfrm>
        </p:spPr>
        <p:txBody>
          <a:bodyPr anchor="ctr">
            <a:noAutofit/>
          </a:bodyPr>
          <a:lstStyle/>
          <a:p>
            <a:pPr marL="0" indent="0" algn="ctr">
              <a:spcBef>
                <a:spcPts val="0"/>
              </a:spcBef>
              <a:spcAft>
                <a:spcPts val="3000"/>
              </a:spcAft>
              <a:buClr>
                <a:schemeClr val="accent6">
                  <a:lumMod val="75000"/>
                </a:schemeClr>
              </a:buClr>
              <a:buNone/>
            </a:pPr>
            <a:r>
              <a:rPr lang="pl-PL" sz="3000" b="1" dirty="0" smtClean="0">
                <a:effectLst>
                  <a:outerShdw blurRad="38100" dist="38100" dir="2700000" algn="tl">
                    <a:srgbClr val="000000">
                      <a:alpha val="43137"/>
                    </a:srgbClr>
                  </a:outerShdw>
                </a:effectLst>
                <a:latin typeface="Trebuchet MS" panose="020B0603020202020204" pitchFamily="34" charset="0"/>
                <a:ea typeface="Verdana" pitchFamily="34" charset="0"/>
                <a:cs typeface="Arial" panose="020B0604020202020204" pitchFamily="34" charset="0"/>
              </a:rPr>
              <a:t>Model velkoobchodních operací </a:t>
            </a:r>
            <a:br>
              <a:rPr lang="pl-PL" sz="3000" b="1" dirty="0" smtClean="0">
                <a:effectLst>
                  <a:outerShdw blurRad="38100" dist="38100" dir="2700000" algn="tl">
                    <a:srgbClr val="000000">
                      <a:alpha val="43137"/>
                    </a:srgbClr>
                  </a:outerShdw>
                </a:effectLst>
                <a:latin typeface="Trebuchet MS" panose="020B0603020202020204" pitchFamily="34" charset="0"/>
                <a:ea typeface="Verdana" pitchFamily="34" charset="0"/>
                <a:cs typeface="Arial" panose="020B0604020202020204" pitchFamily="34" charset="0"/>
              </a:rPr>
            </a:br>
            <a:r>
              <a:rPr lang="pl-PL" sz="3000" b="1" dirty="0" smtClean="0">
                <a:effectLst>
                  <a:outerShdw blurRad="38100" dist="38100" dir="2700000" algn="tl">
                    <a:srgbClr val="000000">
                      <a:alpha val="43137"/>
                    </a:srgbClr>
                  </a:outerShdw>
                </a:effectLst>
                <a:latin typeface="Trebuchet MS" panose="020B0603020202020204" pitchFamily="34" charset="0"/>
                <a:ea typeface="Verdana" pitchFamily="34" charset="0"/>
                <a:cs typeface="Arial" panose="020B0604020202020204" pitchFamily="34" charset="0"/>
              </a:rPr>
              <a:t>a skladové technologie</a:t>
            </a:r>
          </a:p>
          <a:p>
            <a:pPr marL="0" indent="0" algn="ctr">
              <a:spcBef>
                <a:spcPts val="1200"/>
              </a:spcBef>
              <a:spcAft>
                <a:spcPts val="600"/>
              </a:spcAft>
              <a:buClr>
                <a:schemeClr val="accent6">
                  <a:lumMod val="75000"/>
                </a:schemeClr>
              </a:buClr>
              <a:buNone/>
            </a:pPr>
            <a:r>
              <a:rPr lang="cs-CZ" sz="2500" i="1" dirty="0" smtClean="0">
                <a:latin typeface="Trebuchet MS" panose="020B0603020202020204" pitchFamily="34" charset="0"/>
                <a:ea typeface="Verdana" pitchFamily="34" charset="0"/>
                <a:cs typeface="Arial" panose="020B0604020202020204" pitchFamily="34" charset="0"/>
              </a:rPr>
              <a:t>Sklady </a:t>
            </a:r>
            <a:r>
              <a:rPr lang="cs-CZ" sz="2500" i="1" dirty="0">
                <a:latin typeface="Trebuchet MS" panose="020B0603020202020204" pitchFamily="34" charset="0"/>
                <a:ea typeface="Verdana" pitchFamily="34" charset="0"/>
                <a:cs typeface="Arial" panose="020B0604020202020204" pitchFamily="34" charset="0"/>
              </a:rPr>
              <a:t>v logistickém pojetí, </a:t>
            </a:r>
            <a:r>
              <a:rPr lang="cs-CZ" sz="2500" i="1" dirty="0" smtClean="0">
                <a:latin typeface="Trebuchet MS" panose="020B0603020202020204" pitchFamily="34" charset="0"/>
                <a:ea typeface="Verdana" pitchFamily="34" charset="0"/>
                <a:cs typeface="Arial" panose="020B0604020202020204" pitchFamily="34" charset="0"/>
              </a:rPr>
              <a:t/>
            </a:r>
            <a:br>
              <a:rPr lang="cs-CZ" sz="2500" i="1" dirty="0" smtClean="0">
                <a:latin typeface="Trebuchet MS" panose="020B0603020202020204" pitchFamily="34" charset="0"/>
                <a:ea typeface="Verdana" pitchFamily="34" charset="0"/>
                <a:cs typeface="Arial" panose="020B0604020202020204" pitchFamily="34" charset="0"/>
              </a:rPr>
            </a:br>
            <a:r>
              <a:rPr lang="cs-CZ" sz="2500" i="1" dirty="0" smtClean="0">
                <a:latin typeface="Trebuchet MS" panose="020B0603020202020204" pitchFamily="34" charset="0"/>
                <a:ea typeface="Verdana" pitchFamily="34" charset="0"/>
                <a:cs typeface="Arial" panose="020B0604020202020204" pitchFamily="34" charset="0"/>
              </a:rPr>
              <a:t>výkon</a:t>
            </a:r>
            <a:r>
              <a:rPr lang="cs-CZ" sz="2500" i="1" dirty="0">
                <a:latin typeface="Trebuchet MS" panose="020B0603020202020204" pitchFamily="34" charset="0"/>
                <a:ea typeface="Verdana" pitchFamily="34" charset="0"/>
                <a:cs typeface="Arial" panose="020B0604020202020204" pitchFamily="34" charset="0"/>
              </a:rPr>
              <a:t>, kapacita a zařízení skladů, </a:t>
            </a:r>
            <a:r>
              <a:rPr lang="cs-CZ" sz="2500" i="1" dirty="0" smtClean="0">
                <a:latin typeface="Trebuchet MS" panose="020B0603020202020204" pitchFamily="34" charset="0"/>
                <a:ea typeface="Verdana" pitchFamily="34" charset="0"/>
                <a:cs typeface="Arial" panose="020B0604020202020204" pitchFamily="34" charset="0"/>
              </a:rPr>
              <a:t/>
            </a:r>
            <a:br>
              <a:rPr lang="cs-CZ" sz="2500" i="1" dirty="0" smtClean="0">
                <a:latin typeface="Trebuchet MS" panose="020B0603020202020204" pitchFamily="34" charset="0"/>
                <a:ea typeface="Verdana" pitchFamily="34" charset="0"/>
                <a:cs typeface="Arial" panose="020B0604020202020204" pitchFamily="34" charset="0"/>
              </a:rPr>
            </a:br>
            <a:r>
              <a:rPr lang="cs-CZ" sz="2500" i="1" dirty="0" smtClean="0">
                <a:latin typeface="Trebuchet MS" panose="020B0603020202020204" pitchFamily="34" charset="0"/>
                <a:ea typeface="Verdana" pitchFamily="34" charset="0"/>
                <a:cs typeface="Arial" panose="020B0604020202020204" pitchFamily="34" charset="0"/>
              </a:rPr>
              <a:t>provozní </a:t>
            </a:r>
            <a:r>
              <a:rPr lang="cs-CZ" sz="2500" i="1" dirty="0">
                <a:latin typeface="Trebuchet MS" panose="020B0603020202020204" pitchFamily="34" charset="0"/>
                <a:ea typeface="Verdana" pitchFamily="34" charset="0"/>
                <a:cs typeface="Arial" panose="020B0604020202020204" pitchFamily="34" charset="0"/>
              </a:rPr>
              <a:t>operace.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8137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I. řádu</a:t>
            </a:r>
            <a:r>
              <a:rPr lang="cs-CZ" sz="2000" dirty="0">
                <a:latin typeface="Trebuchet MS" panose="020B0603020202020204" pitchFamily="34" charset="0"/>
              </a:rPr>
              <a:t> je pokládána za základní – je uzpůsobena pro ruční manipulaci, většinou s maximální hmotností 15 kg. Požaduje se, aby procházela všemi články logistického řetězce až po konečnou fázi bez potřeby ji dělit na menší části.</a:t>
            </a:r>
          </a:p>
          <a:p>
            <a:pPr marL="0" indent="0">
              <a:buNone/>
            </a:pPr>
            <a:r>
              <a:rPr lang="cs-CZ" sz="2000" i="1" dirty="0">
                <a:latin typeface="Trebuchet MS" panose="020B0603020202020204" pitchFamily="34" charset="0"/>
              </a:rPr>
              <a:t>Přepravním prostředkem je přepravka, ukládací bedna či obal – karton, plastový přebal, pytel, demižon apod.</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8575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spcBef>
                <a:spcPts val="1200"/>
              </a:spcBef>
              <a:buNone/>
            </a:pPr>
            <a:r>
              <a:rPr lang="cs-CZ" sz="2000" b="1" dirty="0">
                <a:latin typeface="Trebuchet MS" panose="020B0603020202020204" pitchFamily="34" charset="0"/>
              </a:rPr>
              <a:t>Manipulační jednotka II. řádu</a:t>
            </a:r>
            <a:r>
              <a:rPr lang="cs-CZ" sz="2000" dirty="0">
                <a:latin typeface="Trebuchet MS" panose="020B0603020202020204" pitchFamily="34" charset="0"/>
              </a:rPr>
              <a:t> je odvozenou jednotkou sloužící pro mechanizovanou (automatizovanou) přepravu či manipulaci. Podle použití může jít o jednotku skladovací, expediční, přepravní. Je složena z většího počtu manipulačních jednotek I. řádu – cílem je snížení manipulační náročnosti.</a:t>
            </a:r>
          </a:p>
          <a:p>
            <a:pPr marL="0" indent="0">
              <a:spcBef>
                <a:spcPts val="1200"/>
              </a:spcBef>
              <a:buNone/>
            </a:pPr>
            <a:r>
              <a:rPr lang="cs-CZ" sz="2000" i="1" dirty="0">
                <a:latin typeface="Trebuchet MS" panose="020B0603020202020204" pitchFamily="34" charset="0"/>
              </a:rPr>
              <a:t>Přepravním prostředkem je převážně paleta, užitná hmotnost 250-1000 kg, druhým nejčastějším prostředkem je </a:t>
            </a:r>
            <a:r>
              <a:rPr lang="cs-CZ" sz="2000" i="1" dirty="0" err="1">
                <a:latin typeface="Trebuchet MS" panose="020B0603020202020204" pitchFamily="34" charset="0"/>
              </a:rPr>
              <a:t>roltejner</a:t>
            </a:r>
            <a:r>
              <a:rPr lang="cs-CZ" sz="2000" i="1" dirty="0">
                <a:latin typeface="Trebuchet MS" panose="020B0603020202020204" pitchFamily="34" charset="0"/>
              </a:rPr>
              <a:t> s užitnou hmotností 160-250 kg; manipuluje se převážně mechanicky.</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00651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III.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spcBef>
                <a:spcPts val="1200"/>
              </a:spcBef>
              <a:buNone/>
            </a:pPr>
            <a:r>
              <a:rPr lang="cs-CZ" sz="2000" b="1" dirty="0">
                <a:latin typeface="Trebuchet MS" panose="020B0603020202020204" pitchFamily="34" charset="0"/>
              </a:rPr>
              <a:t>Manipulační jednotka III. řádu</a:t>
            </a:r>
            <a:r>
              <a:rPr lang="cs-CZ" sz="2000" dirty="0">
                <a:latin typeface="Trebuchet MS" panose="020B0603020202020204" pitchFamily="34" charset="0"/>
              </a:rPr>
              <a:t> je odvozenou jednotkou sloužící pro mechanizovanou manipulaci a výhradně pro dálkovou přepravu – většinou v kombinované dopravě námořní, železniční, vodní, silniční, popř. letecké.</a:t>
            </a:r>
          </a:p>
          <a:p>
            <a:pPr marL="0" indent="0">
              <a:spcBef>
                <a:spcPts val="1200"/>
              </a:spcBef>
              <a:buNone/>
            </a:pPr>
            <a:r>
              <a:rPr lang="cs-CZ" sz="2000" i="1" dirty="0">
                <a:latin typeface="Trebuchet MS" panose="020B0603020202020204" pitchFamily="34" charset="0"/>
              </a:rPr>
              <a:t>Přepravními prostředky jsou převážně velké kontejnery a výměnné nástavby. Celková hmotnost je obvyklá 10-30 tun, náklad tvoří jednotky II. nebo I. řádu. Manipulují se výhradně mechanicky pomocí jeřábů a speciálních vozů či vozíků.</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4150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IV.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IV. řádu</a:t>
            </a:r>
            <a:r>
              <a:rPr lang="cs-CZ" sz="2000" dirty="0">
                <a:latin typeface="Trebuchet MS" panose="020B0603020202020204" pitchFamily="34" charset="0"/>
              </a:rPr>
              <a:t> je odvozenou přepravní jednotkou určenou pro dálkovou kombinovanou vnitrozemskou vodní a námořní přepravu v </a:t>
            </a:r>
            <a:r>
              <a:rPr lang="cs-CZ" sz="2000" dirty="0" err="1">
                <a:latin typeface="Trebuchet MS" panose="020B0603020202020204" pitchFamily="34" charset="0"/>
              </a:rPr>
              <a:t>bártrových</a:t>
            </a:r>
            <a:r>
              <a:rPr lang="cs-CZ" sz="2000" dirty="0">
                <a:latin typeface="Trebuchet MS" panose="020B0603020202020204" pitchFamily="34" charset="0"/>
              </a:rPr>
              <a:t> systémech, včetně mechanizované manipulace. Hmotnost 400-2000 tun. </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1469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palety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buClr>
                <a:schemeClr val="accent6"/>
              </a:buClr>
              <a:buNone/>
            </a:pPr>
            <a:r>
              <a:rPr lang="cs-CZ" sz="2000" dirty="0">
                <a:latin typeface="Trebuchet MS" panose="020B0603020202020204" pitchFamily="34" charset="0"/>
              </a:rPr>
              <a:t>Paleta je </a:t>
            </a:r>
            <a:r>
              <a:rPr lang="cs-CZ" sz="2000" i="1" dirty="0">
                <a:latin typeface="Trebuchet MS" panose="020B0603020202020204" pitchFamily="34" charset="0"/>
              </a:rPr>
              <a:t>definována jako nosná plošina s nástavbou nebo bez nástavby</a:t>
            </a:r>
            <a:r>
              <a:rPr lang="cs-CZ" sz="2000" dirty="0">
                <a:latin typeface="Trebuchet MS" panose="020B0603020202020204" pitchFamily="34" charset="0"/>
              </a:rPr>
              <a:t>, která slouží pro uložení zboží, jeho skladování, umožňuje stěhování palet a manipulaci pomocí vozíků či jiných mechanizačních prostředků. Je upravena pro nabrání vidlicemi nízkozdvižných vozíků.</a:t>
            </a:r>
          </a:p>
          <a:p>
            <a:pPr>
              <a:buClr>
                <a:schemeClr val="accent6"/>
              </a:buClr>
            </a:pPr>
            <a:r>
              <a:rPr lang="cs-CZ" sz="1800" b="1" dirty="0" smtClean="0">
                <a:latin typeface="Trebuchet MS" panose="020B0603020202020204" pitchFamily="34" charset="0"/>
              </a:rPr>
              <a:t>Prostá </a:t>
            </a:r>
            <a:r>
              <a:rPr lang="cs-CZ" sz="1800" b="1" dirty="0">
                <a:latin typeface="Trebuchet MS" panose="020B0603020202020204" pitchFamily="34" charset="0"/>
              </a:rPr>
              <a:t>paleta</a:t>
            </a:r>
            <a:r>
              <a:rPr lang="cs-CZ" sz="1800" dirty="0">
                <a:latin typeface="Trebuchet MS" panose="020B0603020202020204" pitchFamily="34" charset="0"/>
              </a:rPr>
              <a:t> představuje plošinu, na kterou se ukládá zboží. </a:t>
            </a:r>
            <a:endParaRPr lang="cs-CZ" sz="1800" dirty="0" smtClean="0">
              <a:latin typeface="Trebuchet MS" panose="020B0603020202020204" pitchFamily="34" charset="0"/>
            </a:endParaRPr>
          </a:p>
          <a:p>
            <a:pPr>
              <a:buClr>
                <a:schemeClr val="accent6"/>
              </a:buClr>
            </a:pPr>
            <a:r>
              <a:rPr lang="cs-CZ" sz="1800" b="1" dirty="0" smtClean="0">
                <a:latin typeface="Trebuchet MS" panose="020B0603020202020204" pitchFamily="34" charset="0"/>
              </a:rPr>
              <a:t>Ohradová </a:t>
            </a:r>
            <a:r>
              <a:rPr lang="cs-CZ" sz="1800" b="1" dirty="0">
                <a:latin typeface="Trebuchet MS" panose="020B0603020202020204" pitchFamily="34" charset="0"/>
              </a:rPr>
              <a:t>paleta</a:t>
            </a:r>
            <a:r>
              <a:rPr lang="cs-CZ" sz="1800" dirty="0">
                <a:latin typeface="Trebuchet MS" panose="020B0603020202020204" pitchFamily="34" charset="0"/>
              </a:rPr>
              <a:t> (většinou kovová paleta) má současně ohradovou část, kde jedna stěna nebo půlka jedné či dvou stěn bývají sklopné tak, aby byl umožněn dobrý přístup ke zboží. </a:t>
            </a:r>
            <a:endParaRPr lang="cs-CZ" sz="1800" dirty="0" smtClean="0">
              <a:latin typeface="Trebuchet MS" panose="020B0603020202020204" pitchFamily="34" charset="0"/>
            </a:endParaRPr>
          </a:p>
          <a:p>
            <a:pPr>
              <a:buClr>
                <a:schemeClr val="accent6"/>
              </a:buClr>
            </a:pPr>
            <a:r>
              <a:rPr lang="cs-CZ" sz="1800" b="1" dirty="0" smtClean="0">
                <a:latin typeface="Trebuchet MS" panose="020B0603020202020204" pitchFamily="34" charset="0"/>
              </a:rPr>
              <a:t>Skříňová </a:t>
            </a:r>
            <a:r>
              <a:rPr lang="cs-CZ" sz="1800" b="1" dirty="0">
                <a:latin typeface="Trebuchet MS" panose="020B0603020202020204" pitchFamily="34" charset="0"/>
              </a:rPr>
              <a:t>paleta</a:t>
            </a:r>
            <a:r>
              <a:rPr lang="cs-CZ" sz="1800" dirty="0">
                <a:latin typeface="Trebuchet MS" panose="020B0603020202020204" pitchFamily="34" charset="0"/>
              </a:rPr>
              <a:t> (opět v kovovém provedení) má kromě ohrady navíc ještě víko, ať již pevné či sklopné. Celou paletu je možno uzavřít a zaplombovat</a:t>
            </a:r>
            <a:r>
              <a:rPr lang="cs-CZ" sz="1800" dirty="0" smtClean="0">
                <a:latin typeface="Trebuchet MS" panose="020B0603020202020204" pitchFamily="34" charset="0"/>
              </a:rPr>
              <a:t>.</a:t>
            </a:r>
            <a:endParaRPr lang="cs-CZ" sz="18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87227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přepravky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a:latin typeface="Trebuchet MS" panose="020B0603020202020204" pitchFamily="34" charset="0"/>
              </a:rPr>
              <a:t>Přepravky nahrazují kartony tam, kde je to vhodné. Typické je použití pro lahvové zboží, dále je časté použití pro různé kombinované menší zboží, jako jsou např. různé druhy vrutů apod. Zásadně se používají přepravky tam, kde je použití levnější než karton a tam, kde jde o stálé vztahy mezi dodavatelem a odběratelem, tzn. při dodávkách rychle se kazících druhů potravin, jako je mléko, pečivo, masné výrobky.</a:t>
            </a:r>
          </a:p>
          <a:p>
            <a:pPr>
              <a:buClr>
                <a:schemeClr val="accent6"/>
              </a:buClr>
            </a:pPr>
            <a:r>
              <a:rPr lang="cs-CZ" sz="1800" dirty="0">
                <a:latin typeface="Trebuchet MS" panose="020B0603020202020204" pitchFamily="34" charset="0"/>
              </a:rPr>
              <a:t>Velikost přepravek odpovídá většinou osmině paletové plochy, tj. 300 x 400 mm. Poměrně často se vyskytuje rovněž dvojitá velikost – 400 x 600 mm.</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8602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roltejnery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err="1">
                <a:latin typeface="Trebuchet MS" panose="020B0603020202020204" pitchFamily="34" charset="0"/>
              </a:rPr>
              <a:t>Roltejnery</a:t>
            </a:r>
            <a:r>
              <a:rPr lang="cs-CZ" sz="2000" dirty="0">
                <a:latin typeface="Trebuchet MS" panose="020B0603020202020204" pitchFamily="34" charset="0"/>
              </a:rPr>
              <a:t> jsou velice rozšířeným druhem přepravek, používaným převážně pro rozvoz zboží z velkoobchodu do maloobchodu. Rozměr jejich základny odpovídá </a:t>
            </a:r>
            <a:r>
              <a:rPr lang="cs-CZ" sz="2000" dirty="0" err="1">
                <a:latin typeface="Trebuchet MS" panose="020B0603020202020204" pitchFamily="34" charset="0"/>
              </a:rPr>
              <a:t>půlpaletě</a:t>
            </a:r>
            <a:r>
              <a:rPr lang="cs-CZ" sz="2000" dirty="0">
                <a:latin typeface="Trebuchet MS" panose="020B0603020202020204" pitchFamily="34" charset="0"/>
              </a:rPr>
              <a:t>, tj. 600 x 800 mm, vnější rozměry jsou o něco větší, aby se do </a:t>
            </a:r>
            <a:r>
              <a:rPr lang="cs-CZ" sz="2000" dirty="0" err="1">
                <a:latin typeface="Trebuchet MS" panose="020B0603020202020204" pitchFamily="34" charset="0"/>
              </a:rPr>
              <a:t>roltejneru</a:t>
            </a:r>
            <a:r>
              <a:rPr lang="cs-CZ" sz="2000" dirty="0">
                <a:latin typeface="Trebuchet MS" panose="020B0603020202020204" pitchFamily="34" charset="0"/>
              </a:rPr>
              <a:t> daly vkládat krabice a přepravky.</a:t>
            </a:r>
          </a:p>
          <a:p>
            <a:pPr>
              <a:buClr>
                <a:schemeClr val="accent6"/>
              </a:buClr>
            </a:pPr>
            <a:r>
              <a:rPr lang="cs-CZ" sz="2000" dirty="0" err="1">
                <a:latin typeface="Trebuchet MS" panose="020B0603020202020204" pitchFamily="34" charset="0"/>
              </a:rPr>
              <a:t>Roltejnery</a:t>
            </a:r>
            <a:r>
              <a:rPr lang="cs-CZ" sz="2000" dirty="0">
                <a:latin typeface="Trebuchet MS" panose="020B0603020202020204" pitchFamily="34" charset="0"/>
              </a:rPr>
              <a:t> se přepravují ručně nebo na nízkozdvižných vozících. Na vozíky s prodlouženými vidlicemi je možno nabrat až tři </a:t>
            </a:r>
            <a:r>
              <a:rPr lang="cs-CZ" sz="2000" dirty="0" err="1">
                <a:latin typeface="Trebuchet MS" panose="020B0603020202020204" pitchFamily="34" charset="0"/>
              </a:rPr>
              <a:t>roltejnery</a:t>
            </a:r>
            <a:r>
              <a:rPr lang="cs-CZ" sz="2000" dirty="0">
                <a:latin typeface="Trebuchet MS" panose="020B0603020202020204" pitchFamily="34" charset="0"/>
              </a:rPr>
              <a:t> za sebou.</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7608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kontejnery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1800" dirty="0">
                <a:latin typeface="Trebuchet MS" panose="020B0603020202020204" pitchFamily="34" charset="0"/>
              </a:rPr>
              <a:t>Kontejner je definován jako přepravní prostředek, většinou ve tvaru skříně s dveřmi, s objemem větším než 1 m</a:t>
            </a:r>
            <a:r>
              <a:rPr lang="cs-CZ" sz="1800" baseline="30000" dirty="0">
                <a:latin typeface="Trebuchet MS" panose="020B0603020202020204" pitchFamily="34" charset="0"/>
              </a:rPr>
              <a:t>3</a:t>
            </a:r>
            <a:r>
              <a:rPr lang="cs-CZ" sz="1800" dirty="0">
                <a:latin typeface="Trebuchet MS" panose="020B0603020202020204" pitchFamily="34" charset="0"/>
              </a:rPr>
              <a:t> přizpůsobený mechanizované manipulaci a skladování. Lze jej tedy stohovat, překládat z jednoho druhu přepravního prostředku na druhý jako celek. Kontejnerizace představuje v komplexním pojetí významnou úsporu živé práce, od zavedení palety je to druhý nejvýznamnější krok k rozvoji přepravy materiálu.</a:t>
            </a:r>
          </a:p>
          <a:p>
            <a:pPr>
              <a:buClr>
                <a:schemeClr val="accent6"/>
              </a:buClr>
            </a:pPr>
            <a:r>
              <a:rPr lang="cs-CZ" sz="1800" dirty="0">
                <a:latin typeface="Trebuchet MS" panose="020B0603020202020204" pitchFamily="34" charset="0"/>
              </a:rPr>
              <a:t>Hlavní výhodou kontejnerizace je výrazné zkrácení doby ložných operací. Tím se zvyšuje využití dopravních prostředků, snižuje se potřeba živé práce a celkové provozní náklady.</a:t>
            </a:r>
          </a:p>
          <a:p>
            <a:pPr>
              <a:buClr>
                <a:schemeClr val="accent6"/>
              </a:buClr>
            </a:pPr>
            <a:r>
              <a:rPr lang="cs-CZ" sz="1800" dirty="0">
                <a:latin typeface="Trebuchet MS" panose="020B0603020202020204" pitchFamily="34" charset="0"/>
              </a:rPr>
              <a:t>Maximální výhody má použití kontejnerové přepravy u kombinované přepravy, když je zboží přepravováno větším počtem různých dopravních prostředků, např. automobilem, vlakem, lodí.</a:t>
            </a:r>
          </a:p>
          <a:p>
            <a:pPr>
              <a:buClr>
                <a:schemeClr val="accent6"/>
              </a:buClr>
            </a:pPr>
            <a:r>
              <a:rPr lang="cs-CZ" sz="1800" dirty="0">
                <a:latin typeface="Trebuchet MS" panose="020B0603020202020204" pitchFamily="34" charset="0"/>
              </a:rPr>
              <a:t>K dalším výhodám kontejnerizace patří snížení ztrát přepravovaného zboží, protože pevná konstrukce brání zboží jak proti poškození, tak proti zcizení. Na krátkou dobu mohou kontejnery sloužit rovněž jako sklad.</a:t>
            </a: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92258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p>
          <a:p>
            <a:pPr marL="0" indent="0">
              <a:spcBef>
                <a:spcPts val="1800"/>
              </a:spcBef>
              <a:buClr>
                <a:schemeClr val="accent6">
                  <a:lumMod val="75000"/>
                </a:schemeClr>
              </a:buClr>
              <a:buNone/>
            </a:pPr>
            <a:r>
              <a:rPr lang="cs-CZ" sz="3000" b="1" i="1" dirty="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352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Skladování</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4104456" cy="4464496"/>
          </a:xfrm>
        </p:spPr>
        <p:txBody>
          <a:bodyPr>
            <a:normAutofit/>
          </a:bodyPr>
          <a:lstStyle/>
          <a:p>
            <a:pPr eaLnBrk="0" hangingPunct="0">
              <a:spcBef>
                <a:spcPts val="600"/>
              </a:spcBef>
              <a:buFontTx/>
              <a:buNone/>
            </a:pPr>
            <a:r>
              <a:rPr lang="cs-CZ" sz="2400" b="1" u="sng" dirty="0">
                <a:latin typeface="Trebuchet MS" panose="020B0603020202020204" pitchFamily="34" charset="0"/>
                <a:cs typeface="Arial" panose="020B0604020202020204" pitchFamily="34" charset="0"/>
              </a:rPr>
              <a:t>Sklad</a:t>
            </a:r>
            <a:endParaRPr lang="en-US" sz="2400" b="1" u="sng" dirty="0">
              <a:latin typeface="Trebuchet MS" panose="020B0603020202020204" pitchFamily="34" charset="0"/>
              <a:cs typeface="Arial" panose="020B0604020202020204" pitchFamily="34" charset="0"/>
            </a:endParaRPr>
          </a:p>
          <a:p>
            <a:pPr>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Obecnější pojem, zdůrazňuje statickou stránku skladování</a:t>
            </a:r>
            <a:endParaRPr lang="en-US" sz="2000" dirty="0">
              <a:latin typeface="Trebuchet MS" panose="020B0603020202020204" pitchFamily="34" charset="0"/>
              <a:cs typeface="Arial" panose="020B0604020202020204" pitchFamily="34" charset="0"/>
            </a:endParaRPr>
          </a:p>
          <a:p>
            <a:pPr>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Základní funkce</a:t>
            </a:r>
            <a:endParaRPr lang="en-US" sz="2000" dirty="0">
              <a:latin typeface="Trebuchet MS" panose="020B0603020202020204" pitchFamily="34" charset="0"/>
              <a:cs typeface="Arial" panose="020B0604020202020204" pitchFamily="34" charset="0"/>
            </a:endParaRPr>
          </a:p>
          <a:p>
            <a:pPr lvl="1">
              <a:spcBef>
                <a:spcPts val="600"/>
              </a:spcBef>
              <a:buClr>
                <a:schemeClr val="accent6">
                  <a:lumMod val="75000"/>
                </a:schemeClr>
              </a:buClr>
              <a:buFont typeface="Wingdings" panose="05000000000000000000" pitchFamily="2" charset="2"/>
              <a:buChar char="ü"/>
            </a:pPr>
            <a:r>
              <a:rPr lang="cs-CZ" sz="1600" dirty="0">
                <a:latin typeface="Trebuchet MS" panose="020B0603020202020204" pitchFamily="34" charset="0"/>
                <a:cs typeface="Arial" panose="020B0604020202020204" pitchFamily="34" charset="0"/>
              </a:rPr>
              <a:t>Pohyb</a:t>
            </a:r>
            <a:endParaRPr lang="en-US" sz="1600" dirty="0">
              <a:latin typeface="Trebuchet MS" panose="020B0603020202020204" pitchFamily="34" charset="0"/>
              <a:cs typeface="Arial" panose="020B0604020202020204" pitchFamily="34" charset="0"/>
            </a:endParaRPr>
          </a:p>
          <a:p>
            <a:pPr lvl="1">
              <a:spcBef>
                <a:spcPts val="600"/>
              </a:spcBef>
              <a:buClr>
                <a:schemeClr val="accent6">
                  <a:lumMod val="75000"/>
                </a:schemeClr>
              </a:buClr>
              <a:buFont typeface="Wingdings" panose="05000000000000000000" pitchFamily="2" charset="2"/>
              <a:buChar char="ü"/>
            </a:pPr>
            <a:r>
              <a:rPr lang="cs-CZ" sz="1600" dirty="0">
                <a:latin typeface="Trebuchet MS" panose="020B0603020202020204" pitchFamily="34" charset="0"/>
                <a:cs typeface="Arial" panose="020B0604020202020204" pitchFamily="34" charset="0"/>
              </a:rPr>
              <a:t>Uskladnění</a:t>
            </a:r>
            <a:endParaRPr lang="en-US" sz="1600" dirty="0">
              <a:latin typeface="Trebuchet MS" panose="020B0603020202020204" pitchFamily="34" charset="0"/>
              <a:cs typeface="Arial" panose="020B0604020202020204" pitchFamily="34" charset="0"/>
            </a:endParaRPr>
          </a:p>
          <a:p>
            <a:pPr>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Vytváří užitek</a:t>
            </a:r>
            <a:endParaRPr lang="en-US" sz="2000" dirty="0">
              <a:latin typeface="Trebuchet MS" panose="020B0603020202020204" pitchFamily="34" charset="0"/>
              <a:cs typeface="Arial" panose="020B0604020202020204" pitchFamily="34" charset="0"/>
            </a:endParaRPr>
          </a:p>
          <a:p>
            <a:pPr lvl="1">
              <a:spcBef>
                <a:spcPts val="600"/>
              </a:spcBef>
              <a:buClr>
                <a:schemeClr val="accent6">
                  <a:lumMod val="75000"/>
                </a:schemeClr>
              </a:buClr>
              <a:buFont typeface="Wingdings" panose="05000000000000000000" pitchFamily="2" charset="2"/>
              <a:buChar char="ü"/>
            </a:pPr>
            <a:r>
              <a:rPr lang="cs-CZ" sz="1600" dirty="0">
                <a:latin typeface="Trebuchet MS" panose="020B0603020202020204" pitchFamily="34" charset="0"/>
                <a:cs typeface="Arial" panose="020B0604020202020204" pitchFamily="34" charset="0"/>
              </a:rPr>
              <a:t>Času</a:t>
            </a:r>
            <a:endParaRPr lang="en-US" sz="1600" dirty="0">
              <a:latin typeface="Trebuchet MS" panose="020B0603020202020204" pitchFamily="34" charset="0"/>
              <a:cs typeface="Arial" panose="020B0604020202020204" pitchFamily="34" charset="0"/>
            </a:endParaRPr>
          </a:p>
          <a:p>
            <a:pPr lvl="1">
              <a:spcBef>
                <a:spcPts val="600"/>
              </a:spcBef>
              <a:buClr>
                <a:schemeClr val="accent6">
                  <a:lumMod val="75000"/>
                </a:schemeClr>
              </a:buClr>
              <a:buFont typeface="Wingdings" panose="05000000000000000000" pitchFamily="2" charset="2"/>
              <a:buChar char="ü"/>
            </a:pPr>
            <a:r>
              <a:rPr lang="cs-CZ" sz="1600" dirty="0">
                <a:latin typeface="Trebuchet MS" panose="020B0603020202020204" pitchFamily="34" charset="0"/>
                <a:cs typeface="Arial" panose="020B0604020202020204" pitchFamily="34" charset="0"/>
              </a:rPr>
              <a:t>Místa</a:t>
            </a:r>
            <a:endParaRPr lang="en-US" sz="1600" dirty="0">
              <a:latin typeface="Trebuchet MS" panose="020B0603020202020204" pitchFamily="34" charset="0"/>
              <a:cs typeface="Arial" panose="020B0604020202020204" pitchFamily="34" charset="0"/>
            </a:endParaRPr>
          </a:p>
          <a:p>
            <a:pPr>
              <a:lnSpc>
                <a:spcPct val="80000"/>
              </a:lnSpc>
              <a:buFontTx/>
              <a:buNone/>
            </a:pPr>
            <a:endParaRPr lang="en-US" sz="2100" dirty="0">
              <a:latin typeface="Trebuchet MS" panose="020B0603020202020204" pitchFamily="34" charset="0"/>
            </a:endParaRPr>
          </a:p>
        </p:txBody>
      </p:sp>
      <p:sp>
        <p:nvSpPr>
          <p:cNvPr id="9" name="Zástupný symbol pro obsah 2"/>
          <p:cNvSpPr txBox="1">
            <a:spLocks/>
          </p:cNvSpPr>
          <p:nvPr/>
        </p:nvSpPr>
        <p:spPr>
          <a:xfrm>
            <a:off x="4716016" y="2060848"/>
            <a:ext cx="4104456" cy="4464496"/>
          </a:xfrm>
          <a:prstGeom prst="rect">
            <a:avLst/>
          </a:prstGeom>
        </p:spPr>
        <p:txBody>
          <a:bodyPr vert="horz" lIns="91440" tIns="45720" rIns="91440" bIns="45720" rtlCol="0">
            <a:normAutofit/>
          </a:bodyPr>
          <a:lstStyle/>
          <a:p>
            <a:pPr>
              <a:spcBef>
                <a:spcPts val="600"/>
              </a:spcBef>
              <a:buFont typeface="Wingdings" pitchFamily="2" charset="2"/>
              <a:buNone/>
            </a:pPr>
            <a:r>
              <a:rPr lang="cs-CZ" sz="2400" b="1" u="sng" dirty="0" smtClean="0">
                <a:latin typeface="Trebuchet MS" panose="020B0603020202020204" pitchFamily="34" charset="0"/>
                <a:cs typeface="Arial" panose="020B0604020202020204" pitchFamily="34" charset="0"/>
              </a:rPr>
              <a:t>Distribuční</a:t>
            </a:r>
            <a:r>
              <a:rPr lang="en-US" sz="2400" b="1" u="sng" dirty="0" smtClean="0">
                <a:latin typeface="Trebuchet MS" panose="020B0603020202020204" pitchFamily="34" charset="0"/>
                <a:cs typeface="Arial" panose="020B0604020202020204" pitchFamily="34" charset="0"/>
              </a:rPr>
              <a:t> </a:t>
            </a:r>
            <a:r>
              <a:rPr lang="cs-CZ" sz="2400" b="1" u="sng" dirty="0" smtClean="0">
                <a:latin typeface="Trebuchet MS" panose="020B0603020202020204" pitchFamily="34" charset="0"/>
                <a:cs typeface="Arial" panose="020B0604020202020204" pitchFamily="34" charset="0"/>
              </a:rPr>
              <a:t>centrum</a:t>
            </a:r>
          </a:p>
          <a:p>
            <a:pPr marL="342900" indent="-342900">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Modernější termín</a:t>
            </a:r>
            <a:endParaRPr lang="en-US" sz="2000" dirty="0">
              <a:latin typeface="Trebuchet MS" panose="020B0603020202020204" pitchFamily="34" charset="0"/>
              <a:cs typeface="Arial" panose="020B0604020202020204" pitchFamily="34" charset="0"/>
            </a:endParaRPr>
          </a:p>
          <a:p>
            <a:pPr marL="342900" indent="-342900">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Zdůrazňuje „tok“ a „pohyb“</a:t>
            </a:r>
            <a:endParaRPr lang="en-US" sz="2000" dirty="0">
              <a:latin typeface="Trebuchet MS" panose="020B0603020202020204" pitchFamily="34" charset="0"/>
              <a:cs typeface="Arial" panose="020B0604020202020204" pitchFamily="34" charset="0"/>
            </a:endParaRPr>
          </a:p>
          <a:p>
            <a:pPr marL="342900" indent="-342900">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Podporuje rychlost pohybu produktu</a:t>
            </a:r>
            <a:endParaRPr lang="en-US" sz="2000" dirty="0">
              <a:latin typeface="Trebuchet MS" panose="020B0603020202020204" pitchFamily="34" charset="0"/>
              <a:cs typeface="Arial" panose="020B0604020202020204" pitchFamily="34" charset="0"/>
            </a:endParaRPr>
          </a:p>
          <a:p>
            <a:pPr marL="342900" indent="-342900">
              <a:spcBef>
                <a:spcPts val="600"/>
              </a:spcBef>
              <a:buClr>
                <a:schemeClr val="accent6">
                  <a:lumMod val="75000"/>
                </a:schemeClr>
              </a:buClr>
              <a:buFont typeface="Wingdings" panose="05000000000000000000" pitchFamily="2" charset="2"/>
              <a:buChar char="§"/>
            </a:pPr>
            <a:r>
              <a:rPr lang="cs-CZ" sz="2000" dirty="0">
                <a:latin typeface="Trebuchet MS" panose="020B0603020202020204" pitchFamily="34" charset="0"/>
                <a:cs typeface="Arial" panose="020B0604020202020204" pitchFamily="34" charset="0"/>
              </a:rPr>
              <a:t>Přesněji charakterizuje dnešní logistické prostředí</a:t>
            </a:r>
            <a:endParaRPr lang="en-US" sz="2000" dirty="0">
              <a:latin typeface="Trebuchet MS" panose="020B0603020202020204" pitchFamily="34" charset="0"/>
              <a:cs typeface="Arial" panose="020B0604020202020204" pitchFamily="34" charset="0"/>
            </a:endParaRPr>
          </a:p>
          <a:p>
            <a:pPr marL="361950" marR="0" lvl="0" indent="-36195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US" sz="2100" b="0" i="0" u="none" strike="noStrike" kern="1200" cap="none" spc="0" normalizeH="0" baseline="0" noProof="0" dirty="0">
              <a:ln>
                <a:noFill/>
              </a:ln>
              <a:solidFill>
                <a:schemeClr val="tx1"/>
              </a:solidFill>
              <a:effectLst/>
              <a:uLnTx/>
              <a:uFillTx/>
              <a:latin typeface="Trebuchet MS" panose="020B0603020202020204" pitchFamily="34" charset="0"/>
            </a:endParaRP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6914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Systémy řízení materiálových toků</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8568952" cy="4464496"/>
          </a:xfrm>
        </p:spPr>
        <p:txBody>
          <a:bodyPr>
            <a:normAutofit fontScale="92500" lnSpcReduction="10000"/>
          </a:bodyPr>
          <a:lstStyle/>
          <a:p>
            <a:pPr>
              <a:spcBef>
                <a:spcPts val="1200"/>
              </a:spcBef>
              <a:buClr>
                <a:schemeClr val="accent6">
                  <a:lumMod val="75000"/>
                </a:schemeClr>
              </a:buClr>
              <a:buFont typeface="Wingdings" panose="05000000000000000000" pitchFamily="2" charset="2"/>
              <a:buChar char="§"/>
            </a:pPr>
            <a:r>
              <a:rPr lang="cs-CZ" sz="2400" b="1" dirty="0">
                <a:latin typeface="Trebuchet MS" panose="020B0603020202020204" pitchFamily="34" charset="0"/>
                <a:cs typeface="Arial" panose="020B0604020202020204" pitchFamily="34" charset="0"/>
              </a:rPr>
              <a:t>Systémy </a:t>
            </a:r>
            <a:r>
              <a:rPr lang="en-US" sz="2400" b="1" dirty="0" err="1">
                <a:latin typeface="Trebuchet MS" panose="020B0603020202020204" pitchFamily="34" charset="0"/>
                <a:cs typeface="Arial" panose="020B0604020202020204" pitchFamily="34" charset="0"/>
              </a:rPr>
              <a:t>Kanban</a:t>
            </a:r>
            <a:r>
              <a:rPr lang="en-US" sz="2400" b="1" dirty="0">
                <a:latin typeface="Trebuchet MS" panose="020B0603020202020204" pitchFamily="34" charset="0"/>
                <a:cs typeface="Arial" panose="020B0604020202020204" pitchFamily="34" charset="0"/>
              </a:rPr>
              <a:t>/Just-in-time</a:t>
            </a:r>
          </a:p>
          <a:p>
            <a:pPr marL="900113" lvl="2" indent="-341313">
              <a:spcBef>
                <a:spcPts val="1200"/>
              </a:spcBef>
              <a:buClr>
                <a:schemeClr val="accent6">
                  <a:lumMod val="75000"/>
                </a:schemeClr>
              </a:buClr>
              <a:buFont typeface="Wingdings" panose="05000000000000000000" pitchFamily="2" charset="2"/>
              <a:buChar char="ü"/>
            </a:pPr>
            <a:r>
              <a:rPr lang="en-US" sz="2000" dirty="0" err="1">
                <a:latin typeface="Trebuchet MS" panose="020B0603020202020204" pitchFamily="34" charset="0"/>
                <a:cs typeface="Arial" panose="020B0604020202020204" pitchFamily="34" charset="0"/>
              </a:rPr>
              <a:t>Kanban</a:t>
            </a:r>
            <a:r>
              <a:rPr lang="en-US" sz="2000" dirty="0">
                <a:latin typeface="Trebuchet MS" panose="020B0603020202020204" pitchFamily="34" charset="0"/>
                <a:cs typeface="Arial" panose="020B0604020202020204" pitchFamily="34" charset="0"/>
              </a:rPr>
              <a:t>  (Toyota Production System)</a:t>
            </a:r>
            <a:endParaRPr lang="cs-CZ" sz="2000" dirty="0">
              <a:latin typeface="Trebuchet MS" panose="020B0603020202020204" pitchFamily="34" charset="0"/>
              <a:cs typeface="Arial" panose="020B0604020202020204" pitchFamily="34" charset="0"/>
            </a:endParaRPr>
          </a:p>
          <a:p>
            <a:pPr marL="900113" lvl="2" indent="-341313">
              <a:spcBef>
                <a:spcPts val="1200"/>
              </a:spcBef>
              <a:buClr>
                <a:schemeClr val="accent6">
                  <a:lumMod val="75000"/>
                </a:schemeClr>
              </a:buClr>
              <a:buFont typeface="Wingdings" panose="05000000000000000000" pitchFamily="2" charset="2"/>
              <a:buChar char="ü"/>
            </a:pPr>
            <a:r>
              <a:rPr lang="en-US" sz="2000" dirty="0">
                <a:latin typeface="Trebuchet MS" panose="020B0603020202020204" pitchFamily="34" charset="0"/>
                <a:cs typeface="Arial" panose="020B0604020202020204" pitchFamily="34" charset="0"/>
              </a:rPr>
              <a:t>JIT &amp; JIT II</a:t>
            </a:r>
            <a:endParaRPr lang="cs-CZ" sz="2000" dirty="0">
              <a:latin typeface="Trebuchet MS" panose="020B0603020202020204" pitchFamily="34" charset="0"/>
              <a:cs typeface="Arial" panose="020B0604020202020204" pitchFamily="34" charset="0"/>
            </a:endParaRPr>
          </a:p>
          <a:p>
            <a:pPr>
              <a:spcBef>
                <a:spcPts val="1200"/>
              </a:spcBef>
              <a:buClr>
                <a:schemeClr val="accent6">
                  <a:lumMod val="75000"/>
                </a:schemeClr>
              </a:buClr>
              <a:buFont typeface="Wingdings" panose="05000000000000000000" pitchFamily="2" charset="2"/>
              <a:buChar char="§"/>
            </a:pPr>
            <a:r>
              <a:rPr lang="cs-CZ" sz="2400" b="1" dirty="0">
                <a:latin typeface="Trebuchet MS" panose="020B0603020202020204" pitchFamily="34" charset="0"/>
                <a:cs typeface="Arial" panose="020B0604020202020204" pitchFamily="34" charset="0"/>
              </a:rPr>
              <a:t>Systémy </a:t>
            </a:r>
            <a:r>
              <a:rPr lang="en-US" sz="2400" b="1" dirty="0">
                <a:latin typeface="Trebuchet MS" panose="020B0603020202020204" pitchFamily="34" charset="0"/>
                <a:cs typeface="Arial" panose="020B0604020202020204" pitchFamily="34" charset="0"/>
              </a:rPr>
              <a:t>MRP </a:t>
            </a:r>
            <a:endParaRPr lang="cs-CZ" sz="2400" b="1" dirty="0">
              <a:latin typeface="Trebuchet MS" panose="020B0603020202020204" pitchFamily="34" charset="0"/>
              <a:cs typeface="Arial" panose="020B0604020202020204" pitchFamily="34" charset="0"/>
            </a:endParaRPr>
          </a:p>
          <a:p>
            <a:pPr marL="900113" lvl="2" indent="-341313">
              <a:spcBef>
                <a:spcPts val="1200"/>
              </a:spcBef>
              <a:buClr>
                <a:schemeClr val="accent6">
                  <a:lumMod val="75000"/>
                </a:schemeClr>
              </a:buClr>
              <a:buFont typeface="Wingdings" panose="05000000000000000000" pitchFamily="2" charset="2"/>
              <a:buChar char="ü"/>
            </a:pPr>
            <a:r>
              <a:rPr lang="cs-CZ" sz="2000" dirty="0">
                <a:latin typeface="Trebuchet MS" panose="020B0603020202020204" pitchFamily="34" charset="0"/>
                <a:cs typeface="Arial" panose="020B0604020202020204" pitchFamily="34" charset="0"/>
              </a:rPr>
              <a:t>Plánování materiálových požadavků</a:t>
            </a:r>
            <a:r>
              <a:rPr lang="en-US" sz="2000" dirty="0">
                <a:latin typeface="Trebuchet MS" panose="020B0603020202020204" pitchFamily="34" charset="0"/>
                <a:cs typeface="Arial" panose="020B0604020202020204" pitchFamily="34" charset="0"/>
              </a:rPr>
              <a:t>  (MRP I)</a:t>
            </a:r>
            <a:endParaRPr lang="cs-CZ" sz="2000" dirty="0">
              <a:latin typeface="Trebuchet MS" panose="020B0603020202020204" pitchFamily="34" charset="0"/>
              <a:cs typeface="Arial" panose="020B0604020202020204" pitchFamily="34" charset="0"/>
            </a:endParaRPr>
          </a:p>
          <a:p>
            <a:pPr marL="900113" lvl="2" indent="-341313">
              <a:spcBef>
                <a:spcPts val="1200"/>
              </a:spcBef>
              <a:buClr>
                <a:schemeClr val="accent6">
                  <a:lumMod val="75000"/>
                </a:schemeClr>
              </a:buClr>
              <a:buFont typeface="Wingdings" panose="05000000000000000000" pitchFamily="2" charset="2"/>
              <a:buChar char="ü"/>
            </a:pPr>
            <a:r>
              <a:rPr lang="cs-CZ" sz="2000" dirty="0">
                <a:latin typeface="Trebuchet MS" panose="020B0603020202020204" pitchFamily="34" charset="0"/>
                <a:cs typeface="Arial" panose="020B0604020202020204" pitchFamily="34" charset="0"/>
              </a:rPr>
              <a:t>Plánování výrobních zdrojů</a:t>
            </a:r>
            <a:r>
              <a:rPr lang="en-US" sz="2000" dirty="0">
                <a:latin typeface="Trebuchet MS" panose="020B0603020202020204" pitchFamily="34" charset="0"/>
                <a:cs typeface="Arial" panose="020B0604020202020204" pitchFamily="34" charset="0"/>
              </a:rPr>
              <a:t>  (MRP II)</a:t>
            </a:r>
            <a:r>
              <a:rPr lang="cs-CZ" sz="2000" dirty="0">
                <a:latin typeface="Trebuchet MS" panose="020B0603020202020204" pitchFamily="34" charset="0"/>
                <a:cs typeface="Arial" panose="020B0604020202020204" pitchFamily="34" charset="0"/>
              </a:rPr>
              <a:t> (=MRP I +plán požadavků na zdroje + řízení </a:t>
            </a:r>
            <a:r>
              <a:rPr lang="cs-CZ" sz="2000" dirty="0" err="1">
                <a:latin typeface="Trebuchet MS" panose="020B0603020202020204" pitchFamily="34" charset="0"/>
                <a:cs typeface="Arial" panose="020B0604020202020204" pitchFamily="34" charset="0"/>
              </a:rPr>
              <a:t>dílen+nákup</a:t>
            </a:r>
            <a:r>
              <a:rPr lang="cs-CZ" sz="2000" dirty="0">
                <a:latin typeface="Trebuchet MS" panose="020B0603020202020204" pitchFamily="34" charset="0"/>
                <a:cs typeface="Arial" panose="020B0604020202020204" pitchFamily="34" charset="0"/>
              </a:rPr>
              <a:t>)</a:t>
            </a:r>
            <a:endParaRPr lang="en-US" sz="2000" dirty="0">
              <a:latin typeface="Trebuchet MS" panose="020B0603020202020204" pitchFamily="34" charset="0"/>
              <a:cs typeface="Arial" panose="020B0604020202020204" pitchFamily="34" charset="0"/>
            </a:endParaRPr>
          </a:p>
          <a:p>
            <a:pPr>
              <a:spcBef>
                <a:spcPts val="1200"/>
              </a:spcBef>
              <a:buClr>
                <a:schemeClr val="accent6">
                  <a:lumMod val="75000"/>
                </a:schemeClr>
              </a:buClr>
              <a:buFont typeface="Wingdings" panose="05000000000000000000" pitchFamily="2" charset="2"/>
              <a:buChar char="§"/>
            </a:pPr>
            <a:r>
              <a:rPr lang="cs-CZ" sz="2400" b="1" dirty="0">
                <a:latin typeface="Trebuchet MS" panose="020B0603020202020204" pitchFamily="34" charset="0"/>
                <a:cs typeface="Arial" panose="020B0604020202020204" pitchFamily="34" charset="0"/>
              </a:rPr>
              <a:t>Systémy </a:t>
            </a:r>
            <a:r>
              <a:rPr lang="en-US" sz="2400" b="1" dirty="0">
                <a:latin typeface="Trebuchet MS" panose="020B0603020202020204" pitchFamily="34" charset="0"/>
                <a:cs typeface="Arial" panose="020B0604020202020204" pitchFamily="34" charset="0"/>
              </a:rPr>
              <a:t>DRP</a:t>
            </a:r>
            <a:r>
              <a:rPr lang="cs-CZ" sz="2400" b="1" dirty="0">
                <a:latin typeface="Trebuchet MS" panose="020B0603020202020204" pitchFamily="34" charset="0"/>
                <a:cs typeface="Arial" panose="020B0604020202020204" pitchFamily="34" charset="0"/>
              </a:rPr>
              <a:t> </a:t>
            </a:r>
          </a:p>
          <a:p>
            <a:pPr marL="900113" lvl="2" indent="-341313">
              <a:spcBef>
                <a:spcPts val="1200"/>
              </a:spcBef>
              <a:buClr>
                <a:schemeClr val="accent6">
                  <a:lumMod val="75000"/>
                </a:schemeClr>
              </a:buClr>
              <a:buFont typeface="Wingdings" panose="05000000000000000000" pitchFamily="2" charset="2"/>
              <a:buChar char="ü"/>
            </a:pPr>
            <a:r>
              <a:rPr lang="cs-CZ" sz="2000" dirty="0">
                <a:latin typeface="Trebuchet MS" panose="020B0603020202020204" pitchFamily="34" charset="0"/>
                <a:cs typeface="Arial" panose="020B0604020202020204" pitchFamily="34" charset="0"/>
              </a:rPr>
              <a:t>Plánování požadavků na distribuci</a:t>
            </a:r>
            <a:r>
              <a:rPr lang="en-US" sz="2000" dirty="0">
                <a:latin typeface="Trebuchet MS" panose="020B0603020202020204" pitchFamily="34" charset="0"/>
                <a:cs typeface="Arial" panose="020B0604020202020204" pitchFamily="34" charset="0"/>
              </a:rPr>
              <a:t>  (DRP I)</a:t>
            </a:r>
            <a:endParaRPr lang="cs-CZ" sz="2000" dirty="0">
              <a:latin typeface="Trebuchet MS" panose="020B0603020202020204" pitchFamily="34" charset="0"/>
              <a:cs typeface="Arial" panose="020B0604020202020204" pitchFamily="34" charset="0"/>
            </a:endParaRPr>
          </a:p>
          <a:p>
            <a:pPr marL="900113" lvl="2" indent="-341313">
              <a:spcBef>
                <a:spcPts val="1200"/>
              </a:spcBef>
              <a:buClr>
                <a:schemeClr val="accent6">
                  <a:lumMod val="75000"/>
                </a:schemeClr>
              </a:buClr>
              <a:buFont typeface="Wingdings" panose="05000000000000000000" pitchFamily="2" charset="2"/>
              <a:buChar char="ü"/>
            </a:pPr>
            <a:r>
              <a:rPr lang="cs-CZ" sz="2000" dirty="0">
                <a:latin typeface="Trebuchet MS" panose="020B0603020202020204" pitchFamily="34" charset="0"/>
                <a:cs typeface="Arial" panose="020B0604020202020204" pitchFamily="34" charset="0"/>
              </a:rPr>
              <a:t>Plánování distribučních zdrojů</a:t>
            </a:r>
            <a:r>
              <a:rPr lang="en-US" sz="2000" dirty="0">
                <a:latin typeface="Trebuchet MS" panose="020B0603020202020204" pitchFamily="34" charset="0"/>
                <a:cs typeface="Arial" panose="020B0604020202020204" pitchFamily="34" charset="0"/>
              </a:rPr>
              <a:t>  (DRP II)</a:t>
            </a:r>
            <a:r>
              <a:rPr lang="cs-CZ" sz="2000" dirty="0">
                <a:latin typeface="Trebuchet MS" panose="020B0603020202020204" pitchFamily="34" charset="0"/>
                <a:cs typeface="Arial" panose="020B0604020202020204" pitchFamily="34" charset="0"/>
              </a:rPr>
              <a:t> (=DPR I+ plánování klíčových zdrojů</a:t>
            </a: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7132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Just-In-</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Time</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8568952" cy="4464496"/>
          </a:xfrm>
        </p:spPr>
        <p:txBody>
          <a:bodyPr>
            <a:normAutofit/>
          </a:bodyPr>
          <a:lstStyle/>
          <a:p>
            <a:pPr>
              <a:lnSpc>
                <a:spcPct val="90000"/>
              </a:lnSpc>
              <a:spcBef>
                <a:spcPts val="1200"/>
              </a:spcBef>
              <a:buClr>
                <a:schemeClr val="accent6">
                  <a:lumMod val="75000"/>
                </a:schemeClr>
              </a:buClr>
              <a:buFont typeface="Wingdings" panose="05000000000000000000" pitchFamily="2" charset="2"/>
              <a:buChar char="§"/>
              <a:tabLst>
                <a:tab pos="1085850" algn="l"/>
              </a:tabLst>
            </a:pPr>
            <a:r>
              <a:rPr lang="cs-CZ" sz="2400" dirty="0">
                <a:latin typeface="Trebuchet MS" panose="020B0603020202020204" pitchFamily="34" charset="0"/>
                <a:cs typeface="Arial" panose="020B0604020202020204" pitchFamily="34" charset="0"/>
              </a:rPr>
              <a:t>Propojuje nákup, výrobu a logistiku</a:t>
            </a:r>
          </a:p>
          <a:p>
            <a:pPr>
              <a:lnSpc>
                <a:spcPct val="90000"/>
              </a:lnSpc>
              <a:spcBef>
                <a:spcPts val="1200"/>
              </a:spcBef>
              <a:buClr>
                <a:schemeClr val="accent6">
                  <a:lumMod val="75000"/>
                </a:schemeClr>
              </a:buClr>
              <a:buFont typeface="Wingdings" panose="05000000000000000000" pitchFamily="2" charset="2"/>
              <a:buChar char="§"/>
              <a:tabLst>
                <a:tab pos="1085850" algn="l"/>
              </a:tabLst>
            </a:pPr>
            <a:r>
              <a:rPr lang="cs-CZ" sz="2400" dirty="0" smtClean="0">
                <a:latin typeface="Trebuchet MS" panose="020B0603020202020204" pitchFamily="34" charset="0"/>
                <a:cs typeface="Arial" panose="020B0604020202020204" pitchFamily="34" charset="0"/>
              </a:rPr>
              <a:t>Cíl</a:t>
            </a:r>
          </a:p>
          <a:p>
            <a:pPr marL="9017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smtClean="0">
                <a:latin typeface="Trebuchet MS" panose="020B0603020202020204" pitchFamily="34" charset="0"/>
                <a:cs typeface="Arial" panose="020B0604020202020204" pitchFamily="34" charset="0"/>
              </a:rPr>
              <a:t>výroba </a:t>
            </a:r>
            <a:r>
              <a:rPr lang="cs-CZ" sz="2000" dirty="0">
                <a:latin typeface="Trebuchet MS" panose="020B0603020202020204" pitchFamily="34" charset="0"/>
                <a:cs typeface="Arial" panose="020B0604020202020204" pitchFamily="34" charset="0"/>
              </a:rPr>
              <a:t>vysoce kvalitních výrobků</a:t>
            </a:r>
          </a:p>
          <a:p>
            <a:pPr marL="9017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smtClean="0">
                <a:latin typeface="Trebuchet MS" panose="020B0603020202020204" pitchFamily="34" charset="0"/>
                <a:cs typeface="Arial" panose="020B0604020202020204" pitchFamily="34" charset="0"/>
              </a:rPr>
              <a:t>vysoká </a:t>
            </a:r>
            <a:r>
              <a:rPr lang="cs-CZ" sz="2000" dirty="0">
                <a:latin typeface="Trebuchet MS" panose="020B0603020202020204" pitchFamily="34" charset="0"/>
                <a:cs typeface="Arial" panose="020B0604020202020204" pitchFamily="34" charset="0"/>
              </a:rPr>
              <a:t>úroveň produktivity</a:t>
            </a:r>
          </a:p>
          <a:p>
            <a:pPr marL="9017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smtClean="0">
                <a:latin typeface="Trebuchet MS" panose="020B0603020202020204" pitchFamily="34" charset="0"/>
                <a:cs typeface="Arial" panose="020B0604020202020204" pitchFamily="34" charset="0"/>
              </a:rPr>
              <a:t>nižší </a:t>
            </a:r>
            <a:r>
              <a:rPr lang="cs-CZ" sz="2000" dirty="0">
                <a:latin typeface="Trebuchet MS" panose="020B0603020202020204" pitchFamily="34" charset="0"/>
                <a:cs typeface="Arial" panose="020B0604020202020204" pitchFamily="34" charset="0"/>
              </a:rPr>
              <a:t>stav zásob</a:t>
            </a:r>
          </a:p>
          <a:p>
            <a:pPr marL="9017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smtClean="0">
                <a:latin typeface="Trebuchet MS" panose="020B0603020202020204" pitchFamily="34" charset="0"/>
                <a:cs typeface="Arial" panose="020B0604020202020204" pitchFamily="34" charset="0"/>
              </a:rPr>
              <a:t>rozvíjení </a:t>
            </a:r>
            <a:r>
              <a:rPr lang="cs-CZ" sz="2000" dirty="0">
                <a:latin typeface="Trebuchet MS" panose="020B0603020202020204" pitchFamily="34" charset="0"/>
                <a:cs typeface="Arial" panose="020B0604020202020204" pitchFamily="34" charset="0"/>
              </a:rPr>
              <a:t>LR vztahů s dodavateli</a:t>
            </a:r>
          </a:p>
          <a:p>
            <a:pPr>
              <a:lnSpc>
                <a:spcPct val="90000"/>
              </a:lnSpc>
              <a:spcBef>
                <a:spcPts val="1200"/>
              </a:spcBef>
              <a:buClr>
                <a:schemeClr val="accent6">
                  <a:lumMod val="75000"/>
                </a:schemeClr>
              </a:buClr>
              <a:buFont typeface="Wingdings" panose="05000000000000000000" pitchFamily="2" charset="2"/>
              <a:buChar char="§"/>
              <a:tabLst>
                <a:tab pos="1085850" algn="l"/>
              </a:tabLst>
            </a:pPr>
            <a:r>
              <a:rPr lang="cs-CZ" sz="2400" dirty="0">
                <a:latin typeface="Trebuchet MS" panose="020B0603020202020204" pitchFamily="34" charset="0"/>
                <a:cs typeface="Arial" panose="020B0604020202020204" pitchFamily="34" charset="0"/>
              </a:rPr>
              <a:t>Tajemství – eliminovat čas a prostoje</a:t>
            </a:r>
          </a:p>
          <a:p>
            <a:pPr>
              <a:lnSpc>
                <a:spcPct val="90000"/>
              </a:lnSpc>
              <a:spcBef>
                <a:spcPts val="1200"/>
              </a:spcBef>
              <a:buClr>
                <a:schemeClr val="accent6">
                  <a:lumMod val="75000"/>
                </a:schemeClr>
              </a:buClr>
              <a:buFont typeface="Wingdings" panose="05000000000000000000" pitchFamily="2" charset="2"/>
              <a:buChar char="§"/>
              <a:tabLst>
                <a:tab pos="1085850" algn="l"/>
              </a:tabLst>
            </a:pPr>
            <a:r>
              <a:rPr lang="cs-CZ" sz="2400" dirty="0">
                <a:latin typeface="Trebuchet MS" panose="020B0603020202020204" pitchFamily="34" charset="0"/>
                <a:cs typeface="Arial" panose="020B0604020202020204" pitchFamily="34" charset="0"/>
              </a:rPr>
              <a:t>Používání scannerů a čárkových kódů</a:t>
            </a: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7966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Problémy JIT</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8568952" cy="4464496"/>
          </a:xfrm>
        </p:spPr>
        <p:txBody>
          <a:bodyPr>
            <a:noAutofit/>
          </a:bodyPr>
          <a:lstStyle/>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Plánování produkce podniku (JIT nemusí být vhodná, když výrobní plán rovnoměrný a když vysoké ztráty z výpadku nebo zpomalení výroby)</a:t>
            </a:r>
            <a:endParaRPr lang="en-US" sz="2000" dirty="0">
              <a:latin typeface="Trebuchet MS" panose="020B0603020202020204" pitchFamily="34" charset="0"/>
              <a:cs typeface="Arial" panose="020B0604020202020204" pitchFamily="34" charset="0"/>
            </a:endParaRP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Výrobní plány dodavatelů (menší série a menší objem dodávek-vyšší ceny)</a:t>
            </a:r>
            <a:endParaRPr lang="en-US" sz="2000" dirty="0">
              <a:latin typeface="Trebuchet MS" panose="020B0603020202020204" pitchFamily="34" charset="0"/>
              <a:cs typeface="Arial" panose="020B0604020202020204" pitchFamily="34" charset="0"/>
            </a:endParaRP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Geografická poloha dodavatelů (se vzdáleností pravděpodobnost kolísání dodacích dob roste)</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Odpor zaměstnanců</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Nedostatečná podpora podnikových systémů</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Přesun zásob na dodavatele</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Růst dopravy a environmentální vlivy</a:t>
            </a: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099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ABC analýza</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pic>
        <p:nvPicPr>
          <p:cNvPr id="8" name="Zástupný symbol pro obsah 27" descr="Obrázek1.png"/>
          <p:cNvPicPr>
            <a:picLocks noChangeAspect="1"/>
          </p:cNvPicPr>
          <p:nvPr/>
        </p:nvPicPr>
        <p:blipFill>
          <a:blip r:embed="rId2" cstate="print"/>
          <a:stretch>
            <a:fillRect/>
          </a:stretch>
        </p:blipFill>
        <p:spPr>
          <a:xfrm>
            <a:off x="683568" y="1916832"/>
            <a:ext cx="7564528" cy="4652962"/>
          </a:xfrm>
          <a:prstGeom prst="rect">
            <a:avLst/>
          </a:prstGeom>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518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Synchronizační metoda JIT a ABC</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8568952" cy="4464496"/>
          </a:xfrm>
        </p:spPr>
        <p:txBody>
          <a:bodyPr>
            <a:normAutofit/>
          </a:bodyPr>
          <a:lstStyle/>
          <a:p>
            <a:pPr>
              <a:lnSpc>
                <a:spcPct val="90000"/>
              </a:lnSpc>
              <a:spcBef>
                <a:spcPts val="1200"/>
              </a:spcBef>
              <a:buClr>
                <a:schemeClr val="accent6">
                  <a:lumMod val="75000"/>
                </a:schemeClr>
              </a:buClr>
              <a:buFont typeface="Wingdings" panose="05000000000000000000" pitchFamily="2" charset="2"/>
              <a:buChar char="§"/>
              <a:tabLst>
                <a:tab pos="1085850" algn="l"/>
              </a:tabLst>
            </a:pPr>
            <a:r>
              <a:rPr lang="cs-CZ" sz="2400" dirty="0">
                <a:latin typeface="Trebuchet MS" panose="020B0603020202020204" pitchFamily="34" charset="0"/>
                <a:cs typeface="Arial" panose="020B0604020202020204" pitchFamily="34" charset="0"/>
              </a:rPr>
              <a:t>Uspořádání zásobovacích řetězců</a:t>
            </a:r>
          </a:p>
          <a:p>
            <a:pPr marL="901700" lvl="1" indent="-3429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Přímé dodávky</a:t>
            </a:r>
          </a:p>
          <a:p>
            <a:pPr marL="1433513" lvl="2" indent="-355600">
              <a:buClr>
                <a:schemeClr val="accent6">
                  <a:lumMod val="75000"/>
                </a:schemeClr>
              </a:buClr>
              <a:buFont typeface="Wingdings" panose="05000000000000000000" pitchFamily="2" charset="2"/>
              <a:buChar char="v"/>
            </a:pPr>
            <a:r>
              <a:rPr lang="cs-CZ" sz="1600" i="1" dirty="0">
                <a:latin typeface="Trebuchet MS" panose="020B0603020202020204" pitchFamily="34" charset="0"/>
                <a:cs typeface="Arial" panose="020B0604020202020204" pitchFamily="34" charset="0"/>
              </a:rPr>
              <a:t>rámcová dohoda – roční</a:t>
            </a:r>
          </a:p>
          <a:p>
            <a:pPr marL="1433513" lvl="2" indent="-355600">
              <a:buClr>
                <a:schemeClr val="accent6">
                  <a:lumMod val="75000"/>
                </a:schemeClr>
              </a:buClr>
              <a:buFont typeface="Wingdings" panose="05000000000000000000" pitchFamily="2" charset="2"/>
              <a:buChar char="v"/>
            </a:pPr>
            <a:r>
              <a:rPr lang="cs-CZ" sz="1600" i="1" dirty="0">
                <a:latin typeface="Trebuchet MS" panose="020B0603020202020204" pitchFamily="34" charset="0"/>
                <a:cs typeface="Arial" panose="020B0604020202020204" pitchFamily="34" charset="0"/>
              </a:rPr>
              <a:t>kontrakty – čtvrtletní rámcové smlouvy s měsíční aktualizací</a:t>
            </a:r>
          </a:p>
          <a:p>
            <a:pPr marL="901700" lvl="1" indent="-3429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Prostorová blízkost – dodavatele a odběratele</a:t>
            </a:r>
          </a:p>
          <a:p>
            <a:pPr marL="901700" lvl="1" indent="-342900">
              <a:lnSpc>
                <a:spcPct val="90000"/>
              </a:lnSpc>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Zásobování – neuplatňuje se na celý sortiment, ale diferencovaně - ABC</a:t>
            </a: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3581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MRP</a:t>
            </a:r>
            <a:endParaRPr lang="en-US"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8" name="Zástupný symbol pro obsah 2"/>
          <p:cNvSpPr>
            <a:spLocks noGrp="1"/>
          </p:cNvSpPr>
          <p:nvPr>
            <p:ph idx="1"/>
          </p:nvPr>
        </p:nvSpPr>
        <p:spPr>
          <a:xfrm>
            <a:off x="251520" y="2132856"/>
            <a:ext cx="8568952" cy="4464496"/>
          </a:xfrm>
        </p:spPr>
        <p:txBody>
          <a:bodyPr>
            <a:noAutofit/>
          </a:bodyPr>
          <a:lstStyle/>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Vstupy: hlavní plán výroby, kusovníky, databáze zásob.</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Vhodné:</a:t>
            </a:r>
          </a:p>
          <a:p>
            <a:pPr marL="723900">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Pro přerušovanou výrobu nebo zakázkové operace (spotřeba materiálů proměnlivá)</a:t>
            </a:r>
          </a:p>
          <a:p>
            <a:pPr marL="723900">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Když potřeba materiálu odvislá od jiné skladové položky nebo od finálního výrobku</a:t>
            </a:r>
          </a:p>
          <a:p>
            <a:pPr marL="723900">
              <a:spcBef>
                <a:spcPts val="1200"/>
              </a:spcBef>
              <a:buClr>
                <a:schemeClr val="accent6">
                  <a:lumMod val="75000"/>
                </a:schemeClr>
              </a:buClr>
              <a:buFont typeface="Wingdings" panose="05000000000000000000" pitchFamily="2" charset="2"/>
              <a:buChar char="ü"/>
              <a:tabLst>
                <a:tab pos="1085850" algn="l"/>
              </a:tabLst>
            </a:pPr>
            <a:r>
              <a:rPr lang="cs-CZ" sz="2000" dirty="0">
                <a:latin typeface="Trebuchet MS" panose="020B0603020202020204" pitchFamily="34" charset="0"/>
                <a:cs typeface="Arial" panose="020B0604020202020204" pitchFamily="34" charset="0"/>
              </a:rPr>
              <a:t>Pokud je ochota zpracovávat objednávky na týdenní bázi</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Ale: nezohledňuje náklady na pořízení matriálů</a:t>
            </a:r>
          </a:p>
          <a:p>
            <a:pPr>
              <a:spcBef>
                <a:spcPts val="1200"/>
              </a:spcBef>
              <a:buClr>
                <a:schemeClr val="accent6">
                  <a:lumMod val="75000"/>
                </a:schemeClr>
              </a:buClr>
              <a:buFont typeface="Wingdings" panose="05000000000000000000" pitchFamily="2" charset="2"/>
              <a:buChar char="§"/>
              <a:tabLst>
                <a:tab pos="1085850" algn="l"/>
              </a:tabLst>
            </a:pPr>
            <a:r>
              <a:rPr lang="cs-CZ" sz="2000" dirty="0">
                <a:latin typeface="Trebuchet MS" panose="020B0603020202020204" pitchFamily="34" charset="0"/>
                <a:cs typeface="Arial" panose="020B0604020202020204" pitchFamily="34" charset="0"/>
              </a:rPr>
              <a:t>Častější objednávání menších množství – dražší, nejsou množstevní ceny</a:t>
            </a:r>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Obchodní nauka 2</a:t>
            </a:r>
            <a:endParaRPr lang="cs-CZ" sz="2000" b="1" dirty="0">
              <a:solidFill>
                <a:schemeClr val="bg1">
                  <a:lumMod val="50000"/>
                </a:schemeClr>
              </a:solidFill>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4161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7040</TotalTime>
  <Words>859</Words>
  <Application>Microsoft Office PowerPoint</Application>
  <PresentationFormat>Předvádění na obrazovce (4:3)</PresentationFormat>
  <Paragraphs>155</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28</vt:i4>
      </vt:variant>
    </vt:vector>
  </HeadingPairs>
  <TitlesOfParts>
    <vt:vector size="35" baseType="lpstr">
      <vt:lpstr>Arial</vt:lpstr>
      <vt:lpstr>Calibri</vt:lpstr>
      <vt:lpstr>Trebuchet MS</vt:lpstr>
      <vt:lpstr>Verdana</vt:lpstr>
      <vt:lpstr>Wingdings</vt:lpstr>
      <vt:lpstr>Motiv sady Office</vt:lpstr>
      <vt:lpstr>BÉŽOVÁ TITL</vt:lpstr>
      <vt:lpstr>Obchodní nauka 2</vt:lpstr>
      <vt:lpstr>Prezentace aplikace PowerPoint</vt:lpstr>
      <vt:lpstr>Skladování</vt:lpstr>
      <vt:lpstr>Systémy řízení materiálových toků</vt:lpstr>
      <vt:lpstr>Just-In-Time</vt:lpstr>
      <vt:lpstr>Problémy JIT</vt:lpstr>
      <vt:lpstr>ABC analýza</vt:lpstr>
      <vt:lpstr>Synchronizační metoda JIT a ABC</vt:lpstr>
      <vt:lpstr>MRP</vt:lpstr>
      <vt:lpstr>Obchodně provozní operace</vt:lpstr>
      <vt:lpstr>Model velkoobchodních provozních operací</vt:lpstr>
      <vt:lpstr>Model velkoobchodních provozních operací</vt:lpstr>
      <vt:lpstr>Model velkoobchodních provozních operací</vt:lpstr>
      <vt:lpstr>Mechanizační prostředky a zařízení</vt:lpstr>
      <vt:lpstr>Mechanizační prostředky a zařízení</vt:lpstr>
      <vt:lpstr>Mechanizační prostředky a zařízení</vt:lpstr>
      <vt:lpstr>Mechanizační prostředky a zařízení</vt:lpstr>
      <vt:lpstr>Manipulační jednotky</vt:lpstr>
      <vt:lpstr>Manipulační jednotky 0. řádu</vt:lpstr>
      <vt:lpstr>Manipulační jednotky I. řádu</vt:lpstr>
      <vt:lpstr>Manipulační jednotky II. řádu</vt:lpstr>
      <vt:lpstr>Manipulační jednotky III. řádu</vt:lpstr>
      <vt:lpstr>Manipulační jednotky IV. řádu</vt:lpstr>
      <vt:lpstr>Přepravní obaly - palety</vt:lpstr>
      <vt:lpstr>Přepravní obaly - přepravky</vt:lpstr>
      <vt:lpstr>Přepravní obaly - roltejnery</vt:lpstr>
      <vt:lpstr>Přepravní obaly - kontejnery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ON2 - Model velkoobchodnich operaci</dc:title>
  <dc:creator>Marinič Peter</dc:creator>
  <cp:lastModifiedBy>Peter Marinič</cp:lastModifiedBy>
  <cp:revision>166</cp:revision>
  <dcterms:created xsi:type="dcterms:W3CDTF">2012-10-12T20:28:37Z</dcterms:created>
  <dcterms:modified xsi:type="dcterms:W3CDTF">2019-02-21T09:15:02Z</dcterms:modified>
</cp:coreProperties>
</file>