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74" r:id="rId3"/>
    <p:sldId id="541" r:id="rId4"/>
    <p:sldId id="558" r:id="rId5"/>
    <p:sldId id="553" r:id="rId6"/>
    <p:sldId id="554" r:id="rId7"/>
    <p:sldId id="555" r:id="rId8"/>
    <p:sldId id="559" r:id="rId9"/>
    <p:sldId id="561" r:id="rId10"/>
    <p:sldId id="562" r:id="rId11"/>
    <p:sldId id="563" r:id="rId12"/>
    <p:sldId id="560" r:id="rId13"/>
    <p:sldId id="564" r:id="rId14"/>
    <p:sldId id="570" r:id="rId15"/>
    <p:sldId id="571" r:id="rId16"/>
    <p:sldId id="572" r:id="rId17"/>
    <p:sldId id="573" r:id="rId18"/>
    <p:sldId id="557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1" autoAdjust="0"/>
    <p:restoredTop sz="94660"/>
  </p:normalViewPr>
  <p:slideViewPr>
    <p:cSldViewPr>
      <p:cViewPr varScale="1">
        <p:scale>
          <a:sx n="46" d="100"/>
          <a:sy n="46" d="100"/>
        </p:scale>
        <p:origin x="66" y="13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Obchodní nauka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8079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Tvorba nákupní atmosféry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Systém tvorby nákupní atmosféry je tedy nedílnou součástí </a:t>
            </a:r>
            <a:r>
              <a:rPr lang="cs-CZ" sz="2000" i="1" dirty="0">
                <a:latin typeface="Trebuchet MS" panose="020B0603020202020204" pitchFamily="34" charset="0"/>
              </a:rPr>
              <a:t>komunikace</a:t>
            </a:r>
            <a:r>
              <a:rPr lang="cs-CZ" sz="2000" dirty="0">
                <a:latin typeface="Trebuchet MS" panose="020B0603020202020204" pitchFamily="34" charset="0"/>
              </a:rPr>
              <a:t> obchodníka se zákazníky sledující podporu jejich emocí a reakcí.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Mezi </a:t>
            </a:r>
            <a:r>
              <a:rPr lang="cs-CZ" sz="2000" dirty="0">
                <a:latin typeface="Trebuchet MS" panose="020B0603020202020204" pitchFamily="34" charset="0"/>
              </a:rPr>
              <a:t>základní formy komunikace v maloobchodě patří </a:t>
            </a:r>
            <a:r>
              <a:rPr lang="cs-CZ" sz="2000" i="1" dirty="0">
                <a:latin typeface="Trebuchet MS" panose="020B0603020202020204" pitchFamily="34" charset="0"/>
              </a:rPr>
              <a:t>podpora prodeje</a:t>
            </a:r>
            <a:r>
              <a:rPr lang="cs-CZ" sz="2000" dirty="0">
                <a:latin typeface="Trebuchet MS" panose="020B0603020202020204" pitchFamily="34" charset="0"/>
              </a:rPr>
              <a:t> (sales </a:t>
            </a:r>
            <a:r>
              <a:rPr lang="cs-CZ" sz="2000" dirty="0" err="1">
                <a:latin typeface="Trebuchet MS" panose="020B0603020202020204" pitchFamily="34" charset="0"/>
              </a:rPr>
              <a:t>promotion</a:t>
            </a:r>
            <a:r>
              <a:rPr lang="cs-CZ" sz="2000" dirty="0">
                <a:latin typeface="Trebuchet MS" panose="020B0603020202020204" pitchFamily="34" charset="0"/>
              </a:rPr>
              <a:t>) a </a:t>
            </a:r>
            <a:r>
              <a:rPr lang="cs-CZ" sz="2000" i="1" dirty="0">
                <a:latin typeface="Trebuchet MS" panose="020B0603020202020204" pitchFamily="34" charset="0"/>
              </a:rPr>
              <a:t>public relations</a:t>
            </a:r>
            <a:r>
              <a:rPr lang="cs-CZ" sz="2000" dirty="0">
                <a:latin typeface="Trebuchet MS" panose="020B0603020202020204" pitchFamily="34" charset="0"/>
              </a:rPr>
              <a:t>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Podporu </a:t>
            </a:r>
            <a:r>
              <a:rPr lang="cs-CZ" sz="2000" dirty="0">
                <a:latin typeface="Trebuchet MS" panose="020B0603020202020204" pitchFamily="34" charset="0"/>
              </a:rPr>
              <a:t>prodeje lze charakterizovat jako souhrn aktivit podporujících zákazníkovu ochotu či zájem koupit určitý výrobek resp. službu.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latin typeface="Trebuchet MS" panose="020B0603020202020204" pitchFamily="34" charset="0"/>
              </a:rPr>
              <a:t>Čtyři základní cíle podpory prodeje lze charakterizovat takto:</a:t>
            </a: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„zastav se a vejdi“ (stop and </a:t>
            </a:r>
            <a:r>
              <a:rPr lang="cs-CZ" sz="1800" dirty="0" err="1">
                <a:latin typeface="Trebuchet MS" panose="020B0603020202020204" pitchFamily="34" charset="0"/>
              </a:rPr>
              <a:t>shop</a:t>
            </a:r>
            <a:r>
              <a:rPr lang="cs-CZ" sz="1800" dirty="0">
                <a:latin typeface="Trebuchet MS" panose="020B0603020202020204" pitchFamily="34" charset="0"/>
              </a:rPr>
              <a:t>),</a:t>
            </a: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„vejdi a nakup“ (</a:t>
            </a:r>
            <a:r>
              <a:rPr lang="cs-CZ" sz="1800" dirty="0" err="1">
                <a:latin typeface="Trebuchet MS" panose="020B0603020202020204" pitchFamily="34" charset="0"/>
              </a:rPr>
              <a:t>shop</a:t>
            </a:r>
            <a:r>
              <a:rPr lang="cs-CZ" sz="1800" dirty="0">
                <a:latin typeface="Trebuchet MS" panose="020B0603020202020204" pitchFamily="34" charset="0"/>
              </a:rPr>
              <a:t> and </a:t>
            </a:r>
            <a:r>
              <a:rPr lang="cs-CZ" sz="1800" dirty="0" err="1">
                <a:latin typeface="Trebuchet MS" panose="020B0603020202020204" pitchFamily="34" charset="0"/>
              </a:rPr>
              <a:t>buy</a:t>
            </a:r>
            <a:r>
              <a:rPr lang="cs-CZ" sz="1800" dirty="0">
                <a:latin typeface="Trebuchet MS" panose="020B0603020202020204" pitchFamily="34" charset="0"/>
              </a:rPr>
              <a:t>),</a:t>
            </a: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„nakup více“ (</a:t>
            </a:r>
            <a:r>
              <a:rPr lang="cs-CZ" sz="1800" dirty="0" err="1">
                <a:latin typeface="Trebuchet MS" panose="020B0603020202020204" pitchFamily="34" charset="0"/>
              </a:rPr>
              <a:t>buy</a:t>
            </a:r>
            <a:r>
              <a:rPr lang="cs-CZ" sz="1800" dirty="0">
                <a:latin typeface="Trebuchet MS" panose="020B0603020202020204" pitchFamily="34" charset="0"/>
              </a:rPr>
              <a:t> </a:t>
            </a:r>
            <a:r>
              <a:rPr lang="cs-CZ" sz="1800" dirty="0" err="1">
                <a:latin typeface="Trebuchet MS" panose="020B0603020202020204" pitchFamily="34" charset="0"/>
              </a:rPr>
              <a:t>bigger</a:t>
            </a:r>
            <a:r>
              <a:rPr lang="cs-CZ" sz="1800" dirty="0">
                <a:latin typeface="Trebuchet MS" panose="020B0603020202020204" pitchFamily="34" charset="0"/>
              </a:rPr>
              <a:t>),</a:t>
            </a: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„zopakuj nákup“ (</a:t>
            </a:r>
            <a:r>
              <a:rPr lang="cs-CZ" sz="1800" dirty="0" err="1">
                <a:latin typeface="Trebuchet MS" panose="020B0603020202020204" pitchFamily="34" charset="0"/>
              </a:rPr>
              <a:t>repeat</a:t>
            </a:r>
            <a:r>
              <a:rPr lang="cs-CZ" sz="1800" dirty="0">
                <a:latin typeface="Trebuchet MS" panose="020B0603020202020204" pitchFamily="34" charset="0"/>
              </a:rPr>
              <a:t> </a:t>
            </a:r>
            <a:r>
              <a:rPr lang="cs-CZ" sz="1800" dirty="0" err="1">
                <a:latin typeface="Trebuchet MS" panose="020B0603020202020204" pitchFamily="34" charset="0"/>
              </a:rPr>
              <a:t>purchase</a:t>
            </a:r>
            <a:r>
              <a:rPr lang="cs-CZ" sz="1800" dirty="0" smtClean="0">
                <a:latin typeface="Trebuchet MS" panose="020B0603020202020204" pitchFamily="34" charset="0"/>
              </a:rPr>
              <a:t>).</a:t>
            </a:r>
            <a:endParaRPr lang="cs-CZ" sz="18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455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Nákupní prostředí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latin typeface="Trebuchet MS" panose="020B0603020202020204" pitchFamily="34" charset="0"/>
              </a:rPr>
              <a:t>Významný rysem provozu maloobchodní jednotky je jeho podíl na tvorbě nákupního prostředí. Nákupní prostředí je tvořeno všemi prvky maloobchodní jednotky a jejího provozu – tj. zbožím, pracovníky, zařízením, plochami, stavbou, provozními operacemi a navíc též samotnými zákazníky.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latin typeface="Trebuchet MS" panose="020B0603020202020204" pitchFamily="34" charset="0"/>
              </a:rPr>
              <a:t>Nejčastěji se řadí do souboru faktorů (prvků) nákupního prostředí:</a:t>
            </a: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design </a:t>
            </a:r>
            <a:r>
              <a:rPr lang="cs-CZ" sz="2000" dirty="0" smtClean="0">
                <a:latin typeface="Trebuchet MS" panose="020B0603020202020204" pitchFamily="34" charset="0"/>
              </a:rPr>
              <a:t>prodejny</a:t>
            </a:r>
            <a:endParaRPr lang="cs-CZ" sz="2000" dirty="0">
              <a:latin typeface="Trebuchet MS" panose="020B0603020202020204" pitchFamily="34" charset="0"/>
            </a:endParaRP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dispoziční řešení </a:t>
            </a:r>
            <a:r>
              <a:rPr lang="cs-CZ" sz="2000" dirty="0" smtClean="0">
                <a:latin typeface="Trebuchet MS" panose="020B0603020202020204" pitchFamily="34" charset="0"/>
              </a:rPr>
              <a:t>prodejny</a:t>
            </a:r>
            <a:endParaRPr lang="cs-CZ" sz="2000" dirty="0">
              <a:latin typeface="Trebuchet MS" panose="020B0603020202020204" pitchFamily="34" charset="0"/>
            </a:endParaRP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prezentace </a:t>
            </a:r>
            <a:r>
              <a:rPr lang="cs-CZ" sz="2000" dirty="0" smtClean="0">
                <a:latin typeface="Trebuchet MS" panose="020B0603020202020204" pitchFamily="34" charset="0"/>
              </a:rPr>
              <a:t>zboží</a:t>
            </a:r>
            <a:endParaRPr lang="cs-CZ" sz="2000" dirty="0">
              <a:latin typeface="Trebuchet MS" panose="020B0603020202020204" pitchFamily="34" charset="0"/>
            </a:endParaRP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personál</a:t>
            </a:r>
            <a:endParaRPr lang="cs-CZ" sz="2000" dirty="0">
              <a:latin typeface="Trebuchet MS" panose="020B0603020202020204" pitchFamily="34" charset="0"/>
            </a:endParaRP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zákazníci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667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Design prodejny (</a:t>
            </a:r>
            <a:r>
              <a:rPr lang="cs-CZ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exterior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Hlavním cílem působení tohoto souboru </a:t>
            </a:r>
            <a:r>
              <a:rPr lang="cs-CZ" sz="2000" i="1" dirty="0">
                <a:latin typeface="Trebuchet MS" panose="020B0603020202020204" pitchFamily="34" charset="0"/>
              </a:rPr>
              <a:t>vnějších stimulů </a:t>
            </a:r>
            <a:r>
              <a:rPr lang="cs-CZ" sz="2000" dirty="0">
                <a:latin typeface="Trebuchet MS" panose="020B0603020202020204" pitchFamily="34" charset="0"/>
              </a:rPr>
              <a:t>je zákazníka získat – „zlákat“ jej ke vstupu do prodejní jednotky. Tyto stimuly se souhrnně označují jako „</a:t>
            </a:r>
            <a:r>
              <a:rPr lang="cs-CZ" sz="2000" dirty="0" err="1">
                <a:latin typeface="Trebuchet MS" panose="020B0603020202020204" pitchFamily="34" charset="0"/>
              </a:rPr>
              <a:t>exterior</a:t>
            </a:r>
            <a:r>
              <a:rPr lang="cs-CZ" sz="2000" dirty="0">
                <a:latin typeface="Trebuchet MS" panose="020B0603020202020204" pitchFamily="34" charset="0"/>
              </a:rPr>
              <a:t> design“.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Patří sem:</a:t>
            </a:r>
          </a:p>
          <a:p>
            <a:pPr marL="72707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architektura jednotky</a:t>
            </a:r>
          </a:p>
          <a:p>
            <a:pPr marL="72707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vstupní prostory</a:t>
            </a:r>
          </a:p>
          <a:p>
            <a:pPr marL="72707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výkladní skříně</a:t>
            </a:r>
          </a:p>
          <a:p>
            <a:pPr marL="72707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nápisy </a:t>
            </a:r>
            <a:r>
              <a:rPr lang="cs-CZ" sz="2000" dirty="0">
                <a:latin typeface="Trebuchet MS" panose="020B0603020202020204" pitchFamily="34" charset="0"/>
              </a:rPr>
              <a:t>a parkovací </a:t>
            </a:r>
            <a:r>
              <a:rPr lang="cs-CZ" sz="2000" dirty="0" smtClean="0">
                <a:latin typeface="Trebuchet MS" panose="020B0603020202020204" pitchFamily="34" charset="0"/>
              </a:rPr>
              <a:t>plochy</a:t>
            </a:r>
            <a:endParaRPr lang="cs-CZ" sz="18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3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Design </a:t>
            </a: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prodejny 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interior</a:t>
            </a: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Vnitřní design, to jsou na předním místě stimuly (faktory), které souvisí s technickým řešením prvků interiéru prodejní jednotky.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Zahrnuje </a:t>
            </a:r>
            <a:r>
              <a:rPr lang="cs-CZ" sz="2000" dirty="0">
                <a:latin typeface="Trebuchet MS" panose="020B0603020202020204" pitchFamily="34" charset="0"/>
              </a:rPr>
              <a:t>zejména: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727075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použitý </a:t>
            </a:r>
            <a:r>
              <a:rPr lang="cs-CZ" sz="2000" dirty="0">
                <a:latin typeface="Trebuchet MS" panose="020B0603020202020204" pitchFamily="34" charset="0"/>
              </a:rPr>
              <a:t>stavební </a:t>
            </a:r>
            <a:r>
              <a:rPr lang="cs-CZ" sz="2000" dirty="0" smtClean="0">
                <a:latin typeface="Trebuchet MS" panose="020B0603020202020204" pitchFamily="34" charset="0"/>
              </a:rPr>
              <a:t>materiál</a:t>
            </a:r>
          </a:p>
          <a:p>
            <a:pPr marL="727075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obchodní zařízení</a:t>
            </a:r>
          </a:p>
          <a:p>
            <a:pPr marL="727075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osvětlení</a:t>
            </a:r>
          </a:p>
          <a:p>
            <a:pPr marL="727075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barevné řešení</a:t>
            </a:r>
          </a:p>
          <a:p>
            <a:pPr marL="727075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zvukovou </a:t>
            </a:r>
            <a:r>
              <a:rPr lang="cs-CZ" sz="2000" dirty="0">
                <a:latin typeface="Trebuchet MS" panose="020B0603020202020204" pitchFamily="34" charset="0"/>
              </a:rPr>
              <a:t>kulisu a </a:t>
            </a:r>
            <a:r>
              <a:rPr lang="cs-CZ" sz="2000" dirty="0" smtClean="0">
                <a:latin typeface="Trebuchet MS" panose="020B0603020202020204" pitchFamily="34" charset="0"/>
              </a:rPr>
              <a:t>vůni</a:t>
            </a:r>
          </a:p>
          <a:p>
            <a:pPr marL="727075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mikroklimatické podmínky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196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Dispoziční řešení prodejny (</a:t>
            </a:r>
            <a:r>
              <a:rPr lang="cs-CZ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Store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 Layout)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Dispoziční řešení prodejní místnosti (součást nákupního prostředí) lze definovat jako </a:t>
            </a:r>
            <a:r>
              <a:rPr lang="cs-CZ" sz="2000" i="1" dirty="0">
                <a:latin typeface="Trebuchet MS" panose="020B0603020202020204" pitchFamily="34" charset="0"/>
              </a:rPr>
              <a:t>prostorové uspořádání hmotných prvků obchodního provozu v prodejní místnosti</a:t>
            </a:r>
            <a:r>
              <a:rPr lang="cs-CZ" sz="2000" dirty="0">
                <a:latin typeface="Trebuchet MS" panose="020B0603020202020204" pitchFamily="34" charset="0"/>
              </a:rPr>
              <a:t>. Jde o rozhodující část obsahu aktivit tzv. </a:t>
            </a:r>
            <a:r>
              <a:rPr lang="cs-CZ" sz="2000" dirty="0" err="1">
                <a:latin typeface="Trebuchet MS" panose="020B0603020202020204" pitchFamily="34" charset="0"/>
              </a:rPr>
              <a:t>space</a:t>
            </a:r>
            <a:r>
              <a:rPr lang="cs-CZ" sz="2000" dirty="0">
                <a:latin typeface="Trebuchet MS" panose="020B0603020202020204" pitchFamily="34" charset="0"/>
              </a:rPr>
              <a:t>-managementu v maloobchodě.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V</a:t>
            </a:r>
            <a:r>
              <a:rPr lang="cs-CZ" sz="2000" dirty="0">
                <a:latin typeface="Trebuchet MS" panose="020B0603020202020204" pitchFamily="34" charset="0"/>
              </a:rPr>
              <a:t> zásadě se rozlišují tyto modely dispozičního řešení:</a:t>
            </a:r>
          </a:p>
          <a:p>
            <a:pPr marL="727075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pravidelné (</a:t>
            </a:r>
            <a:r>
              <a:rPr lang="cs-CZ" sz="2000" dirty="0" err="1">
                <a:latin typeface="Trebuchet MS" panose="020B0603020202020204" pitchFamily="34" charset="0"/>
              </a:rPr>
              <a:t>grid</a:t>
            </a:r>
            <a:r>
              <a:rPr lang="cs-CZ" sz="2000" dirty="0">
                <a:latin typeface="Trebuchet MS" panose="020B0603020202020204" pitchFamily="34" charset="0"/>
              </a:rPr>
              <a:t> layout</a:t>
            </a:r>
            <a:r>
              <a:rPr lang="cs-CZ" sz="2000" dirty="0" smtClean="0">
                <a:latin typeface="Trebuchet MS" panose="020B0603020202020204" pitchFamily="34" charset="0"/>
              </a:rPr>
              <a:t>)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727075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s volným pohybem (free-</a:t>
            </a:r>
            <a:r>
              <a:rPr lang="cs-CZ" sz="2000" dirty="0" err="1">
                <a:latin typeface="Trebuchet MS" panose="020B0603020202020204" pitchFamily="34" charset="0"/>
              </a:rPr>
              <a:t>flow</a:t>
            </a:r>
            <a:r>
              <a:rPr lang="cs-CZ" sz="2000" dirty="0">
                <a:latin typeface="Trebuchet MS" panose="020B0603020202020204" pitchFamily="34" charset="0"/>
              </a:rPr>
              <a:t> layout</a:t>
            </a:r>
            <a:r>
              <a:rPr lang="cs-CZ" sz="2000" dirty="0" smtClean="0">
                <a:latin typeface="Trebuchet MS" panose="020B0603020202020204" pitchFamily="34" charset="0"/>
              </a:rPr>
              <a:t>)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727075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s </a:t>
            </a:r>
            <a:r>
              <a:rPr lang="cs-CZ" sz="2000" dirty="0" err="1">
                <a:latin typeface="Trebuchet MS" panose="020B0603020202020204" pitchFamily="34" charset="0"/>
              </a:rPr>
              <a:t>polouzavřenými</a:t>
            </a:r>
            <a:r>
              <a:rPr lang="cs-CZ" sz="2000" dirty="0">
                <a:latin typeface="Trebuchet MS" panose="020B0603020202020204" pitchFamily="34" charset="0"/>
              </a:rPr>
              <a:t> prodejními úseky (</a:t>
            </a:r>
            <a:r>
              <a:rPr lang="cs-CZ" sz="2000" dirty="0" err="1">
                <a:latin typeface="Trebuchet MS" panose="020B0603020202020204" pitchFamily="34" charset="0"/>
              </a:rPr>
              <a:t>butique</a:t>
            </a:r>
            <a:r>
              <a:rPr lang="cs-CZ" sz="2000" dirty="0">
                <a:latin typeface="Trebuchet MS" panose="020B0603020202020204" pitchFamily="34" charset="0"/>
              </a:rPr>
              <a:t> layout)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727075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standardní </a:t>
            </a:r>
            <a:r>
              <a:rPr lang="cs-CZ" sz="2000" dirty="0">
                <a:latin typeface="Trebuchet MS" panose="020B0603020202020204" pitchFamily="34" charset="0"/>
              </a:rPr>
              <a:t>obslužné (standard layout</a:t>
            </a:r>
            <a:r>
              <a:rPr lang="cs-CZ" sz="2000" dirty="0" smtClean="0">
                <a:latin typeface="Trebuchet MS" panose="020B0603020202020204" pitchFamily="34" charset="0"/>
              </a:rPr>
              <a:t>)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930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Prezentace zboží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Prezentace zboží má jako hlavní cíl a smysl co nejúčinnější představení zboží zákazníkovi a připoutání pozornosti k výrobku i podnícení zájmu o jeho nákup</a:t>
            </a:r>
            <a:r>
              <a:rPr lang="cs-CZ" sz="2000" dirty="0" smtClean="0">
                <a:latin typeface="Trebuchet MS" panose="020B0603020202020204" pitchFamily="34" charset="0"/>
              </a:rPr>
              <a:t>. Problém </a:t>
            </a:r>
            <a:r>
              <a:rPr lang="cs-CZ" sz="2000" dirty="0">
                <a:latin typeface="Trebuchet MS" panose="020B0603020202020204" pitchFamily="34" charset="0"/>
              </a:rPr>
              <a:t>prezentace je v podstatě problémem volby prezentační techniky při respektování souboru prezentačních zásad a využití prezentačních prostředků.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Mezi nejčastější </a:t>
            </a:r>
            <a:r>
              <a:rPr lang="cs-CZ" sz="2000" i="1" dirty="0">
                <a:latin typeface="Trebuchet MS" panose="020B0603020202020204" pitchFamily="34" charset="0"/>
              </a:rPr>
              <a:t>prezentační techniky</a:t>
            </a:r>
            <a:r>
              <a:rPr lang="cs-CZ" sz="2000" dirty="0">
                <a:latin typeface="Trebuchet MS" panose="020B0603020202020204" pitchFamily="34" charset="0"/>
              </a:rPr>
              <a:t> patří:</a:t>
            </a:r>
          </a:p>
          <a:p>
            <a:pPr marL="727075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vertikální prezentace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727075" lvl="0">
              <a:spcBef>
                <a:spcPts val="3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horizontální </a:t>
            </a:r>
            <a:r>
              <a:rPr lang="cs-CZ" sz="2000" dirty="0">
                <a:latin typeface="Trebuchet MS" panose="020B0603020202020204" pitchFamily="34" charset="0"/>
              </a:rPr>
              <a:t>prezentace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727075" lvl="0">
              <a:spcBef>
                <a:spcPts val="3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otevřená </a:t>
            </a:r>
            <a:r>
              <a:rPr lang="cs-CZ" sz="2000" dirty="0">
                <a:latin typeface="Trebuchet MS" panose="020B0603020202020204" pitchFamily="34" charset="0"/>
              </a:rPr>
              <a:t>prezentace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727075" lvl="0">
              <a:spcBef>
                <a:spcPts val="3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tematická </a:t>
            </a:r>
            <a:r>
              <a:rPr lang="cs-CZ" sz="2000" dirty="0">
                <a:latin typeface="Trebuchet MS" panose="020B0603020202020204" pitchFamily="34" charset="0"/>
              </a:rPr>
              <a:t>prezentace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727075" lvl="0">
              <a:spcBef>
                <a:spcPts val="3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prezentace </a:t>
            </a:r>
            <a:r>
              <a:rPr lang="cs-CZ" sz="2000" dirty="0">
                <a:latin typeface="Trebuchet MS" panose="020B0603020202020204" pitchFamily="34" charset="0"/>
              </a:rPr>
              <a:t>životního stylu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727075" lvl="0">
              <a:spcBef>
                <a:spcPts val="3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prezentace </a:t>
            </a:r>
            <a:r>
              <a:rPr lang="cs-CZ" sz="2000" dirty="0">
                <a:latin typeface="Trebuchet MS" panose="020B0603020202020204" pitchFamily="34" charset="0"/>
              </a:rPr>
              <a:t>příbuzného </a:t>
            </a:r>
            <a:r>
              <a:rPr lang="cs-CZ" sz="2000" dirty="0" smtClean="0">
                <a:latin typeface="Trebuchet MS" panose="020B0603020202020204" pitchFamily="34" charset="0"/>
              </a:rPr>
              <a:t>zboží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727075" lvl="0">
              <a:spcBef>
                <a:spcPts val="3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prezentace v </a:t>
            </a:r>
            <a:r>
              <a:rPr lang="cs-CZ" sz="2000" dirty="0" smtClean="0">
                <a:latin typeface="Trebuchet MS" panose="020B0603020202020204" pitchFamily="34" charset="0"/>
              </a:rPr>
              <a:t>blocích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136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Personál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Prodejní personál se podílí na tvorbě nákupní atmosféry bezesporu výrazně, a to nejen počtem, tj. schopností zajistit prodejní operace kapacitně, ale také kvalifikací (schopností obsloužit zákazníka na odborné úrovni, včetně poradenské aktivity), chováním a upraveností vzhledu.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Výběr</a:t>
            </a:r>
            <a:r>
              <a:rPr lang="cs-CZ" sz="2000" dirty="0">
                <a:latin typeface="Trebuchet MS" panose="020B0603020202020204" pitchFamily="34" charset="0"/>
              </a:rPr>
              <a:t>, vzdělávání, rozmisťování, řízení i kontrola pracovníků je stěžejní náplní </a:t>
            </a:r>
            <a:r>
              <a:rPr lang="cs-CZ" sz="2000" i="1" dirty="0">
                <a:latin typeface="Trebuchet MS" panose="020B0603020202020204" pitchFamily="34" charset="0"/>
              </a:rPr>
              <a:t>personálního managementu</a:t>
            </a:r>
            <a:r>
              <a:rPr lang="cs-CZ" sz="2000" dirty="0">
                <a:latin typeface="Trebuchet MS" panose="020B0603020202020204" pitchFamily="34" charset="0"/>
              </a:rPr>
              <a:t> v obchodě.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724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2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78016"/>
            <a:ext cx="8640960" cy="5179984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30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Maloobchodní technologie </a:t>
            </a:r>
            <a:b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prvky maloobchodního provozu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Obchodní </a:t>
            </a:r>
            <a:r>
              <a:rPr lang="cs-CZ" sz="25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provoz, flexibilita prodejny, formy prodeje, nákupní prostředí a atmosféra.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762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Model maloobchodních provozních operací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Příjem zboží</a:t>
            </a:r>
          </a:p>
          <a:p>
            <a:pPr marL="7112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znamená především odběr zboží, tj. fyzickou kontrolu počtu obalových jednotek dodané zásilky podle dodacího listu, dále podle charakteru zboží a dodávek průběhem odlišnou přejímku zboží (kvantitativní, kvalitativní a sortimentní), tj. skutečnou fyzickou přejímku jako základ hmotné odpovědnosti, prověření jakosti dodaného zboží a zadržení zboží nejakostního pro reklamaci.</a:t>
            </a:r>
          </a:p>
          <a:p>
            <a:pPr marL="3556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Skladování zboží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Příprava zboží k prodeji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 zboží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378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Model maloobchodních provozních operací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Příjem zboží</a:t>
            </a:r>
          </a:p>
          <a:p>
            <a:pPr marL="3556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Skladování zboží</a:t>
            </a:r>
          </a:p>
          <a:p>
            <a:pPr marL="7112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tj. </a:t>
            </a:r>
            <a:r>
              <a:rPr lang="cs-CZ" sz="1800" i="1" dirty="0">
                <a:latin typeface="Trebuchet MS" panose="020B0603020202020204" pitchFamily="34" charset="0"/>
              </a:rPr>
              <a:t>příprava na skladování</a:t>
            </a:r>
            <a:r>
              <a:rPr lang="cs-CZ" sz="1800" dirty="0">
                <a:latin typeface="Trebuchet MS" panose="020B0603020202020204" pitchFamily="34" charset="0"/>
              </a:rPr>
              <a:t> (vybalení, tvorba manipulačních jednotek běžných pro maloobchod), uložení zboží v hlavním nebo příručním skladu či přímo v prodejní místnosti (na prodejní ploše) opět v rozsahu odpovídajícím charakteru zboží a dodávek.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Příprava zboží k prodeji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 zboží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417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Model maloobchodních provozních operací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Příjem zboží</a:t>
            </a:r>
          </a:p>
          <a:p>
            <a:pPr marL="3556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Skladování zboží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Příprava zboží k prodeji</a:t>
            </a:r>
          </a:p>
          <a:p>
            <a:pPr marL="7112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spočívá zejména </a:t>
            </a:r>
            <a:r>
              <a:rPr lang="cs-CZ" sz="1800" i="1" dirty="0">
                <a:latin typeface="Trebuchet MS" panose="020B0603020202020204" pitchFamily="34" charset="0"/>
              </a:rPr>
              <a:t>v úpravě zboží</a:t>
            </a:r>
            <a:r>
              <a:rPr lang="cs-CZ" sz="1800" dirty="0">
                <a:latin typeface="Trebuchet MS" panose="020B0603020202020204" pitchFamily="34" charset="0"/>
              </a:rPr>
              <a:t>, tj. porcování, vážení, vybalování, označování cenou</a:t>
            </a:r>
            <a:r>
              <a:rPr lang="cs-CZ" sz="1800" i="1" dirty="0">
                <a:latin typeface="Trebuchet MS" panose="020B0603020202020204" pitchFamily="34" charset="0"/>
              </a:rPr>
              <a:t>, v doplňování zboží </a:t>
            </a:r>
            <a:r>
              <a:rPr lang="cs-CZ" sz="1800" dirty="0">
                <a:latin typeface="Trebuchet MS" panose="020B0603020202020204" pitchFamily="34" charset="0"/>
              </a:rPr>
              <a:t>do výstavního zařízení na prodejní ploše.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 zboží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550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Model maloobchodních provozních operací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Příjem zboží</a:t>
            </a:r>
          </a:p>
          <a:p>
            <a:pPr marL="3556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Skladování zboží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Příprava zboží k prodeji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 zboží</a:t>
            </a:r>
          </a:p>
          <a:p>
            <a:pPr marL="7112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tj. </a:t>
            </a:r>
            <a:r>
              <a:rPr lang="cs-CZ" sz="1800" i="1" dirty="0">
                <a:latin typeface="Trebuchet MS" panose="020B0603020202020204" pitchFamily="34" charset="0"/>
              </a:rPr>
              <a:t>nabídka, výběr, placení a výdej zboží, </a:t>
            </a:r>
            <a:r>
              <a:rPr lang="cs-CZ" sz="1800" dirty="0">
                <a:latin typeface="Trebuchet MS" panose="020B0603020202020204" pitchFamily="34" charset="0"/>
              </a:rPr>
              <a:t>a to v různých variantách organizačního a technického řešení i za účasti zákazníka.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98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Formy prodeje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>
                <a:latin typeface="Trebuchet MS" panose="020B0603020202020204" pitchFamily="34" charset="0"/>
              </a:rPr>
              <a:t>Důležitou součástí strategie obchodní firmy v maloobchodní činnosti je volba formy prodeje. S vývojem maloobchodní činnosti se prodej zboží spotřebiteli rozdělil do čtyř základních fází:</a:t>
            </a:r>
          </a:p>
          <a:p>
            <a:pPr lvl="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b="1" dirty="0">
                <a:latin typeface="Trebuchet MS" panose="020B0603020202020204" pitchFamily="34" charset="0"/>
              </a:rPr>
              <a:t>nabídka zboží –</a:t>
            </a:r>
            <a:r>
              <a:rPr lang="cs-CZ" sz="1800" dirty="0">
                <a:latin typeface="Trebuchet MS" panose="020B0603020202020204" pitchFamily="34" charset="0"/>
              </a:rPr>
              <a:t> tj. informování zákazníka o sortimentu jednotky, při obsluze (</a:t>
            </a:r>
            <a:r>
              <a:rPr lang="cs-CZ" sz="1800" i="1" dirty="0">
                <a:latin typeface="Trebuchet MS" panose="020B0603020202020204" pitchFamily="34" charset="0"/>
              </a:rPr>
              <a:t>prodejním rozhovoru</a:t>
            </a:r>
            <a:r>
              <a:rPr lang="cs-CZ" sz="1800" dirty="0">
                <a:latin typeface="Trebuchet MS" panose="020B0603020202020204" pitchFamily="34" charset="0"/>
              </a:rPr>
              <a:t>), zjištění přání zákazníka, nabídka vhodného druhu zboží, s využitím </a:t>
            </a:r>
            <a:r>
              <a:rPr lang="cs-CZ" sz="1800" i="1" dirty="0">
                <a:latin typeface="Trebuchet MS" panose="020B0603020202020204" pitchFamily="34" charset="0"/>
              </a:rPr>
              <a:t>optické nabídky</a:t>
            </a:r>
            <a:r>
              <a:rPr lang="cs-CZ" sz="1800" dirty="0">
                <a:latin typeface="Trebuchet MS" panose="020B0603020202020204" pitchFamily="34" charset="0"/>
              </a:rPr>
              <a:t> vystavením zboží, fotografií, katalogem, videozáznamem,</a:t>
            </a:r>
          </a:p>
          <a:p>
            <a:pPr lvl="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b="1" dirty="0">
                <a:latin typeface="Trebuchet MS" panose="020B0603020202020204" pitchFamily="34" charset="0"/>
              </a:rPr>
              <a:t>výběr zboží –</a:t>
            </a:r>
            <a:r>
              <a:rPr lang="cs-CZ" sz="1800" dirty="0">
                <a:latin typeface="Trebuchet MS" panose="020B0603020202020204" pitchFamily="34" charset="0"/>
              </a:rPr>
              <a:t> při kterém si zákazník zboží vybírá, seznamuje se s jeho užitnými vlastnostmi, způsobem použití, rozhoduje o koupi, a to sám nebo za přispění prodavače, zákazník má nebo nemá možnost přístupu k zásobě zboží,</a:t>
            </a:r>
          </a:p>
          <a:p>
            <a:pPr lvl="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b="1" dirty="0">
                <a:latin typeface="Trebuchet MS" panose="020B0603020202020204" pitchFamily="34" charset="0"/>
              </a:rPr>
              <a:t>placení zboží – </a:t>
            </a:r>
            <a:r>
              <a:rPr lang="cs-CZ" sz="1800" dirty="0">
                <a:latin typeface="Trebuchet MS" panose="020B0603020202020204" pitchFamily="34" charset="0"/>
              </a:rPr>
              <a:t>v různých variantách umístění a řešení, tj. inkaso prodavačem, pokladní, na dobírku, z účtu, platební kartou, vhozením mince apod.,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b="1" dirty="0">
                <a:latin typeface="Trebuchet MS" panose="020B0603020202020204" pitchFamily="34" charset="0"/>
              </a:rPr>
              <a:t>výdej zboží –</a:t>
            </a:r>
            <a:r>
              <a:rPr lang="cs-CZ" sz="1800" dirty="0">
                <a:latin typeface="Trebuchet MS" panose="020B0603020202020204" pitchFamily="34" charset="0"/>
              </a:rPr>
              <a:t> ukončuje prodej tím, že zboží je předáno zákazníkovi přímo v prodejní místnosti, v bytě zákazníka nebo ve skladu.</a:t>
            </a:r>
            <a:endParaRPr lang="cs-CZ" sz="18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238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Tvorba nákupní atmosféry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Nákupní atmosféra je výsledkem působení prostředí maloobchodní jednotky (nákupního prostředí) a jeho kvantitativních i kvalitativních znaků – vlivů na smysly. Tyto vlivy jsou částečně vědomě a zčásti podvědomě vnímány jako individuální prožitek.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Východiskem pro analýzu problému nákupní atmosféry může být model vyjadřující vztah stimulů – emocí – reakcí.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Nositeli </a:t>
            </a:r>
            <a:r>
              <a:rPr lang="cs-CZ" sz="2000" i="1" dirty="0">
                <a:latin typeface="Trebuchet MS" panose="020B0603020202020204" pitchFamily="34" charset="0"/>
              </a:rPr>
              <a:t>stimulů</a:t>
            </a:r>
            <a:r>
              <a:rPr lang="cs-CZ" sz="2000" dirty="0">
                <a:latin typeface="Trebuchet MS" panose="020B0603020202020204" pitchFamily="34" charset="0"/>
              </a:rPr>
              <a:t> jsou faktory nákupního prostředí a jejich charakteristiky (kvantitativní, tj. počet, velikost, objem, ale i kvalitativní, tj. uspořádání, organizace, řešení, vzhled).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Členění </a:t>
            </a:r>
            <a:r>
              <a:rPr lang="cs-CZ" sz="2000" dirty="0">
                <a:latin typeface="Trebuchet MS" panose="020B0603020202020204" pitchFamily="34" charset="0"/>
              </a:rPr>
              <a:t>stimulů může být různé – </a:t>
            </a:r>
            <a:r>
              <a:rPr lang="cs-CZ" sz="2000" i="1" dirty="0">
                <a:latin typeface="Trebuchet MS" panose="020B0603020202020204" pitchFamily="34" charset="0"/>
              </a:rPr>
              <a:t>podle smyslových orgánů</a:t>
            </a:r>
            <a:r>
              <a:rPr lang="cs-CZ" sz="2000" dirty="0">
                <a:latin typeface="Trebuchet MS" panose="020B0603020202020204" pitchFamily="34" charset="0"/>
              </a:rPr>
              <a:t>, kterými jsou vnímány, </a:t>
            </a:r>
            <a:r>
              <a:rPr lang="cs-CZ" sz="2000" i="1" dirty="0">
                <a:latin typeface="Trebuchet MS" panose="020B0603020202020204" pitchFamily="34" charset="0"/>
              </a:rPr>
              <a:t>vnější či vnitřní</a:t>
            </a:r>
            <a:r>
              <a:rPr lang="cs-CZ" sz="2000" dirty="0">
                <a:latin typeface="Trebuchet MS" panose="020B0603020202020204" pitchFamily="34" charset="0"/>
              </a:rPr>
              <a:t> (podle místa působení – vně či uvnitř provozní jednotky), </a:t>
            </a:r>
            <a:r>
              <a:rPr lang="cs-CZ" sz="2000" i="1" dirty="0">
                <a:latin typeface="Trebuchet MS" panose="020B0603020202020204" pitchFamily="34" charset="0"/>
              </a:rPr>
              <a:t>statické a dynamické</a:t>
            </a:r>
            <a:r>
              <a:rPr lang="cs-CZ" sz="2000" dirty="0">
                <a:latin typeface="Trebuchet MS" panose="020B0603020202020204" pitchFamily="34" charset="0"/>
              </a:rPr>
              <a:t> apod.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426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Tvorba nákupní atmosféry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latin typeface="Trebuchet MS" panose="020B0603020202020204" pitchFamily="34" charset="0"/>
              </a:rPr>
              <a:t>Působení stimulů vyvolává u zákazníka </a:t>
            </a:r>
            <a:r>
              <a:rPr lang="cs-CZ" sz="2000" i="1" dirty="0">
                <a:latin typeface="Trebuchet MS" panose="020B0603020202020204" pitchFamily="34" charset="0"/>
              </a:rPr>
              <a:t>emoce</a:t>
            </a:r>
            <a:r>
              <a:rPr lang="cs-CZ" sz="2000" dirty="0">
                <a:latin typeface="Trebuchet MS" panose="020B0603020202020204" pitchFamily="34" charset="0"/>
              </a:rPr>
              <a:t>. Soubor emocionálních postojů bývá označován jako „černá skříňka zákazníka“, neboť na rozdíl od stimulů, které obchodník zná (vlastně je vytváří) a na rozdíl od reakcí zákazníka (které má možnost pozorovat, resp. poznat), zůstává tvorba emocionálních postojů obchodníkovi relativně utajena. Proces vytváření emocionálních postojů je ovlivněn nejen samotnými stimuly, ale i jejich vnímáním zákazníkem a jeho způsobem rozhodování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latin typeface="Trebuchet MS" panose="020B0603020202020204" pitchFamily="34" charset="0"/>
              </a:rPr>
              <a:t>Zmiňovány jsou tři kategorie emocionálních postojů zákazníka v maloobchodě:</a:t>
            </a: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emocionální postoje na základě působících stimulů,</a:t>
            </a: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emocionální postoje na základě osobních vlastností (sociálních, demografických, kulturních aj. charakteristik),</a:t>
            </a: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emocionální postoje na základě vlastního schématu rozhodovacího procesu</a:t>
            </a:r>
            <a:r>
              <a:rPr lang="cs-CZ" sz="1800" dirty="0" smtClean="0">
                <a:latin typeface="Trebuchet MS" panose="020B0603020202020204" pitchFamily="34" charset="0"/>
              </a:rPr>
              <a:t>.</a:t>
            </a:r>
            <a:endParaRPr lang="cs-CZ" sz="18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776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7275</TotalTime>
  <Words>642</Words>
  <Application>Microsoft Office PowerPoint</Application>
  <PresentationFormat>Předvádění na obrazovce (4:3)</PresentationFormat>
  <Paragraphs>116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Obchodní nauka 2</vt:lpstr>
      <vt:lpstr>Prezentace aplikace PowerPoint</vt:lpstr>
      <vt:lpstr>Model maloobchodních provozních operací</vt:lpstr>
      <vt:lpstr>Model maloobchodních provozních operací</vt:lpstr>
      <vt:lpstr>Model maloobchodních provozních operací</vt:lpstr>
      <vt:lpstr>Model maloobchodních provozních operací</vt:lpstr>
      <vt:lpstr>Formy prodeje</vt:lpstr>
      <vt:lpstr>Tvorba nákupní atmosféry</vt:lpstr>
      <vt:lpstr>Tvorba nákupní atmosféry</vt:lpstr>
      <vt:lpstr>Tvorba nákupní atmosféry</vt:lpstr>
      <vt:lpstr>Nákupní prostředí</vt:lpstr>
      <vt:lpstr>Design prodejny (exterior)</vt:lpstr>
      <vt:lpstr>Design prodejny (interior)</vt:lpstr>
      <vt:lpstr>Dispoziční řešení prodejny (Store Layout)</vt:lpstr>
      <vt:lpstr>Prezentace zboží</vt:lpstr>
      <vt:lpstr>Personál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ON2 - Maloobchodni technologie</dc:title>
  <dc:creator>Marinič Peter</dc:creator>
  <cp:lastModifiedBy>Peter Marinič</cp:lastModifiedBy>
  <cp:revision>174</cp:revision>
  <dcterms:created xsi:type="dcterms:W3CDTF">2012-10-12T20:28:37Z</dcterms:created>
  <dcterms:modified xsi:type="dcterms:W3CDTF">2019-02-21T09:16:03Z</dcterms:modified>
</cp:coreProperties>
</file>