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556" r:id="rId3"/>
    <p:sldId id="542" r:id="rId4"/>
    <p:sldId id="558" r:id="rId5"/>
    <p:sldId id="559" r:id="rId6"/>
    <p:sldId id="560" r:id="rId7"/>
    <p:sldId id="561" r:id="rId8"/>
    <p:sldId id="562" r:id="rId9"/>
    <p:sldId id="563" r:id="rId10"/>
    <p:sldId id="564" r:id="rId11"/>
    <p:sldId id="565" r:id="rId12"/>
    <p:sldId id="566" r:id="rId13"/>
    <p:sldId id="567" r:id="rId14"/>
    <p:sldId id="568" r:id="rId15"/>
    <p:sldId id="569" r:id="rId16"/>
    <p:sldId id="570" r:id="rId17"/>
    <p:sldId id="571" r:id="rId18"/>
    <p:sldId id="572" r:id="rId19"/>
    <p:sldId id="573" r:id="rId20"/>
    <p:sldId id="574" r:id="rId21"/>
    <p:sldId id="549" r:id="rId22"/>
    <p:sldId id="575" r:id="rId23"/>
    <p:sldId id="576" r:id="rId24"/>
    <p:sldId id="577" r:id="rId25"/>
    <p:sldId id="578" r:id="rId26"/>
    <p:sldId id="579" r:id="rId27"/>
    <p:sldId id="580" r:id="rId28"/>
    <p:sldId id="581" r:id="rId29"/>
    <p:sldId id="582" r:id="rId30"/>
    <p:sldId id="557" r:id="rId3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399" autoAdjust="0"/>
    <p:restoredTop sz="94660"/>
  </p:normalViewPr>
  <p:slideViewPr>
    <p:cSldViewPr>
      <p:cViewPr varScale="1">
        <p:scale>
          <a:sx n="50" d="100"/>
          <a:sy n="50" d="100"/>
        </p:scale>
        <p:origin x="54" y="12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21.02.2019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21.02.2019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21.02.2019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  <p:transition spd="slow" advClick="0" advTm="30000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  <p:transition spd="slow" advClick="0" advTm="30000"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  <p:transition spd="slow" advClick="0" advTm="30000"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  <p:transition spd="slow" advClick="0" advTm="30000"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  <p:transition spd="slow" advClick="0" advTm="30000"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  <p:transition spd="slow" advClick="0" advTm="30000"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  <p:transition spd="slow" advClick="0" advTm="30000"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  <p:transition spd="slow" advClick="0" advTm="30000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21.02.2019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  <p:transition spd="slow" advClick="0" advTm="30000"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  <p:transition spd="slow" advClick="0" advTm="30000"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1600200"/>
            <a:ext cx="2057400" cy="4525963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6019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  <p:transition spd="slow" advClick="0" advTm="30000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21.02.2019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21.02.2019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21.02.2019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21.02.2019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21.02.2019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21.02.2019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21.02.2019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3.emf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21.02.2019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A02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2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54288" y="6442075"/>
            <a:ext cx="3602037" cy="26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000">
                <a:solidFill>
                  <a:srgbClr val="777777"/>
                </a:solidFill>
                <a:latin typeface="Verdana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/>
              <a:t>Zápatí prezentace</a:t>
            </a:r>
          </a:p>
        </p:txBody>
      </p:sp>
      <p:sp>
        <p:nvSpPr>
          <p:cNvPr id="227339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2554288" y="3141663"/>
            <a:ext cx="5041900" cy="287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1080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pic>
        <p:nvPicPr>
          <p:cNvPr id="227344" name="Picture 16" descr="PdF_kresba_abc_bila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156325" y="4292600"/>
            <a:ext cx="3419475" cy="2576513"/>
          </a:xfrm>
          <a:prstGeom prst="rect">
            <a:avLst/>
          </a:prstGeom>
          <a:noFill/>
        </p:spPr>
      </p:pic>
      <p:pic>
        <p:nvPicPr>
          <p:cNvPr id="227347" name="Picture 19" descr="pruh+znak_PdF_13_bily_silna_RGB"/>
          <p:cNvPicPr>
            <a:picLocks noChangeAspect="1" noChangeArrowheads="1"/>
          </p:cNvPicPr>
          <p:nvPr/>
        </p:nvPicPr>
        <p:blipFill>
          <a:blip r:embed="rId14" cstate="print"/>
          <a:srcRect t="15929" b="33270"/>
          <a:stretch>
            <a:fillRect/>
          </a:stretch>
        </p:blipFill>
        <p:spPr bwMode="auto">
          <a:xfrm>
            <a:off x="239713" y="-9525"/>
            <a:ext cx="2317750" cy="684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7348" name="Picture 20" descr="PdF_PPT_zahlavi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2590800" y="855663"/>
            <a:ext cx="4516438" cy="709612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 advClick="0" advTm="30000">
    <p:fade/>
  </p:transition>
  <p:timing>
    <p:tnLst>
      <p:par>
        <p:cTn id="1" dur="indefinite" restart="never" nodeType="tmRoot"/>
      </p:par>
    </p:tnLst>
  </p:timing>
  <p:hf sldNum="0" hdr="0" ftr="0" dt="0"/>
  <p:txStyles>
    <p:titleStyle>
      <a:lvl1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48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4800" b="1">
          <a:solidFill>
            <a:schemeClr val="tx1"/>
          </a:solidFill>
          <a:latin typeface="Trebuchet MS" pitchFamily="34" charset="0"/>
        </a:defRPr>
      </a:lvl2pPr>
      <a:lvl3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4800" b="1">
          <a:solidFill>
            <a:schemeClr val="tx1"/>
          </a:solidFill>
          <a:latin typeface="Trebuchet MS" pitchFamily="34" charset="0"/>
        </a:defRPr>
      </a:lvl3pPr>
      <a:lvl4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4800" b="1">
          <a:solidFill>
            <a:schemeClr val="tx1"/>
          </a:solidFill>
          <a:latin typeface="Trebuchet MS" pitchFamily="34" charset="0"/>
        </a:defRPr>
      </a:lvl4pPr>
      <a:lvl5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4800" b="1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4800" b="1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4800" b="1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4800" b="1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4800" b="1">
          <a:solidFill>
            <a:schemeClr val="tx1"/>
          </a:solidFill>
          <a:latin typeface="Trebuchet MS" pitchFamily="34" charset="0"/>
        </a:defRPr>
      </a:lvl9pPr>
    </p:titleStyle>
    <p:bodyStyle>
      <a:lvl1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3600" b="1">
          <a:solidFill>
            <a:srgbClr val="7D1E1E"/>
          </a:solidFill>
          <a:latin typeface="+mn-lt"/>
          <a:ea typeface="+mn-ea"/>
          <a:cs typeface="+mn-cs"/>
        </a:defRPr>
      </a:lvl1pPr>
      <a:lvl2pPr marL="827088" indent="-285750" algn="l" rtl="0" fontAlgn="base">
        <a:spcBef>
          <a:spcPct val="20000"/>
        </a:spcBef>
        <a:spcAft>
          <a:spcPct val="0"/>
        </a:spcAft>
        <a:buClr>
          <a:srgbClr val="7D1E1E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Arial" charset="0"/>
        </a:defRPr>
      </a:lvl2pPr>
      <a:lvl3pPr marL="1235075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n"/>
        <a:defRPr sz="2300">
          <a:solidFill>
            <a:schemeClr val="tx1"/>
          </a:solidFill>
          <a:latin typeface="Arial" charset="0"/>
        </a:defRPr>
      </a:lvl3pPr>
      <a:lvl4pPr marL="1643063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450703"/>
          </a:xfrm>
        </p:spPr>
        <p:txBody>
          <a:bodyPr>
            <a:normAutofit/>
          </a:bodyPr>
          <a:lstStyle/>
          <a:p>
            <a:pPr algn="l"/>
            <a:r>
              <a:rPr lang="cs-CZ" sz="4000" b="1" dirty="0" smtClean="0">
                <a:latin typeface="Trebuchet MS" panose="020B0603020202020204" pitchFamily="34" charset="0"/>
              </a:rPr>
              <a:t>Obchodní nauka 2</a:t>
            </a:r>
            <a:endParaRPr lang="cs-CZ" sz="4000" b="1" dirty="0">
              <a:latin typeface="Trebuchet MS" panose="020B0603020202020204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3568" y="4149080"/>
            <a:ext cx="6400800" cy="1752600"/>
          </a:xfrm>
        </p:spPr>
        <p:txBody>
          <a:bodyPr/>
          <a:lstStyle/>
          <a:p>
            <a:pPr algn="l"/>
            <a:endParaRPr lang="cs-CZ" dirty="0">
              <a:latin typeface="Trebuchet MS" panose="020B0603020202020204" pitchFamily="34" charset="0"/>
            </a:endParaRPr>
          </a:p>
          <a:p>
            <a:pPr algn="l"/>
            <a:endParaRPr lang="cs-CZ" dirty="0">
              <a:latin typeface="Trebuchet MS" panose="020B0603020202020204" pitchFamily="34" charset="0"/>
            </a:endParaRPr>
          </a:p>
          <a:p>
            <a:pPr algn="l"/>
            <a:r>
              <a:rPr lang="cs-CZ">
                <a:latin typeface="Trebuchet MS" panose="020B0603020202020204" pitchFamily="34" charset="0"/>
              </a:rPr>
              <a:t>jaro </a:t>
            </a:r>
            <a:r>
              <a:rPr lang="cs-CZ" smtClean="0">
                <a:latin typeface="Trebuchet MS" panose="020B0603020202020204" pitchFamily="34" charset="0"/>
              </a:rPr>
              <a:t>2019</a:t>
            </a:r>
            <a:endParaRPr lang="cs-CZ" dirty="0">
              <a:latin typeface="Trebuchet MS" panose="020B060302020202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320000" cy="16780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874999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340768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DEMING W. </a:t>
            </a:r>
            <a:r>
              <a:rPr lang="cs-CZ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Edwards</a:t>
            </a:r>
            <a:endParaRPr lang="cs-CZ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2348880"/>
            <a:ext cx="7248525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Nadpis 1"/>
          <p:cNvSpPr txBox="1">
            <a:spLocks/>
          </p:cNvSpPr>
          <p:nvPr/>
        </p:nvSpPr>
        <p:spPr>
          <a:xfrm>
            <a:off x="2999004" y="184082"/>
            <a:ext cx="57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Obchodní nauka 2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2962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340768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DEMING W. </a:t>
            </a:r>
            <a:r>
              <a:rPr lang="cs-CZ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Edwards</a:t>
            </a:r>
            <a:endParaRPr lang="cs-CZ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2348880"/>
            <a:ext cx="7191375" cy="3781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Nadpis 1"/>
          <p:cNvSpPr txBox="1">
            <a:spLocks/>
          </p:cNvSpPr>
          <p:nvPr/>
        </p:nvSpPr>
        <p:spPr>
          <a:xfrm>
            <a:off x="2999004" y="184082"/>
            <a:ext cx="57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Obchodní nauka 2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2890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340768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FEIGENBAUM Armand</a:t>
            </a:r>
            <a:endParaRPr lang="cs-CZ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2132856"/>
            <a:ext cx="8712968" cy="446449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altLang="cs-CZ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Total</a:t>
            </a:r>
            <a:r>
              <a:rPr lang="cs-CZ" alt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Quality</a:t>
            </a:r>
            <a:r>
              <a:rPr lang="cs-CZ" alt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Control</a:t>
            </a:r>
            <a:r>
              <a:rPr lang="cs-CZ" alt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1945 – </a:t>
            </a:r>
            <a:r>
              <a:rPr lang="cs-CZ" alt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1951) TQM</a:t>
            </a:r>
            <a:endParaRPr lang="cs-CZ" alt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Wingdings" pitchFamily="2" charset="2"/>
              <a:buNone/>
            </a:pPr>
            <a:r>
              <a:rPr lang="cs-CZ" altLang="cs-CZ" sz="2000" i="1" dirty="0">
                <a:latin typeface="Arial" panose="020B0604020202020204" pitchFamily="34" charset="0"/>
                <a:cs typeface="Arial" panose="020B0604020202020204" pitchFamily="34" charset="0"/>
              </a:rPr>
              <a:t>„</a:t>
            </a:r>
            <a:r>
              <a:rPr lang="cs-CZ" altLang="cs-CZ" sz="1600" i="1" dirty="0">
                <a:latin typeface="Arial" panose="020B0604020202020204" pitchFamily="34" charset="0"/>
                <a:cs typeface="Arial" panose="020B0604020202020204" pitchFamily="34" charset="0"/>
              </a:rPr>
              <a:t>O jakosti rozhoduje zákazník, nikoli technik nebo pracovník marketingu nebo managementu. Rozhodování zákazníka vychází z jeho faktické zkušenosti s výrobkem nebo službou  ve srovnání s jeho požadavky - vyslovenými nebo nevyslovenými, vědomými nebo jen tušenými, technicky podloženými nebo zcela subjektivními - v prostředí konkurenčního trhu představuje vždy pohyblivý cíl</a:t>
            </a:r>
            <a:r>
              <a:rPr lang="cs-CZ" altLang="cs-CZ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. Jakost </a:t>
            </a:r>
            <a:r>
              <a:rPr lang="cs-CZ" altLang="cs-CZ" sz="1600" i="1" dirty="0">
                <a:latin typeface="Arial" panose="020B0604020202020204" pitchFamily="34" charset="0"/>
                <a:cs typeface="Arial" panose="020B0604020202020204" pitchFamily="34" charset="0"/>
              </a:rPr>
              <a:t>výrobku a služby se dá definovat takto: Celková komplexní charakteristika marketingu, techniky, výroby a údržby výrobku nebo služby, kterými výrobek nebo služba v užití uspokojuje očekávání zákazníka</a:t>
            </a:r>
            <a:r>
              <a:rPr lang="cs-CZ" altLang="cs-CZ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.“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alt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orientace </a:t>
            </a: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na zákazníka – požadavky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alt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orientace </a:t>
            </a: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na dodavatele – požadavky a audity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alt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orientace </a:t>
            </a: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na konstrukci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alt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orientace </a:t>
            </a: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na výrobek a procesy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náklady spojené s kvalitou: </a:t>
            </a:r>
            <a:endParaRPr lang="cs-CZ" altLang="cs-CZ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01700"/>
            <a:r>
              <a:rPr lang="cs-CZ" alt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náklady </a:t>
            </a: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na dosažení kvality a náklady na absenci </a:t>
            </a:r>
            <a:r>
              <a:rPr lang="cs-CZ" alt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kvality</a:t>
            </a:r>
            <a:endParaRPr lang="cs-CZ" alt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50" name="Picture 2" descr="https://encrypted-tbn1.gstatic.com/images?q=tbn:ANd9GcTvP84-qgNX6rO_UB4qi0OFBXE5oOIXp9_jRsGi3Sid5ZaE2v7L2Q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1260000"/>
            <a:ext cx="1103759" cy="13049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Nadpis 1"/>
          <p:cNvSpPr txBox="1">
            <a:spLocks/>
          </p:cNvSpPr>
          <p:nvPr/>
        </p:nvSpPr>
        <p:spPr>
          <a:xfrm>
            <a:off x="2999004" y="184082"/>
            <a:ext cx="57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Obchodní nauka 2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11222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340768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OHNO </a:t>
            </a:r>
            <a:r>
              <a:rPr lang="cs-CZ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Taiichi</a:t>
            </a:r>
            <a:endParaRPr lang="cs-CZ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2132856"/>
            <a:ext cx="8712968" cy="4464496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buFont typeface="Wingdings" pitchFamily="2" charset="2"/>
              <a:buNone/>
            </a:pP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Toyota (1930) </a:t>
            </a:r>
            <a:r>
              <a:rPr lang="cs-CZ" altLang="cs-CZ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Production</a:t>
            </a:r>
            <a:r>
              <a:rPr lang="cs-CZ" alt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System</a:t>
            </a:r>
            <a:endParaRPr lang="cs-CZ" altLang="cs-CZ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buFont typeface="Wingdings" pitchFamily="2" charset="2"/>
              <a:buNone/>
            </a:pPr>
            <a:r>
              <a:rPr lang="cs-CZ" alt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pojem </a:t>
            </a: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a základy systému </a:t>
            </a:r>
            <a:r>
              <a:rPr lang="cs-CZ" alt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Just-in-</a:t>
            </a:r>
            <a:r>
              <a:rPr lang="cs-CZ" altLang="cs-CZ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Time</a:t>
            </a: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– konec 50. let 20. stol. </a:t>
            </a:r>
            <a:r>
              <a:rPr lang="cs-CZ" alt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  <a:p>
            <a:pPr>
              <a:lnSpc>
                <a:spcPct val="120000"/>
              </a:lnSpc>
              <a:buFont typeface="Wingdings" pitchFamily="2" charset="2"/>
              <a:buNone/>
            </a:pPr>
            <a:r>
              <a:rPr lang="cs-CZ" alt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štíhlá výroba </a:t>
            </a:r>
            <a:r>
              <a:rPr lang="cs-CZ" alt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cs-CZ" altLang="cs-CZ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Lean</a:t>
            </a:r>
            <a:r>
              <a:rPr lang="cs-CZ" alt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management)</a:t>
            </a:r>
          </a:p>
          <a:p>
            <a:pPr>
              <a:lnSpc>
                <a:spcPct val="120000"/>
              </a:lnSpc>
              <a:buFont typeface="Wingdings" pitchFamily="2" charset="2"/>
              <a:buNone/>
            </a:pPr>
            <a:r>
              <a:rPr lang="cs-CZ" alt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KAIZEN</a:t>
            </a:r>
          </a:p>
          <a:p>
            <a:pPr indent="12700">
              <a:lnSpc>
                <a:spcPct val="120000"/>
              </a:lnSpc>
              <a:buNone/>
            </a:pPr>
            <a:r>
              <a:rPr lang="cs-CZ" altLang="cs-CZ" sz="1600" dirty="0">
                <a:latin typeface="Arial" panose="020B0604020202020204" pitchFamily="34" charset="0"/>
                <a:cs typeface="Arial" panose="020B0604020202020204" pitchFamily="34" charset="0"/>
              </a:rPr>
              <a:t>"</a:t>
            </a:r>
            <a:r>
              <a:rPr lang="cs-CZ" altLang="cs-CZ" sz="1600" dirty="0" err="1">
                <a:latin typeface="Arial" panose="020B0604020202020204" pitchFamily="34" charset="0"/>
                <a:cs typeface="Arial" panose="020B0604020202020204" pitchFamily="34" charset="0"/>
              </a:rPr>
              <a:t>Kaizen</a:t>
            </a:r>
            <a:r>
              <a:rPr lang="cs-CZ" altLang="cs-CZ" sz="1600" dirty="0">
                <a:latin typeface="Arial" panose="020B0604020202020204" pitchFamily="34" charset="0"/>
                <a:cs typeface="Arial" panose="020B0604020202020204" pitchFamily="34" charset="0"/>
              </a:rPr>
              <a:t>" kolektivní snaha o přinášení nových nápadů a možných zlepšení produkce. </a:t>
            </a:r>
            <a:r>
              <a:rPr lang="cs-CZ" alt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Výsledkem </a:t>
            </a:r>
            <a:r>
              <a:rPr lang="cs-CZ" altLang="cs-CZ" sz="1600" dirty="0">
                <a:latin typeface="Arial" panose="020B0604020202020204" pitchFamily="34" charset="0"/>
                <a:cs typeface="Arial" panose="020B0604020202020204" pitchFamily="34" charset="0"/>
              </a:rPr>
              <a:t>je produktivnější pracovník. NEUSTÁLÉ ZLEPŠOVÁNÍ</a:t>
            </a:r>
          </a:p>
          <a:p>
            <a:pPr>
              <a:lnSpc>
                <a:spcPct val="120000"/>
              </a:lnSpc>
              <a:buFont typeface="Wingdings" pitchFamily="2" charset="2"/>
              <a:buNone/>
            </a:pPr>
            <a:r>
              <a:rPr lang="cs-CZ" alt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GEMBA</a:t>
            </a:r>
            <a:r>
              <a:rPr lang="cs-CZ" alt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= místo</a:t>
            </a:r>
          </a:p>
          <a:p>
            <a:pPr>
              <a:lnSpc>
                <a:spcPct val="120000"/>
              </a:lnSpc>
              <a:buFont typeface="Wingdings" pitchFamily="2" charset="2"/>
              <a:buNone/>
            </a:pPr>
            <a:r>
              <a:rPr lang="cs-CZ" alt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MUDA</a:t>
            </a:r>
            <a:r>
              <a:rPr lang="cs-CZ" alt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= plýtvání</a:t>
            </a:r>
          </a:p>
          <a:p>
            <a:pPr>
              <a:lnSpc>
                <a:spcPct val="120000"/>
              </a:lnSpc>
              <a:buFont typeface="Wingdings" pitchFamily="2" charset="2"/>
              <a:buNone/>
            </a:pPr>
            <a:r>
              <a:rPr lang="cs-CZ" alt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JIDOKA</a:t>
            </a:r>
            <a:r>
              <a:rPr lang="cs-CZ" alt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  <a:p>
            <a:pPr indent="12700">
              <a:lnSpc>
                <a:spcPct val="120000"/>
              </a:lnSpc>
              <a:buFont typeface="Wingdings" pitchFamily="2" charset="2"/>
              <a:buNone/>
            </a:pPr>
            <a:r>
              <a:rPr lang="cs-CZ" alt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je </a:t>
            </a:r>
            <a:r>
              <a:rPr lang="cs-CZ" altLang="cs-CZ" sz="1600" dirty="0" err="1">
                <a:latin typeface="Arial" panose="020B0604020202020204" pitchFamily="34" charset="0"/>
                <a:cs typeface="Arial" panose="020B0604020202020204" pitchFamily="34" charset="0"/>
              </a:rPr>
              <a:t>Kaizen</a:t>
            </a:r>
            <a:r>
              <a:rPr lang="cs-CZ" altLang="cs-CZ" sz="1600" dirty="0">
                <a:latin typeface="Arial" panose="020B0604020202020204" pitchFamily="34" charset="0"/>
                <a:cs typeface="Arial" panose="020B0604020202020204" pitchFamily="34" charset="0"/>
              </a:rPr>
              <a:t> spojený se zvyšováním kvality samotného výrobku = výstražný systém upozorňující na případné nedostatky ve výrobním procesu </a:t>
            </a:r>
            <a:endParaRPr lang="cs-CZ" altLang="cs-CZ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AutoShape 2" descr="data:image/jpeg;base64,/9j/4AAQSkZJRgABAQAAAQABAAD/2wCEAAkGBhQQEBQUEhQUFRIUFBQVFBQUFBQUFBQVFBAVFBQQFBQXHCYeFxkjGRQUHy8gJCcpLCwsFR4xNTAqNSYrLCkBCQoKDgwOGA8PFykYFBwpKSkpKSkpKSkpKSkpKSkpKSkpKSkpKSksKSkpKSkpKSkpKSkpKSkpKSkpKSkpKSkpKf/AABEIAPgAyQMBIgACEQEDEQH/xAAcAAAABwEBAAAAAAAAAAAAAAABAgMEBQYHAAj/xABMEAABAwIDAwYICwYEBQUAAAABAAIDBBEFEiEGMUEHUWFxkbMTIjVTdIGh0wgUFyMkMjSxwdHSJUJDUpLwcrTC8RWCo7LhFhgzVGL/xAAZAQADAQEBAAAAAAAAAAAAAAAAAQMCBAX/xAAkEQACAgEEAwEBAAMAAAAAAAAAAQIRAxIhMTITQVEEYRQigf/aAAwDAQACEQMRAD8AtPKRykT4ZUxxQxxOa+ESEyB5NzI9lhlcNLNHaqmOXes8zTdk3vEXl3P0+H0Yd/Ks3upSk0zrx44uO6NNHLpV+ZpuyX3iN8uNX5mm7JfeLM2JcKTnL6V8UPhpLOWyrP8ABp+yX3iVHLRVeap+yX3izmNKtCy8kvovFD4aGOWaq81T9kv60q3lhqvNQdkv61nkYUhRwgnM6+Uc28ngEKcm6TMyhBejQ6HlMqZN7Kdo6pLnqGdS0W3MtvGEI/q+7MsrlxsnxW2Fv5dbDotoetN/jmbeSXc+b8ArOelbkNGp7GuVG3E2mQQk8xzjXn+tuTP5RJwPGEHUBIT6vHVFo4HFpNzuAv0FJSQuBsL3PXxUP8pN7D8Je/lJnP7sH/UJ/wC5MKjlcnbf5uA26JB/rVTkbkbfQewhRlViYAOjXX59e1XWSzOii5wctc5NjHAD1SffnUrHypTuFxHD2SfqWPSlrzcDKeYbk8w7ETEQCCWn+7hJt+maUV7Rq/ynVHm4eyT9S75TqjzcPZJ+pU6N2YAjcUfKp+SX0poj8Li3lMn83D2P/Ulmcos5/hxdj/1KlBqcNWXkl9NLHH4XAcoc38kXY/8AUiy8osw/hxdj/wBSqQckpJLo8kvoeKPwtzeUmc/w4ux/6lw5R6jzcXY/9SqLXIocl5ZfR+KHw0PZzbWWpqWRPZGGuDrloffxWFw3uI4K52WU7C/bo+qTunLV104pNxtnNlilKkYRy8eUIfRm9/Ks3BWj8vXlCH0VvfyrNwsz5OnF1Qo1LtO5IBKtUWXHkZSzU2Yl2lTZljhie19RkiDQL9trnp4prSNzPaDzqabhnhXDTTnTi9KbI5N3RE4dReEvZubnJ3DoA/FTdLs6NN9+hWbDcAa0AbhzDiecn8FOU+GtG4LlnklNm1USv0WE5WW4oDhRF7DX7lYpKew3pF8ZAUd0asptbhDtxaSFXavC8pJLSOgX9q057dNVH1jQd6SyOO5tRTMtnpt5AH4oKR+bxXac1t3rHOrViuGsNyBY9GiiKPAy5x0O/eu78+fXsyOSFKyQwqNwbl1LRuPD1cyeBDG4xMs4b9L/AJpMPXTNUSg7Fo3WSnh02DkOdRospC5kSRRS5BmSo1YYI4CSCPdIaLFsMfp8XVJ3Tlq6ybYR306Pqk7py1ldmDqcefsYNy9H9oQ+jN7+VZu1aPy9+UIfRW9/Ks4YlPkvi6oUCWYUi0pVoUWVscsKXYkIwl2hYYiVwOl8JM1o6T2BaDT0DYyAB28/OqfslF473AE2ZYW5yQrfTOcXG/ALOR1jr6Re8iUpzqpekjDhuJ9iiaZTtI0gb/Yo/ljbCfA2q6XKRYAAb9UyDM25PMTlOuuqY0Tc+47hfrW5xWqkOPFiWIRZRZQNU/sU9Uwm2p4/2FA1bVx5InRB7EFXu10KDCJWh93GwuOGiLiDrXKr5xHK91j6uF0/yKslmcitFk2kxEDLlsWnm50iwaDqUS+vEhaLcQbqZavYm7OWCoKGrsqOGoSFEqJlFSpCLlRQCYCEFGyobLLGiwbBE/H4uqTunLXFkmwX2+Lqk7py1tdeLqcubsYNy9j9oQejN7+ZZsFpPL15Qg9Gb38qzgBYm9zoxdUGalmpNoSrQpNlBxEU4YkWNUhhsd5B6z2DRTboRMbPSFgdwJIFtyuFO/xfxUE6l0a82z6Zra7+ZS8Zu1c2SesFH2HqsXdHYMF+JvzJlBygzZsrWXtxSr422vIQxg+sScunSTuURWbTUDDlhIceJAdv6DZbhqSuJmSV7lgh2kfM6xaQTopClxLwRcehVXB8ZikcMp1O7rUvjUbmR5tbW3ndu6FjU7v2US2oNi207GDxiq3UbWxkX7BxKZ0ULKkF80ojjB36cOZPZaDCy2zZg550uXi/YtRhq3kJy07DCoxZkrXZTbTjvVVkcdetPsTpxHJdrrj8E2mlDhr9YWA6Rz3VMWNJ7GrFMLeS8dYVwaFSqIWcCSAARfqVmw7HI5nFrbi24nTMehdSIPkkWobIwajZVmh2J5UBalcqAhFBYmgslMqDKlQye2DH0+Lqk7py1i6yjYQfTouqTunLV10YupzZuxhHLyP2hD6M3v5lnLGrSOXg/tCH0ZvfzLOWKeTkvj6oVDUqwJNgTmMKJRikbU+oJcj2nmKaxhOGrD3RktpefBjSwsLW6OKnMNcMum+3CygWPJp223AG/rGifYTVGwXE9pFeVsL4hgLJnD4wXPYNzAcrQf5iBvKisQ2ZoIjmF81tGgns01VypZmyANI8bnSNTA2N1yGi3GwXQrUdnsS9le2fwZrPnBF4Nu8ZvrHTgDu6042vnPxcDnB0Uy6sbLq3Ubhp22UTtTARGARwuPWoy/hSPJCYFh8UlOwStJay5sDpcne4DeUhjOy1NI/M025wN3qHBdsnXZZsrgQ12gJ3FWypoYTq5ot0afctqckglG2ZVX4QWSZYyXjgOI6kefBXMaCQB0EhXmsmhiv4NrR07yqTjeKF+nT2LcJybSHQyrwLcLkjduHQEfZ9hdUMDdwuT1Ab02mfZmvAjTrVp2QoA2IycXmw6AOAXYuCTdE2GobJTKgsmTE7ILJWyKSgdiQCAhKlFKwxpk3sN9ui6pO6ctWWV7D/AG6Pqk7py1RdGLqQy9jCOXgftCH0ZvfyrOmhaPy7/b4fRh38qzpqlk7HRj6oVanEabs3J1Gos2xeMaJywJBicxhBhltwcZqfX+U+zcUTDn2HrTHB8U8EC0i7XAjq0Tiidqe1cWVVIpBk9T1ng9RvUHimKyVMzYWHVx16BxcfUlK+pLIiRqUOBUBhaXOsZpNXH+UHc0H+7prijdpbhazaV9M4MED8rQBmA3cN3FR2P7Yte25cb2tY7+qysXxRzzcjedSTYbhax9SisWwFrrktZbS7jbn1tzqlL/hLUyht2gJva4N7gq+YNjfhqcE77a+pVSvwsCQnJlboBa24D81J4VO1oytI6R9yMmmv9Ubi37GuO15DtFX5DdylcfbaRRbFXDFKN+zbewempPCvDSCR4xsN+jfF9tloeG0XgoWM/laL9fFVrZOhkbPnyHLlIzHQAc451c7LpRyy5EMi4sSwCHKgQ1LUUtTgtSZakxoRsilLWRSxYAmdh/t0fVJ3Tlqiy7YkfTo+qTunLUV04upHL2MJ5dvKEPoze/mWdsWicu/lCH0ZvfyrO2KWTsdGPqhaNO2JrGE7iCi0bY4jCdRhIRN0TtjUGGKsCe0k2VwvxTaNqWDfUeB6eZRzQbVoIyolZ2ZmH1ew3QyYbM8Z2SgOtpdt9OYpvDU6Do0Km6e+QbrLmUizIOnopR/8skrjxLGhwHP4t1GY1OTufMcujQYiL+tWmZzxfQX59QfYoHEZDY5mk20AvdW1xS4FX9KVUVcwNvGt0/3olqWV7yAAQ5xAS87HFx0sOAR8PqxC4vI4HL1lV1JrZDSa9htpJPnrD90W9iTwPDzLK1tuNz/hGp/JNJZvCPJPE3V92VwXwMedw+cksT/+RvDfxPqVILajM3RKNZYac3+y4tS+RA4KpAQQEpUhEISHQmUmlMqTKBAEItkYhFIWRk3sX9tj6pO6ctPWY7Fj6bH1Sd05acunF1IZOTCeXbyhD6M3v5Vnsa0Pl18oQ+jN7+VZ41SycnRj6oXYU6iKbMKcMlDdSQOs2UkmbbRIQt0Tpig37QRtGl3Ho3dqZzbSSO+rZg6NT2lWjjbOeWRFpnrGxNzPNhw5z1BR+y0xxDE4I3kiLM4hoNtA0nUjeTbVVSaodIbvcXHpN/8AZSey2JfFq2nlvoyRpd/hJyu9hKtHGktyMsjfBeschNJUPjO4HtHAp7heLgi2+ytfKBs82ZjKloJygCTLqSw/vDnIuqBiuATUwEsfjxOF2yN1aQfu6l5mT87jJ1wdsJJxTLQ/EGlvT0qHrZGuFyQq7/xkkWduTaqxIu4gDmF1HS3sUTQ5raln1Rv4lQFfUZ3aaNGgSsjgdbkk+pNmxX6hqegDiujDjUQk1RPbG4aJZwXatYM1ufm9v3LRw1UWakfhjaV9iHTMzSNPC7jkZ0aWPrKfnbjwZHhYzlO57NR2bwu9YnVnLLKmy15V3g1FUO1tNL9WRoPM7Q9hUrHUNdqCD1LGloepehMxJNzU6KSc1ZHYg9iSc1LuCTISYxBwRSEo4IpWWMmdjPtsfU/u3LS7rNtjvtkfU/u3LSV04upz5exhPLy+2IQ3/wDrDv5VmL8QA3C60L4Q3lGD0Uf5iZZaFrQm7ZnytKkOn4k88bdSbvkJ3knrQWQhq0opGHJvkO0I4CABHatGAEYILLgbIA9Gclm0YraBrX2dJF81IDxAHiu6i3T1FHnjGHylkgzUU50vqInnS2v7p/IrHeTXar4hWtLj81LZknRc+I71H2Er0BiJZUQuB1jcN4Ga+mmT81Kdclccq2fBT9peTCOYF9MQHb8t9PUVluJ4PJTPLJWkdNlruy0lRSzfF5g4xOF432Nh0aXy7uKk9tdnRVU7soHhGDM3QXNv3VGWPUtUdmXjk0Sp7o89zxnn0V52C2fbJaWRgyZm2B1zOHEjmBVeocEdPOIw05iddNwG8lak3CzRUgvZoYCQTw3n71r88LdsM+SlS9lV5UphO2Vw18A+KO/SQc3tJHqVB+N5mAHUEa9HSFdMdgcMILiDmqagPaLeNkbezj0nU+tUNlDIRYRvPU0rrxyo5p8jSZuU27EtT4nJH9R7h1E/ciPBtZwsW30O/qSCJGVZZKDbeojPjOzjmcB94Vsw3bSOUeN4p9iy9KxTFp0WUovlGlNo2WKoa8XaQQuKzKkxN7BnjcdPrNViw/bLM27gLD6w4gc9uKxP875RVZfpZ3IhRopA8Agggi4I6UJC5Wq5LJkxsb9sj6n925aUs32PH0yPqf3blpFlfF1I5OTz78IXyjB6KP8AMTLLg1an8IPyjB6KP8xMswVSD5ADUayBCmI4I4CKEYIGddcuK4IECFuPJDte6qD45n3fG1gjbYAZGgi/SedYaVYdhMS+L19O69mmRrXdT/F16NQss1E9DVVYGk62S2GVgeN4KgK7V/jXOugUqyZ8cRe+zGtF8oF3W69w9qV7/wAMLc6gwSGOpe8MGZx1KlsSwyOeN0cguxwsRu4qj4Lt8KuoEcbMrnne5w3N6uKuXgyTZwv03OqcWvRtpx5CspGNDWNa0NYAGi17AC2l04jpBzDsCLBRAOBHYnGKVoggklOgjY55/wCUXWrFV7nl3axgZXVAbuErx7VDuCcV1SZJHvdve5zj1uJP4pA7kIQRCSusgskwFYJyw3H9hDM6zrt3H7ikQFxK2nsBf9hsSzx+DJ1bu6laVl2y+JeCqG33HxT61qA3LnzLhnRidomtkPtkfU/u3LSFm+x/2yPqf3blpCMfAZOTz98IPyjB6KO/lWXgLUfhB+UIPRR38qy4KyIPkMFwK5CAgRyFcjBAALkKBAHIzHWII4buvgi3XXSBG+7I4wK2milJ8cDLJ0PZoT69/rUzjOIs8HlBu52lujnWQcme0bYJjDIT4OYt1v8AVcPzC1vFcNY20jeBBIGt+lKStbCXJUcf2aOHyMqYgcoGcW0yvDScp6CtNwfExLFG5xAc5jSQN1yLkDnURjzm1VDKwaEtFgRqDcHd1XTDDqdplELXHJEABbfcNA39anBVKjonNSj/AEvgNuCz/lp2gEFB4EHx6h2W3HI3xnntsPWm22u38mFVETA0SRvYXOBNnDxrDKd3Dism212sdiVSZSC1gGWNhN8rB+JJJKtRGyAcUVDdFSECUCFAmALURCFxCABY+xB4g37Ny2DCKnwkEbudoPsCxxaVsFV56bLxY4j1Xup5FsVxcl72RH0yPqf3blo6znZE/TI+p/duWjLOPg3k5MA+EEP2hB6KO/lWX2WofCC8oQeijv5lmF1ZEHydZCioQgQIRgigI4QBxQAIyAIEFsuARl1khho3EG40I3H8V6B5OccbXUjc+skXivHUND6xqvPoVl2F2pNBVNf/AA3WbIOg/vepaTBo9BYvh4dC7dcC9927em2C4W2NokBuXtafYDp61B7abZmnbF4MtLZmOvx0IADr8Lan/YKs4Bt66KUNkeXQ5eOtsutwfZ6lza0shr0VzlexDwuJPAOkbGM6iG3d7SVRyn+NYiaiollN/nHud2nRMVcyAAuCFcAgDgikI4CCyYgtkBR7ItkDCq5cndTZ0jDxAI9o/BU5S2zVb4KoYd1zlPUdFlq9hxdSNr2QP0yPqf3blpKzTY116yPqf3blpanjVItPkwD4QXlCD0Ud/MsvWofCC8oQeijv5ll6qRfJyELgEKYgUIQWRkACgQ2XFAAEoLoSgKQwQjAooQhAGm7EVUdZTGGoDi6IfNvt+7ewbfr07F20myz6eG0UbnmQEZhqbkXIA3gBu9F5PsebDTOzWszNfn35hZTmBcpPxicRPjDQ8kNIJJ6iuKfYrGLq0ZDWUb4XZZGlrtDlO/XikFeeVLBnNqjMbZZLW5723a6k21vu1CpGVdcd1uRCoQjBqMAthYTKjZEfKjZUhWJZUDmJYNXFiVisahqUicWkHm3JXInEEIcLceC3FWNM2Dk6qvCVEDudju6ctXWJ8kE30iNp3t8KLdHg3WW13U0qsvJ2YF8IHyhB6KO/lWYFaf8ACB8oQeijv5VmAWiL5OQhchCYAtdZTVLsvJIxrmub4wvbX8lC2V7wB5dBHz6D1XF10YIKbpmZtpbEH/6Pl52dp/JRWIUBhflcQTa+n/laGZLuba+mnrA17PvVR2yH0l1yCbN3cNNFbPhjCNoxGTb3K+hAR7I2VcJYKAjALgEayQEzstWBkuR31JAQb6C/93Wj4Hs9SU5FS59g0jKXGzWk6A9JWQWT2fFJHxtjc4ljToOfnvz7goyx27NKbSomdv8AFW1FY50cmeMNAabkgc7RpzqtBCuCtSRg4BCENkICDIIR2hFCNZIQFkay6yMEwC5UZrbIwahyoGaFyTS5q+Mji2TN1iJ2vtC3BYfyL018QceDYJD6y9jR97luKUnZVcGA/CB8oQeijv5VmAC0/wCEB5Qg9FHfyrMVoy0DZDZAEYIMnALS9i6eBtK0yyljnZjYjhfhpuKzYNV42F+M1bhBGyAtjAzSzR5yxt9Bv1O+wWoS0uwot8cdKN0zefduN9T+CzfbCna2qfkOZpsQ7n01stQxjZORrT4FlO8taMwdCAXZbXy2d4o6PvWS4zWSSykygBzbNytGVrQ3QNaOAFlueVyQkqI2yEhDZCVIYACNZc0IUABlQ2RlwRYAWRg1DZGDUkILlQhqOWWQBMTOARrLkYBAAWQgIbIyQHNalAFzGo4CBmm8iNN89Uv5o2N/qeXf6VrqzLkSh+aqX872N/pYT/qWmJFVwZlym8mVRilVHLDJCxrIRGRIXg38LI64ysOlnDjwKqH/ALf63z9L2ze7XLkDB+QCt8/S9s3u0ZvIDWeepu2b3a5cnYqB+QSs89Tds3u1c+T7k6qMO8KJXwuzkEFhkuLAjXMwc65ciwouH/CnXOrd2m/2rLMb5FqueoklbLTNa95cATLcAnS9o965ciw0oY/INWeepu2b3a75Bqzz1N2ze7QrkhaUcOQes89Tds3u0PyD1nnqbtl92uXIDSjvkIrPPU3bN7tD8hNZ56m7ZfdrlydhpQI5Cqzz1N2y+7RhyGVnnqbtl92uXIsNKDv5D6sgATU/9Uvu0T5DKzz1N2y+7XLkWGlBhyHVfnqbtl92h+RCr89Tdsvu1y5INKB+RGr89Tdsvu0PyI1fnqftl/QuXIDSg7eRSrH8an7Zf0JQci9V52n7Zf0LlyA0ovuwOyz8Pp3RyOY5zpC+7M1rZWgDxgDfQqzrlyBo/9k="/>
          <p:cNvSpPr>
            <a:spLocks noChangeAspect="1" noChangeArrowheads="1"/>
          </p:cNvSpPr>
          <p:nvPr/>
        </p:nvSpPr>
        <p:spPr bwMode="auto">
          <a:xfrm>
            <a:off x="155575" y="-1417638"/>
            <a:ext cx="2400300" cy="2962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6366" y="1260000"/>
            <a:ext cx="1200150" cy="1481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Nadpis 1"/>
          <p:cNvSpPr txBox="1">
            <a:spLocks/>
          </p:cNvSpPr>
          <p:nvPr/>
        </p:nvSpPr>
        <p:spPr>
          <a:xfrm>
            <a:off x="2999004" y="184082"/>
            <a:ext cx="57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Obchodní nauka 2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538763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340768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SHIGEO </a:t>
            </a:r>
            <a:r>
              <a:rPr lang="cs-CZ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Shingo</a:t>
            </a:r>
            <a:endParaRPr lang="cs-CZ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2132856"/>
            <a:ext cx="8712968" cy="4464496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Toyota, Mazda, Fuji, Yamaha, Sony, </a:t>
            </a:r>
            <a:r>
              <a:rPr lang="cs-CZ" alt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Nippon</a:t>
            </a: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alt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Hitachi</a:t>
            </a: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, Sharp….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+ Just-in-</a:t>
            </a:r>
            <a:r>
              <a:rPr lang="cs-CZ" alt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Time</a:t>
            </a: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+ </a:t>
            </a:r>
            <a:r>
              <a:rPr lang="cs-CZ" alt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Kaizen</a:t>
            </a:r>
            <a:endParaRPr lang="cs-CZ" alt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cs-CZ" alt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POKA YOKE </a:t>
            </a:r>
            <a:endParaRPr lang="cs-CZ" altLang="cs-CZ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01700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cs-CZ" altLang="cs-CZ" sz="20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yokeru</a:t>
            </a:r>
            <a:r>
              <a:rPr lang="cs-CZ" altLang="cs-CZ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2000" i="1" dirty="0">
                <a:latin typeface="Arial" panose="020B0604020202020204" pitchFamily="34" charset="0"/>
                <a:cs typeface="Arial" panose="020B0604020202020204" pitchFamily="34" charset="0"/>
              </a:rPr>
              <a:t>– vyhnout </a:t>
            </a:r>
            <a:r>
              <a:rPr lang="cs-CZ" altLang="cs-CZ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se</a:t>
            </a:r>
          </a:p>
          <a:p>
            <a:pPr marL="901700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cs-CZ" altLang="cs-CZ" sz="20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poka</a:t>
            </a:r>
            <a:r>
              <a:rPr lang="cs-CZ" altLang="cs-CZ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2000" i="1" dirty="0">
                <a:latin typeface="Arial" panose="020B0604020202020204" pitchFamily="34" charset="0"/>
                <a:cs typeface="Arial" panose="020B0604020202020204" pitchFamily="34" charset="0"/>
              </a:rPr>
              <a:t>– neúmyslná náhodná </a:t>
            </a:r>
            <a:r>
              <a:rPr lang="cs-CZ" altLang="cs-CZ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chyba</a:t>
            </a:r>
            <a:endParaRPr lang="cs-CZ" altLang="cs-CZ" sz="20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cs-CZ" alt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SMED </a:t>
            </a:r>
            <a:endParaRPr lang="cs-CZ" altLang="cs-CZ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01700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cs-CZ" altLang="cs-CZ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single </a:t>
            </a:r>
            <a:r>
              <a:rPr lang="cs-CZ" altLang="cs-CZ" sz="2000" i="1" dirty="0" err="1">
                <a:latin typeface="Arial" panose="020B0604020202020204" pitchFamily="34" charset="0"/>
                <a:cs typeface="Arial" panose="020B0604020202020204" pitchFamily="34" charset="0"/>
              </a:rPr>
              <a:t>minute</a:t>
            </a:r>
            <a:r>
              <a:rPr lang="cs-CZ" altLang="cs-CZ" sz="20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2000" i="1" dirty="0" err="1">
                <a:latin typeface="Arial" panose="020B0604020202020204" pitchFamily="34" charset="0"/>
                <a:cs typeface="Arial" panose="020B0604020202020204" pitchFamily="34" charset="0"/>
              </a:rPr>
              <a:t>exchange</a:t>
            </a:r>
            <a:r>
              <a:rPr lang="cs-CZ" altLang="cs-CZ" sz="20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2000" i="1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cs-CZ" altLang="cs-CZ" sz="20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20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dies</a:t>
            </a:r>
            <a:r>
              <a:rPr lang="cs-CZ" alt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901700">
              <a:lnSpc>
                <a:spcPct val="120000"/>
              </a:lnSpc>
              <a:buFont typeface="Courier New" panose="02070309020205020404" pitchFamily="49" charset="0"/>
              <a:buChar char="o"/>
            </a:pPr>
            <a:r>
              <a:rPr lang="cs-CZ" alt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rychlá </a:t>
            </a: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směnnost mezi vstupy – substituty – rychlá výměna nástrojů</a:t>
            </a:r>
            <a:endParaRPr lang="cs-CZ" altLang="cs-CZ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AutoShape 2" descr="data:image/jpeg;base64,/9j/4AAQSkZJRgABAQAAAQABAAD/2wCEAAkGBhQQEBQUEhQUFRIUFBQVFBQUFBQUFBQVFBAVFBQQFBQXHCYeFxkjGRQUHy8gJCcpLCwsFR4xNTAqNSYrLCkBCQoKDgwOGA8PFykYFBwpKSkpKSkpKSkpKSkpKSkpKSkpKSkpKSksKSkpKSkpKSkpKSkpKSkpKSkpKSkpKSkpKf/AABEIAPgAyQMBIgACEQEDEQH/xAAcAAAABwEBAAAAAAAAAAAAAAABAgMEBQYHAAj/xABMEAABAwIDAwYICwYEBQUAAAABAAIDBBEFEiEGMUEHUWFxkbMTIjVTdIGh0wgUFyMkMjSxwdHSJUJDUpLwcrTC8RWCo7LhFhgzVGL/xAAZAQADAQEBAAAAAAAAAAAAAAAAAQMCBAX/xAAkEQACAgEEAwEBAAMAAAAAAAAAAQIRAxIhMTITQVEEYRQigf/aAAwDAQACEQMRAD8AtPKRykT4ZUxxQxxOa+ESEyB5NzI9lhlcNLNHaqmOXes8zTdk3vEXl3P0+H0Yd/Ks3upSk0zrx44uO6NNHLpV+ZpuyX3iN8uNX5mm7JfeLM2JcKTnL6V8UPhpLOWyrP8ABp+yX3iVHLRVeap+yX3izmNKtCy8kvovFD4aGOWaq81T9kv60q3lhqvNQdkv61nkYUhRwgnM6+Uc28ngEKcm6TMyhBejQ6HlMqZN7Kdo6pLnqGdS0W3MtvGEI/q+7MsrlxsnxW2Fv5dbDotoetN/jmbeSXc+b8ArOelbkNGp7GuVG3E2mQQk8xzjXn+tuTP5RJwPGEHUBIT6vHVFo4HFpNzuAv0FJSQuBsL3PXxUP8pN7D8Je/lJnP7sH/UJ/wC5MKjlcnbf5uA26JB/rVTkbkbfQewhRlViYAOjXX59e1XWSzOii5wctc5NjHAD1SffnUrHypTuFxHD2SfqWPSlrzcDKeYbk8w7ETEQCCWn+7hJt+maUV7Rq/ynVHm4eyT9S75TqjzcPZJ+pU6N2YAjcUfKp+SX0poj8Li3lMn83D2P/Ulmcos5/hxdj/1KlBqcNWXkl9NLHH4XAcoc38kXY/8AUiy8osw/hxdj/wBSqQckpJLo8kvoeKPwtzeUmc/w4ux/6lw5R6jzcXY/9SqLXIocl5ZfR+KHw0PZzbWWpqWRPZGGuDrloffxWFw3uI4K52WU7C/bo+qTunLV104pNxtnNlilKkYRy8eUIfRm9/Ks3BWj8vXlCH0VvfyrNwsz5OnF1Qo1LtO5IBKtUWXHkZSzU2Yl2lTZljhie19RkiDQL9trnp4prSNzPaDzqabhnhXDTTnTi9KbI5N3RE4dReEvZubnJ3DoA/FTdLs6NN9+hWbDcAa0AbhzDiecn8FOU+GtG4LlnklNm1USv0WE5WW4oDhRF7DX7lYpKew3pF8ZAUd0asptbhDtxaSFXavC8pJLSOgX9q057dNVH1jQd6SyOO5tRTMtnpt5AH4oKR+bxXac1t3rHOrViuGsNyBY9GiiKPAy5x0O/eu78+fXsyOSFKyQwqNwbl1LRuPD1cyeBDG4xMs4b9L/AJpMPXTNUSg7Fo3WSnh02DkOdRospC5kSRRS5BmSo1YYI4CSCPdIaLFsMfp8XVJ3Tlq6ybYR306Pqk7py1ldmDqcefsYNy9H9oQ+jN7+VZu1aPy9+UIfRW9/Ks4YlPkvi6oUCWYUi0pVoUWVscsKXYkIwl2hYYiVwOl8JM1o6T2BaDT0DYyAB28/OqfslF473AE2ZYW5yQrfTOcXG/ALOR1jr6Re8iUpzqpekjDhuJ9iiaZTtI0gb/Yo/ljbCfA2q6XKRYAAb9UyDM25PMTlOuuqY0Tc+47hfrW5xWqkOPFiWIRZRZQNU/sU9Uwm2p4/2FA1bVx5InRB7EFXu10KDCJWh93GwuOGiLiDrXKr5xHK91j6uF0/yKslmcitFk2kxEDLlsWnm50iwaDqUS+vEhaLcQbqZavYm7OWCoKGrsqOGoSFEqJlFSpCLlRQCYCEFGyobLLGiwbBE/H4uqTunLXFkmwX2+Lqk7py1tdeLqcubsYNy9j9oQejN7+ZZsFpPL15Qg9Gb38qzgBYm9zoxdUGalmpNoSrQpNlBxEU4YkWNUhhsd5B6z2DRTboRMbPSFgdwJIFtyuFO/xfxUE6l0a82z6Zra7+ZS8Zu1c2SesFH2HqsXdHYMF+JvzJlBygzZsrWXtxSr422vIQxg+sScunSTuURWbTUDDlhIceJAdv6DZbhqSuJmSV7lgh2kfM6xaQTopClxLwRcehVXB8ZikcMp1O7rUvjUbmR5tbW3ndu6FjU7v2US2oNi207GDxiq3UbWxkX7BxKZ0ULKkF80ojjB36cOZPZaDCy2zZg550uXi/YtRhq3kJy07DCoxZkrXZTbTjvVVkcdetPsTpxHJdrrj8E2mlDhr9YWA6Rz3VMWNJ7GrFMLeS8dYVwaFSqIWcCSAARfqVmw7HI5nFrbi24nTMehdSIPkkWobIwajZVmh2J5UBalcqAhFBYmgslMqDKlQye2DH0+Lqk7py1i6yjYQfTouqTunLV10YupzZuxhHLyP2hD6M3v5lnLGrSOXg/tCH0ZvfzLOWKeTkvj6oVDUqwJNgTmMKJRikbU+oJcj2nmKaxhOGrD3RktpefBjSwsLW6OKnMNcMum+3CygWPJp223AG/rGifYTVGwXE9pFeVsL4hgLJnD4wXPYNzAcrQf5iBvKisQ2ZoIjmF81tGgns01VypZmyANI8bnSNTA2N1yGi3GwXQrUdnsS9le2fwZrPnBF4Nu8ZvrHTgDu6042vnPxcDnB0Uy6sbLq3Ubhp22UTtTARGARwuPWoy/hSPJCYFh8UlOwStJay5sDpcne4DeUhjOy1NI/M025wN3qHBdsnXZZsrgQ12gJ3FWypoYTq5ot0afctqckglG2ZVX4QWSZYyXjgOI6kefBXMaCQB0EhXmsmhiv4NrR07yqTjeKF+nT2LcJybSHQyrwLcLkjduHQEfZ9hdUMDdwuT1Ab02mfZmvAjTrVp2QoA2IycXmw6AOAXYuCTdE2GobJTKgsmTE7ILJWyKSgdiQCAhKlFKwxpk3sN9ui6pO6ctWWV7D/AG6Pqk7py1RdGLqQy9jCOXgftCH0ZvfyrOmhaPy7/b4fRh38qzpqlk7HRj6oVanEabs3J1Gos2xeMaJywJBicxhBhltwcZqfX+U+zcUTDn2HrTHB8U8EC0i7XAjq0Tiidqe1cWVVIpBk9T1ng9RvUHimKyVMzYWHVx16BxcfUlK+pLIiRqUOBUBhaXOsZpNXH+UHc0H+7prijdpbhazaV9M4MED8rQBmA3cN3FR2P7Yte25cb2tY7+qysXxRzzcjedSTYbhax9SisWwFrrktZbS7jbn1tzqlL/hLUyht2gJva4N7gq+YNjfhqcE77a+pVSvwsCQnJlboBa24D81J4VO1oytI6R9yMmmv9Ubi37GuO15DtFX5DdylcfbaRRbFXDFKN+zbewempPCvDSCR4xsN+jfF9tloeG0XgoWM/laL9fFVrZOhkbPnyHLlIzHQAc451c7LpRyy5EMi4sSwCHKgQ1LUUtTgtSZakxoRsilLWRSxYAmdh/t0fVJ3Tlqiy7YkfTo+qTunLUV04upHL2MJ5dvKEPoze/mWdsWicu/lCH0ZvfyrO2KWTsdGPqhaNO2JrGE7iCi0bY4jCdRhIRN0TtjUGGKsCe0k2VwvxTaNqWDfUeB6eZRzQbVoIyolZ2ZmH1ew3QyYbM8Z2SgOtpdt9OYpvDU6Do0Km6e+QbrLmUizIOnopR/8skrjxLGhwHP4t1GY1OTufMcujQYiL+tWmZzxfQX59QfYoHEZDY5mk20AvdW1xS4FX9KVUVcwNvGt0/3olqWV7yAAQ5xAS87HFx0sOAR8PqxC4vI4HL1lV1JrZDSa9htpJPnrD90W9iTwPDzLK1tuNz/hGp/JNJZvCPJPE3V92VwXwMedw+cksT/+RvDfxPqVILajM3RKNZYac3+y4tS+RA4KpAQQEpUhEISHQmUmlMqTKBAEItkYhFIWRk3sX9tj6pO6ctPWY7Fj6bH1Sd05acunF1IZOTCeXbyhD6M3v5Vnsa0Pl18oQ+jN7+VZ41SycnRj6oXYU6iKbMKcMlDdSQOs2UkmbbRIQt0Tpig37QRtGl3Ho3dqZzbSSO+rZg6NT2lWjjbOeWRFpnrGxNzPNhw5z1BR+y0xxDE4I3kiLM4hoNtA0nUjeTbVVSaodIbvcXHpN/8AZSey2JfFq2nlvoyRpd/hJyu9hKtHGktyMsjfBeschNJUPjO4HtHAp7heLgi2+ytfKBs82ZjKloJygCTLqSw/vDnIuqBiuATUwEsfjxOF2yN1aQfu6l5mT87jJ1wdsJJxTLQ/EGlvT0qHrZGuFyQq7/xkkWduTaqxIu4gDmF1HS3sUTQ5raln1Rv4lQFfUZ3aaNGgSsjgdbkk+pNmxX6hqegDiujDjUQk1RPbG4aJZwXatYM1ufm9v3LRw1UWakfhjaV9iHTMzSNPC7jkZ0aWPrKfnbjwZHhYzlO57NR2bwu9YnVnLLKmy15V3g1FUO1tNL9WRoPM7Q9hUrHUNdqCD1LGloepehMxJNzU6KSc1ZHYg9iSc1LuCTISYxBwRSEo4IpWWMmdjPtsfU/u3LS7rNtjvtkfU/u3LSV04upz5exhPLy+2IQ3/wDrDv5VmL8QA3C60L4Q3lGD0Uf5iZZaFrQm7ZnytKkOn4k88bdSbvkJ3knrQWQhq0opGHJvkO0I4CABHatGAEYILLgbIA9Gclm0YraBrX2dJF81IDxAHiu6i3T1FHnjGHylkgzUU50vqInnS2v7p/IrHeTXar4hWtLj81LZknRc+I71H2Er0BiJZUQuB1jcN4Ga+mmT81Kdclccq2fBT9peTCOYF9MQHb8t9PUVluJ4PJTPLJWkdNlruy0lRSzfF5g4xOF432Nh0aXy7uKk9tdnRVU7soHhGDM3QXNv3VGWPUtUdmXjk0Sp7o89zxnn0V52C2fbJaWRgyZm2B1zOHEjmBVeocEdPOIw05iddNwG8lak3CzRUgvZoYCQTw3n71r88LdsM+SlS9lV5UphO2Vw18A+KO/SQc3tJHqVB+N5mAHUEa9HSFdMdgcMILiDmqagPaLeNkbezj0nU+tUNlDIRYRvPU0rrxyo5p8jSZuU27EtT4nJH9R7h1E/ciPBtZwsW30O/qSCJGVZZKDbeojPjOzjmcB94Vsw3bSOUeN4p9iy9KxTFp0WUovlGlNo2WKoa8XaQQuKzKkxN7BnjcdPrNViw/bLM27gLD6w4gc9uKxP875RVZfpZ3IhRopA8Agggi4I6UJC5Wq5LJkxsb9sj6n925aUs32PH0yPqf3blpFlfF1I5OTz78IXyjB6KP8AMTLLg1an8IPyjB6KP8xMswVSD5ADUayBCmI4I4CKEYIGddcuK4IECFuPJDte6qD45n3fG1gjbYAZGgi/SedYaVYdhMS+L19O69mmRrXdT/F16NQss1E9DVVYGk62S2GVgeN4KgK7V/jXOugUqyZ8cRe+zGtF8oF3W69w9qV7/wAMLc6gwSGOpe8MGZx1KlsSwyOeN0cguxwsRu4qj4Lt8KuoEcbMrnne5w3N6uKuXgyTZwv03OqcWvRtpx5CspGNDWNa0NYAGi17AC2l04jpBzDsCLBRAOBHYnGKVoggklOgjY55/wCUXWrFV7nl3axgZXVAbuErx7VDuCcV1SZJHvdve5zj1uJP4pA7kIQRCSusgskwFYJyw3H9hDM6zrt3H7ikQFxK2nsBf9hsSzx+DJ1bu6laVl2y+JeCqG33HxT61qA3LnzLhnRidomtkPtkfU/u3LSFm+x/2yPqf3blpCMfAZOTz98IPyjB6KO/lWXgLUfhB+UIPRR38qy4KyIPkMFwK5CAgRyFcjBAALkKBAHIzHWII4buvgi3XXSBG+7I4wK2milJ8cDLJ0PZoT69/rUzjOIs8HlBu52lujnWQcme0bYJjDIT4OYt1v8AVcPzC1vFcNY20jeBBIGt+lKStbCXJUcf2aOHyMqYgcoGcW0yvDScp6CtNwfExLFG5xAc5jSQN1yLkDnURjzm1VDKwaEtFgRqDcHd1XTDDqdplELXHJEABbfcNA39anBVKjonNSj/AEvgNuCz/lp2gEFB4EHx6h2W3HI3xnntsPWm22u38mFVETA0SRvYXOBNnDxrDKd3Dism212sdiVSZSC1gGWNhN8rB+JJJKtRGyAcUVDdFSECUCFAmALURCFxCABY+xB4g37Ny2DCKnwkEbudoPsCxxaVsFV56bLxY4j1Xup5FsVxcl72RH0yPqf3blo6znZE/TI+p/duWjLOPg3k5MA+EEP2hB6KO/lWX2WofCC8oQeijv5lmF1ZEHydZCioQgQIRgigI4QBxQAIyAIEFsuARl1khho3EG40I3H8V6B5OccbXUjc+skXivHUND6xqvPoVl2F2pNBVNf/AA3WbIOg/vepaTBo9BYvh4dC7dcC9927em2C4W2NokBuXtafYDp61B7abZmnbF4MtLZmOvx0IADr8Lan/YKs4Bt66KUNkeXQ5eOtsutwfZ6lza0shr0VzlexDwuJPAOkbGM6iG3d7SVRyn+NYiaiollN/nHud2nRMVcyAAuCFcAgDgikI4CCyYgtkBR7ItkDCq5cndTZ0jDxAI9o/BU5S2zVb4KoYd1zlPUdFlq9hxdSNr2QP0yPqf3blpKzTY116yPqf3blpanjVItPkwD4QXlCD0Ud/MsvWofCC8oQeijv5ll6qRfJyELgEKYgUIQWRkACgQ2XFAAEoLoSgKQwQjAooQhAGm7EVUdZTGGoDi6IfNvt+7ewbfr07F20myz6eG0UbnmQEZhqbkXIA3gBu9F5PsebDTOzWszNfn35hZTmBcpPxicRPjDQ8kNIJJ6iuKfYrGLq0ZDWUb4XZZGlrtDlO/XikFeeVLBnNqjMbZZLW5723a6k21vu1CpGVdcd1uRCoQjBqMAthYTKjZEfKjZUhWJZUDmJYNXFiVisahqUicWkHm3JXInEEIcLceC3FWNM2Dk6qvCVEDudju6ctXWJ8kE30iNp3t8KLdHg3WW13U0qsvJ2YF8IHyhB6KO/lWYFaf8ACB8oQeijv5VmAWiL5OQhchCYAtdZTVLsvJIxrmub4wvbX8lC2V7wB5dBHz6D1XF10YIKbpmZtpbEH/6Pl52dp/JRWIUBhflcQTa+n/laGZLuba+mnrA17PvVR2yH0l1yCbN3cNNFbPhjCNoxGTb3K+hAR7I2VcJYKAjALgEayQEzstWBkuR31JAQb6C/93Wj4Hs9SU5FS59g0jKXGzWk6A9JWQWT2fFJHxtjc4ljToOfnvz7goyx27NKbSomdv8AFW1FY50cmeMNAabkgc7RpzqtBCuCtSRg4BCENkICDIIR2hFCNZIQFkay6yMEwC5UZrbIwahyoGaFyTS5q+Mji2TN1iJ2vtC3BYfyL018QceDYJD6y9jR97luKUnZVcGA/CB8oQeijv5VmAC0/wCEB5Qg9FHfyrMVoy0DZDZAEYIMnALS9i6eBtK0yyljnZjYjhfhpuKzYNV42F+M1bhBGyAtjAzSzR5yxt9Bv1O+wWoS0uwot8cdKN0zefduN9T+CzfbCna2qfkOZpsQ7n01stQxjZORrT4FlO8taMwdCAXZbXy2d4o6PvWS4zWSSykygBzbNytGVrQ3QNaOAFlueVyQkqI2yEhDZCVIYACNZc0IUABlQ2RlwRYAWRg1DZGDUkILlQhqOWWQBMTOARrLkYBAAWQgIbIyQHNalAFzGo4CBmm8iNN89Uv5o2N/qeXf6VrqzLkSh+aqX872N/pYT/qWmJFVwZlym8mVRilVHLDJCxrIRGRIXg38LI64ysOlnDjwKqH/ALf63z9L2ze7XLkDB+QCt8/S9s3u0ZvIDWeepu2b3a5cnYqB+QSs89Tds3u1c+T7k6qMO8KJXwuzkEFhkuLAjXMwc65ciwouH/CnXOrd2m/2rLMb5FqueoklbLTNa95cATLcAnS9o965ciw0oY/INWeepu2b3a75Bqzz1N2ze7QrkhaUcOQes89Tds3u0PyD1nnqbtl92uXIDSjvkIrPPU3bN7tD8hNZ56m7ZfdrlydhpQI5Cqzz1N2y+7RhyGVnnqbtl92uXIsNKDv5D6sgATU/9Uvu0T5DKzz1N2y+7XLkWGlBhyHVfnqbtl92h+RCr89Tdsvu1y5INKB+RGr89Tdsvu0PyI1fnqftl/QuXIDSg7eRSrH8an7Zf0JQci9V52n7Zf0LlyA0ovuwOyz8Pp3RyOY5zpC+7M1rZWgDxgDfQqzrlyBo/9k="/>
          <p:cNvSpPr>
            <a:spLocks noChangeAspect="1" noChangeArrowheads="1"/>
          </p:cNvSpPr>
          <p:nvPr/>
        </p:nvSpPr>
        <p:spPr bwMode="auto">
          <a:xfrm>
            <a:off x="155575" y="-1417638"/>
            <a:ext cx="2400300" cy="2962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2360" y="1259999"/>
            <a:ext cx="1194703" cy="1592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Nadpis 1"/>
          <p:cNvSpPr txBox="1">
            <a:spLocks/>
          </p:cNvSpPr>
          <p:nvPr/>
        </p:nvSpPr>
        <p:spPr>
          <a:xfrm>
            <a:off x="2999004" y="184082"/>
            <a:ext cx="57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Obchodní nauka 2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77987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340768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ISHIKAWA </a:t>
            </a:r>
            <a:r>
              <a:rPr lang="cs-CZ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Kaoru</a:t>
            </a:r>
            <a:endParaRPr lang="cs-CZ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2132856"/>
            <a:ext cx="8712968" cy="4464496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cs-CZ" alt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kroužky </a:t>
            </a:r>
            <a:r>
              <a:rPr lang="cs-CZ" alt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kvality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cs-CZ" altLang="cs-CZ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Company</a:t>
            </a:r>
            <a:r>
              <a:rPr lang="cs-CZ" alt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Wide</a:t>
            </a:r>
            <a:r>
              <a:rPr lang="cs-CZ" alt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Quality</a:t>
            </a:r>
            <a:r>
              <a:rPr lang="cs-CZ" alt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Circle</a:t>
            </a:r>
            <a:r>
              <a:rPr lang="cs-CZ" alt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901700" indent="-279400">
              <a:lnSpc>
                <a:spcPct val="120000"/>
              </a:lnSpc>
              <a:buFont typeface="+mj-lt"/>
              <a:buAutoNum type="arabicPeriod"/>
            </a:pPr>
            <a:r>
              <a:rPr lang="cs-CZ" altLang="cs-CZ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Kvalita </a:t>
            </a:r>
            <a:r>
              <a:rPr lang="cs-CZ" altLang="cs-CZ" sz="1600" i="1" dirty="0">
                <a:latin typeface="Arial" panose="020B0604020202020204" pitchFamily="34" charset="0"/>
                <a:cs typeface="Arial" panose="020B0604020202020204" pitchFamily="34" charset="0"/>
              </a:rPr>
              <a:t>na prvním </a:t>
            </a:r>
            <a:r>
              <a:rPr lang="cs-CZ" altLang="cs-CZ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místě</a:t>
            </a:r>
          </a:p>
          <a:p>
            <a:pPr marL="901700" indent="-279400">
              <a:lnSpc>
                <a:spcPct val="120000"/>
              </a:lnSpc>
              <a:buFont typeface="+mj-lt"/>
              <a:buAutoNum type="arabicPeriod"/>
            </a:pPr>
            <a:r>
              <a:rPr lang="cs-CZ" altLang="cs-CZ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Orientace </a:t>
            </a:r>
            <a:r>
              <a:rPr lang="cs-CZ" altLang="cs-CZ" sz="1600" i="1" dirty="0">
                <a:latin typeface="Arial" panose="020B0604020202020204" pitchFamily="34" charset="0"/>
                <a:cs typeface="Arial" panose="020B0604020202020204" pitchFamily="34" charset="0"/>
              </a:rPr>
              <a:t>na </a:t>
            </a:r>
            <a:r>
              <a:rPr lang="cs-CZ" altLang="cs-CZ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zákazníka</a:t>
            </a:r>
          </a:p>
          <a:p>
            <a:pPr marL="901700" indent="-279400">
              <a:lnSpc>
                <a:spcPct val="120000"/>
              </a:lnSpc>
              <a:buFont typeface="+mj-lt"/>
              <a:buAutoNum type="arabicPeriod"/>
            </a:pPr>
            <a:r>
              <a:rPr lang="cs-CZ" altLang="cs-CZ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Orientace </a:t>
            </a:r>
            <a:r>
              <a:rPr lang="cs-CZ" altLang="cs-CZ" sz="1600" i="1" dirty="0">
                <a:latin typeface="Arial" panose="020B0604020202020204" pitchFamily="34" charset="0"/>
                <a:cs typeface="Arial" panose="020B0604020202020204" pitchFamily="34" charset="0"/>
              </a:rPr>
              <a:t>na </a:t>
            </a:r>
            <a:r>
              <a:rPr lang="cs-CZ" altLang="cs-CZ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dodavatele</a:t>
            </a:r>
          </a:p>
          <a:p>
            <a:pPr marL="901700" indent="-279400">
              <a:lnSpc>
                <a:spcPct val="120000"/>
              </a:lnSpc>
              <a:buFont typeface="+mj-lt"/>
              <a:buAutoNum type="arabicPeriod"/>
            </a:pPr>
            <a:r>
              <a:rPr lang="cs-CZ" altLang="cs-CZ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Participační management</a:t>
            </a:r>
          </a:p>
          <a:p>
            <a:pPr marL="901700" indent="-279400">
              <a:lnSpc>
                <a:spcPct val="120000"/>
              </a:lnSpc>
              <a:buFont typeface="+mj-lt"/>
              <a:buAutoNum type="arabicPeriod"/>
            </a:pPr>
            <a:r>
              <a:rPr lang="cs-CZ" altLang="cs-CZ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Neustálé zlepšování</a:t>
            </a:r>
          </a:p>
          <a:p>
            <a:pPr marL="901700" indent="-279400">
              <a:lnSpc>
                <a:spcPct val="120000"/>
              </a:lnSpc>
              <a:buFont typeface="+mj-lt"/>
              <a:buAutoNum type="arabicPeriod"/>
            </a:pPr>
            <a:r>
              <a:rPr lang="cs-CZ" altLang="cs-CZ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Sociální systém</a:t>
            </a:r>
          </a:p>
          <a:p>
            <a:pPr marL="901700" indent="-279400">
              <a:lnSpc>
                <a:spcPct val="120000"/>
              </a:lnSpc>
              <a:buFont typeface="+mj-lt"/>
              <a:buAutoNum type="arabicPeriod"/>
            </a:pPr>
            <a:r>
              <a:rPr lang="cs-CZ" altLang="cs-CZ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Kroužky kvality</a:t>
            </a:r>
          </a:p>
          <a:p>
            <a:pPr marL="901700" indent="-279400">
              <a:lnSpc>
                <a:spcPct val="120000"/>
              </a:lnSpc>
              <a:buFont typeface="+mj-lt"/>
              <a:buAutoNum type="arabicPeriod"/>
            </a:pPr>
            <a:r>
              <a:rPr lang="cs-CZ" altLang="cs-CZ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Statistické </a:t>
            </a:r>
            <a:r>
              <a:rPr lang="cs-CZ" altLang="cs-CZ" sz="1600" i="1" dirty="0">
                <a:latin typeface="Arial" panose="020B0604020202020204" pitchFamily="34" charset="0"/>
                <a:cs typeface="Arial" panose="020B0604020202020204" pitchFamily="34" charset="0"/>
              </a:rPr>
              <a:t>metody</a:t>
            </a:r>
            <a:endParaRPr lang="cs-CZ" altLang="cs-CZ" sz="1600" b="1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cs-CZ" alt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diagram „příčina – následek“  („rybí kost</a:t>
            </a:r>
            <a:r>
              <a:rPr lang="cs-CZ" alt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“ / „</a:t>
            </a:r>
            <a:r>
              <a:rPr lang="cs-CZ" altLang="cs-CZ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Fishbone</a:t>
            </a:r>
            <a:r>
              <a:rPr lang="cs-CZ" alt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“)</a:t>
            </a:r>
            <a:endParaRPr lang="cs-CZ" altLang="cs-CZ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cs-CZ" altLang="cs-CZ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Manpower</a:t>
            </a:r>
            <a:r>
              <a:rPr lang="cs-CZ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, Milieu, </a:t>
            </a:r>
            <a:r>
              <a:rPr lang="cs-CZ" alt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Machines</a:t>
            </a:r>
            <a:r>
              <a:rPr lang="cs-CZ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alt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Materials</a:t>
            </a:r>
            <a:r>
              <a:rPr lang="cs-CZ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alt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Methods</a:t>
            </a:r>
            <a:r>
              <a:rPr lang="cs-CZ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alt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Measurements</a:t>
            </a:r>
            <a:r>
              <a:rPr lang="cs-CZ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+ Management</a:t>
            </a:r>
          </a:p>
        </p:txBody>
      </p:sp>
      <p:sp>
        <p:nvSpPr>
          <p:cNvPr id="5" name="AutoShape 2" descr="data:image/jpeg;base64,/9j/4AAQSkZJRgABAQAAAQABAAD/2wCEAAkGBhQQEBQUEhQUFRIUFBQVFBQUFBQUFBQVFBAVFBQQFBQXHCYeFxkjGRQUHy8gJCcpLCwsFR4xNTAqNSYrLCkBCQoKDgwOGA8PFykYFBwpKSkpKSkpKSkpKSkpKSkpKSkpKSkpKSksKSkpKSkpKSkpKSkpKSkpKSkpKSkpKSkpKf/AABEIAPgAyQMBIgACEQEDEQH/xAAcAAAABwEBAAAAAAAAAAAAAAABAgMEBQYHAAj/xABMEAABAwIDAwYICwYEBQUAAAABAAIDBBEFEiEGMUEHUWFxkbMTIjVTdIGh0wgUFyMkMjSxwdHSJUJDUpLwcrTC8RWCo7LhFhgzVGL/xAAZAQADAQEBAAAAAAAAAAAAAAAAAQMCBAX/xAAkEQACAgEEAwEBAAMAAAAAAAAAAQIRAxIhMTITQVEEYRQigf/aAAwDAQACEQMRAD8AtPKRykT4ZUxxQxxOa+ESEyB5NzI9lhlcNLNHaqmOXes8zTdk3vEXl3P0+H0Yd/Ks3upSk0zrx44uO6NNHLpV+ZpuyX3iN8uNX5mm7JfeLM2JcKTnL6V8UPhpLOWyrP8ABp+yX3iVHLRVeap+yX3izmNKtCy8kvovFD4aGOWaq81T9kv60q3lhqvNQdkv61nkYUhRwgnM6+Uc28ngEKcm6TMyhBejQ6HlMqZN7Kdo6pLnqGdS0W3MtvGEI/q+7MsrlxsnxW2Fv5dbDotoetN/jmbeSXc+b8ArOelbkNGp7GuVG3E2mQQk8xzjXn+tuTP5RJwPGEHUBIT6vHVFo4HFpNzuAv0FJSQuBsL3PXxUP8pN7D8Je/lJnP7sH/UJ/wC5MKjlcnbf5uA26JB/rVTkbkbfQewhRlViYAOjXX59e1XWSzOii5wctc5NjHAD1SffnUrHypTuFxHD2SfqWPSlrzcDKeYbk8w7ETEQCCWn+7hJt+maUV7Rq/ynVHm4eyT9S75TqjzcPZJ+pU6N2YAjcUfKp+SX0poj8Li3lMn83D2P/Ulmcos5/hxdj/1KlBqcNWXkl9NLHH4XAcoc38kXY/8AUiy8osw/hxdj/wBSqQckpJLo8kvoeKPwtzeUmc/w4ux/6lw5R6jzcXY/9SqLXIocl5ZfR+KHw0PZzbWWpqWRPZGGuDrloffxWFw3uI4K52WU7C/bo+qTunLV104pNxtnNlilKkYRy8eUIfRm9/Ks3BWj8vXlCH0VvfyrNwsz5OnF1Qo1LtO5IBKtUWXHkZSzU2Yl2lTZljhie19RkiDQL9trnp4prSNzPaDzqabhnhXDTTnTi9KbI5N3RE4dReEvZubnJ3DoA/FTdLs6NN9+hWbDcAa0AbhzDiecn8FOU+GtG4LlnklNm1USv0WE5WW4oDhRF7DX7lYpKew3pF8ZAUd0asptbhDtxaSFXavC8pJLSOgX9q057dNVH1jQd6SyOO5tRTMtnpt5AH4oKR+bxXac1t3rHOrViuGsNyBY9GiiKPAy5x0O/eu78+fXsyOSFKyQwqNwbl1LRuPD1cyeBDG4xMs4b9L/AJpMPXTNUSg7Fo3WSnh02DkOdRospC5kSRRS5BmSo1YYI4CSCPdIaLFsMfp8XVJ3Tlq6ybYR306Pqk7py1ldmDqcefsYNy9H9oQ+jN7+VZu1aPy9+UIfRW9/Ks4YlPkvi6oUCWYUi0pVoUWVscsKXYkIwl2hYYiVwOl8JM1o6T2BaDT0DYyAB28/OqfslF473AE2ZYW5yQrfTOcXG/ALOR1jr6Re8iUpzqpekjDhuJ9iiaZTtI0gb/Yo/ljbCfA2q6XKRYAAb9UyDM25PMTlOuuqY0Tc+47hfrW5xWqkOPFiWIRZRZQNU/sU9Uwm2p4/2FA1bVx5InRB7EFXu10KDCJWh93GwuOGiLiDrXKr5xHK91j6uF0/yKslmcitFk2kxEDLlsWnm50iwaDqUS+vEhaLcQbqZavYm7OWCoKGrsqOGoSFEqJlFSpCLlRQCYCEFGyobLLGiwbBE/H4uqTunLXFkmwX2+Lqk7py1tdeLqcubsYNy9j9oQejN7+ZZsFpPL15Qg9Gb38qzgBYm9zoxdUGalmpNoSrQpNlBxEU4YkWNUhhsd5B6z2DRTboRMbPSFgdwJIFtyuFO/xfxUE6l0a82z6Zra7+ZS8Zu1c2SesFH2HqsXdHYMF+JvzJlBygzZsrWXtxSr422vIQxg+sScunSTuURWbTUDDlhIceJAdv6DZbhqSuJmSV7lgh2kfM6xaQTopClxLwRcehVXB8ZikcMp1O7rUvjUbmR5tbW3ndu6FjU7v2US2oNi207GDxiq3UbWxkX7BxKZ0ULKkF80ojjB36cOZPZaDCy2zZg550uXi/YtRhq3kJy07DCoxZkrXZTbTjvVVkcdetPsTpxHJdrrj8E2mlDhr9YWA6Rz3VMWNJ7GrFMLeS8dYVwaFSqIWcCSAARfqVmw7HI5nFrbi24nTMehdSIPkkWobIwajZVmh2J5UBalcqAhFBYmgslMqDKlQye2DH0+Lqk7py1i6yjYQfTouqTunLV10YupzZuxhHLyP2hD6M3v5lnLGrSOXg/tCH0ZvfzLOWKeTkvj6oVDUqwJNgTmMKJRikbU+oJcj2nmKaxhOGrD3RktpefBjSwsLW6OKnMNcMum+3CygWPJp223AG/rGifYTVGwXE9pFeVsL4hgLJnD4wXPYNzAcrQf5iBvKisQ2ZoIjmF81tGgns01VypZmyANI8bnSNTA2N1yGi3GwXQrUdnsS9le2fwZrPnBF4Nu8ZvrHTgDu6042vnPxcDnB0Uy6sbLq3Ubhp22UTtTARGARwuPWoy/hSPJCYFh8UlOwStJay5sDpcne4DeUhjOy1NI/M025wN3qHBdsnXZZsrgQ12gJ3FWypoYTq5ot0afctqckglG2ZVX4QWSZYyXjgOI6kefBXMaCQB0EhXmsmhiv4NrR07yqTjeKF+nT2LcJybSHQyrwLcLkjduHQEfZ9hdUMDdwuT1Ab02mfZmvAjTrVp2QoA2IycXmw6AOAXYuCTdE2GobJTKgsmTE7ILJWyKSgdiQCAhKlFKwxpk3sN9ui6pO6ctWWV7D/AG6Pqk7py1RdGLqQy9jCOXgftCH0ZvfyrOmhaPy7/b4fRh38qzpqlk7HRj6oVanEabs3J1Gos2xeMaJywJBicxhBhltwcZqfX+U+zcUTDn2HrTHB8U8EC0i7XAjq0Tiidqe1cWVVIpBk9T1ng9RvUHimKyVMzYWHVx16BxcfUlK+pLIiRqUOBUBhaXOsZpNXH+UHc0H+7prijdpbhazaV9M4MED8rQBmA3cN3FR2P7Yte25cb2tY7+qysXxRzzcjedSTYbhax9SisWwFrrktZbS7jbn1tzqlL/hLUyht2gJva4N7gq+YNjfhqcE77a+pVSvwsCQnJlboBa24D81J4VO1oytI6R9yMmmv9Ubi37GuO15DtFX5DdylcfbaRRbFXDFKN+zbewempPCvDSCR4xsN+jfF9tloeG0XgoWM/laL9fFVrZOhkbPnyHLlIzHQAc451c7LpRyy5EMi4sSwCHKgQ1LUUtTgtSZakxoRsilLWRSxYAmdh/t0fVJ3Tlqiy7YkfTo+qTunLUV04upHL2MJ5dvKEPoze/mWdsWicu/lCH0ZvfyrO2KWTsdGPqhaNO2JrGE7iCi0bY4jCdRhIRN0TtjUGGKsCe0k2VwvxTaNqWDfUeB6eZRzQbVoIyolZ2ZmH1ew3QyYbM8Z2SgOtpdt9OYpvDU6Do0Km6e+QbrLmUizIOnopR/8skrjxLGhwHP4t1GY1OTufMcujQYiL+tWmZzxfQX59QfYoHEZDY5mk20AvdW1xS4FX9KVUVcwNvGt0/3olqWV7yAAQ5xAS87HFx0sOAR8PqxC4vI4HL1lV1JrZDSa9htpJPnrD90W9iTwPDzLK1tuNz/hGp/JNJZvCPJPE3V92VwXwMedw+cksT/+RvDfxPqVILajM3RKNZYac3+y4tS+RA4KpAQQEpUhEISHQmUmlMqTKBAEItkYhFIWRk3sX9tj6pO6ctPWY7Fj6bH1Sd05acunF1IZOTCeXbyhD6M3v5Vnsa0Pl18oQ+jN7+VZ41SycnRj6oXYU6iKbMKcMlDdSQOs2UkmbbRIQt0Tpig37QRtGl3Ho3dqZzbSSO+rZg6NT2lWjjbOeWRFpnrGxNzPNhw5z1BR+y0xxDE4I3kiLM4hoNtA0nUjeTbVVSaodIbvcXHpN/8AZSey2JfFq2nlvoyRpd/hJyu9hKtHGktyMsjfBeschNJUPjO4HtHAp7heLgi2+ytfKBs82ZjKloJygCTLqSw/vDnIuqBiuATUwEsfjxOF2yN1aQfu6l5mT87jJ1wdsJJxTLQ/EGlvT0qHrZGuFyQq7/xkkWduTaqxIu4gDmF1HS3sUTQ5raln1Rv4lQFfUZ3aaNGgSsjgdbkk+pNmxX6hqegDiujDjUQk1RPbG4aJZwXatYM1ufm9v3LRw1UWakfhjaV9iHTMzSNPC7jkZ0aWPrKfnbjwZHhYzlO57NR2bwu9YnVnLLKmy15V3g1FUO1tNL9WRoPM7Q9hUrHUNdqCD1LGloepehMxJNzU6KSc1ZHYg9iSc1LuCTISYxBwRSEo4IpWWMmdjPtsfU/u3LS7rNtjvtkfU/u3LSV04upz5exhPLy+2IQ3/wDrDv5VmL8QA3C60L4Q3lGD0Uf5iZZaFrQm7ZnytKkOn4k88bdSbvkJ3knrQWQhq0opGHJvkO0I4CABHatGAEYILLgbIA9Gclm0YraBrX2dJF81IDxAHiu6i3T1FHnjGHylkgzUU50vqInnS2v7p/IrHeTXar4hWtLj81LZknRc+I71H2Er0BiJZUQuB1jcN4Ga+mmT81Kdclccq2fBT9peTCOYF9MQHb8t9PUVluJ4PJTPLJWkdNlruy0lRSzfF5g4xOF432Nh0aXy7uKk9tdnRVU7soHhGDM3QXNv3VGWPUtUdmXjk0Sp7o89zxnn0V52C2fbJaWRgyZm2B1zOHEjmBVeocEdPOIw05iddNwG8lak3CzRUgvZoYCQTw3n71r88LdsM+SlS9lV5UphO2Vw18A+KO/SQc3tJHqVB+N5mAHUEa9HSFdMdgcMILiDmqagPaLeNkbezj0nU+tUNlDIRYRvPU0rrxyo5p8jSZuU27EtT4nJH9R7h1E/ciPBtZwsW30O/qSCJGVZZKDbeojPjOzjmcB94Vsw3bSOUeN4p9iy9KxTFp0WUovlGlNo2WKoa8XaQQuKzKkxN7BnjcdPrNViw/bLM27gLD6w4gc9uKxP875RVZfpZ3IhRopA8Agggi4I6UJC5Wq5LJkxsb9sj6n925aUs32PH0yPqf3blpFlfF1I5OTz78IXyjB6KP8AMTLLg1an8IPyjB6KP8xMswVSD5ADUayBCmI4I4CKEYIGddcuK4IECFuPJDte6qD45n3fG1gjbYAZGgi/SedYaVYdhMS+L19O69mmRrXdT/F16NQss1E9DVVYGk62S2GVgeN4KgK7V/jXOugUqyZ8cRe+zGtF8oF3W69w9qV7/wAMLc6gwSGOpe8MGZx1KlsSwyOeN0cguxwsRu4qj4Lt8KuoEcbMrnne5w3N6uKuXgyTZwv03OqcWvRtpx5CspGNDWNa0NYAGi17AC2l04jpBzDsCLBRAOBHYnGKVoggklOgjY55/wCUXWrFV7nl3axgZXVAbuErx7VDuCcV1SZJHvdve5zj1uJP4pA7kIQRCSusgskwFYJyw3H9hDM6zrt3H7ikQFxK2nsBf9hsSzx+DJ1bu6laVl2y+JeCqG33HxT61qA3LnzLhnRidomtkPtkfU/u3LSFm+x/2yPqf3blpCMfAZOTz98IPyjB6KO/lWXgLUfhB+UIPRR38qy4KyIPkMFwK5CAgRyFcjBAALkKBAHIzHWII4buvgi3XXSBG+7I4wK2milJ8cDLJ0PZoT69/rUzjOIs8HlBu52lujnWQcme0bYJjDIT4OYt1v8AVcPzC1vFcNY20jeBBIGt+lKStbCXJUcf2aOHyMqYgcoGcW0yvDScp6CtNwfExLFG5xAc5jSQN1yLkDnURjzm1VDKwaEtFgRqDcHd1XTDDqdplELXHJEABbfcNA39anBVKjonNSj/AEvgNuCz/lp2gEFB4EHx6h2W3HI3xnntsPWm22u38mFVETA0SRvYXOBNnDxrDKd3Dism212sdiVSZSC1gGWNhN8rB+JJJKtRGyAcUVDdFSECUCFAmALURCFxCABY+xB4g37Ny2DCKnwkEbudoPsCxxaVsFV56bLxY4j1Xup5FsVxcl72RH0yPqf3blo6znZE/TI+p/duWjLOPg3k5MA+EEP2hB6KO/lWX2WofCC8oQeijv5lmF1ZEHydZCioQgQIRgigI4QBxQAIyAIEFsuARl1khho3EG40I3H8V6B5OccbXUjc+skXivHUND6xqvPoVl2F2pNBVNf/AA3WbIOg/vepaTBo9BYvh4dC7dcC9927em2C4W2NokBuXtafYDp61B7abZmnbF4MtLZmOvx0IADr8Lan/YKs4Bt66KUNkeXQ5eOtsutwfZ6lza0shr0VzlexDwuJPAOkbGM6iG3d7SVRyn+NYiaiollN/nHud2nRMVcyAAuCFcAgDgikI4CCyYgtkBR7ItkDCq5cndTZ0jDxAI9o/BU5S2zVb4KoYd1zlPUdFlq9hxdSNr2QP0yPqf3blpKzTY116yPqf3blpanjVItPkwD4QXlCD0Ud/MsvWofCC8oQeijv5ll6qRfJyELgEKYgUIQWRkACgQ2XFAAEoLoSgKQwQjAooQhAGm7EVUdZTGGoDi6IfNvt+7ewbfr07F20myz6eG0UbnmQEZhqbkXIA3gBu9F5PsebDTOzWszNfn35hZTmBcpPxicRPjDQ8kNIJJ6iuKfYrGLq0ZDWUb4XZZGlrtDlO/XikFeeVLBnNqjMbZZLW5723a6k21vu1CpGVdcd1uRCoQjBqMAthYTKjZEfKjZUhWJZUDmJYNXFiVisahqUicWkHm3JXInEEIcLceC3FWNM2Dk6qvCVEDudju6ctXWJ8kE30iNp3t8KLdHg3WW13U0qsvJ2YF8IHyhB6KO/lWYFaf8ACB8oQeijv5VmAWiL5OQhchCYAtdZTVLsvJIxrmub4wvbX8lC2V7wB5dBHz6D1XF10YIKbpmZtpbEH/6Pl52dp/JRWIUBhflcQTa+n/laGZLuba+mnrA17PvVR2yH0l1yCbN3cNNFbPhjCNoxGTb3K+hAR7I2VcJYKAjALgEayQEzstWBkuR31JAQb6C/93Wj4Hs9SU5FS59g0jKXGzWk6A9JWQWT2fFJHxtjc4ljToOfnvz7goyx27NKbSomdv8AFW1FY50cmeMNAabkgc7RpzqtBCuCtSRg4BCENkICDIIR2hFCNZIQFkay6yMEwC5UZrbIwahyoGaFyTS5q+Mji2TN1iJ2vtC3BYfyL018QceDYJD6y9jR97luKUnZVcGA/CB8oQeijv5VmAC0/wCEB5Qg9FHfyrMVoy0DZDZAEYIMnALS9i6eBtK0yyljnZjYjhfhpuKzYNV42F+M1bhBGyAtjAzSzR5yxt9Bv1O+wWoS0uwot8cdKN0zefduN9T+CzfbCna2qfkOZpsQ7n01stQxjZORrT4FlO8taMwdCAXZbXy2d4o6PvWS4zWSSykygBzbNytGVrQ3QNaOAFlueVyQkqI2yEhDZCVIYACNZc0IUABlQ2RlwRYAWRg1DZGDUkILlQhqOWWQBMTOARrLkYBAAWQgIbIyQHNalAFzGo4CBmm8iNN89Uv5o2N/qeXf6VrqzLkSh+aqX872N/pYT/qWmJFVwZlym8mVRilVHLDJCxrIRGRIXg38LI64ysOlnDjwKqH/ALf63z9L2ze7XLkDB+QCt8/S9s3u0ZvIDWeepu2b3a5cnYqB+QSs89Tds3u1c+T7k6qMO8KJXwuzkEFhkuLAjXMwc65ciwouH/CnXOrd2m/2rLMb5FqueoklbLTNa95cATLcAnS9o965ciw0oY/INWeepu2b3a75Bqzz1N2ze7QrkhaUcOQes89Tds3u0PyD1nnqbtl92uXIDSjvkIrPPU3bN7tD8hNZ56m7ZfdrlydhpQI5Cqzz1N2y+7RhyGVnnqbtl92uXIsNKDv5D6sgATU/9Uvu0T5DKzz1N2y+7XLkWGlBhyHVfnqbtl92h+RCr89Tdsvu1y5INKB+RGr89Tdsvu0PyI1fnqftl/QuXIDSg7eRSrH8an7Zf0JQci9V52n7Zf0LlyA0ovuwOyz8Pp3RyOY5zpC+7M1rZWgDxgDfQqzrlyBo/9k="/>
          <p:cNvSpPr>
            <a:spLocks noChangeAspect="1" noChangeArrowheads="1"/>
          </p:cNvSpPr>
          <p:nvPr/>
        </p:nvSpPr>
        <p:spPr bwMode="auto">
          <a:xfrm>
            <a:off x="155575" y="-1417638"/>
            <a:ext cx="2400300" cy="2962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1260000"/>
            <a:ext cx="1273068" cy="1831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9" name="Group 7"/>
          <p:cNvGrpSpPr>
            <a:grpSpLocks/>
          </p:cNvGrpSpPr>
          <p:nvPr/>
        </p:nvGrpSpPr>
        <p:grpSpPr bwMode="auto">
          <a:xfrm>
            <a:off x="4606127" y="3815618"/>
            <a:ext cx="3960813" cy="1510575"/>
            <a:chOff x="1259" y="5644"/>
            <a:chExt cx="8978" cy="5493"/>
          </a:xfrm>
        </p:grpSpPr>
        <p:sp>
          <p:nvSpPr>
            <p:cNvPr id="10" name="Line 8"/>
            <p:cNvSpPr>
              <a:spLocks noChangeShapeType="1"/>
            </p:cNvSpPr>
            <p:nvPr/>
          </p:nvSpPr>
          <p:spPr bwMode="auto">
            <a:xfrm>
              <a:off x="3741" y="8424"/>
              <a:ext cx="5950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>
              <a:defPPr>
                <a:defRPr lang="cs-CZ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endParaRPr lang="cs-CZ"/>
            </a:p>
          </p:txBody>
        </p:sp>
        <p:sp>
          <p:nvSpPr>
            <p:cNvPr id="11" name="Line 9"/>
            <p:cNvSpPr>
              <a:spLocks noChangeShapeType="1"/>
            </p:cNvSpPr>
            <p:nvPr/>
          </p:nvSpPr>
          <p:spPr bwMode="auto">
            <a:xfrm>
              <a:off x="6971" y="6308"/>
              <a:ext cx="1637" cy="2107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>
              <a:defPPr>
                <a:defRPr lang="cs-CZ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endParaRPr lang="cs-CZ"/>
            </a:p>
          </p:txBody>
        </p:sp>
        <p:sp>
          <p:nvSpPr>
            <p:cNvPr id="12" name="Line 10"/>
            <p:cNvSpPr>
              <a:spLocks noChangeShapeType="1"/>
            </p:cNvSpPr>
            <p:nvPr/>
          </p:nvSpPr>
          <p:spPr bwMode="auto">
            <a:xfrm>
              <a:off x="4234" y="6295"/>
              <a:ext cx="1642" cy="2112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>
              <a:defPPr>
                <a:defRPr lang="cs-CZ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endParaRPr lang="cs-CZ"/>
            </a:p>
          </p:txBody>
        </p:sp>
        <p:sp>
          <p:nvSpPr>
            <p:cNvPr id="13" name="Line 11"/>
            <p:cNvSpPr>
              <a:spLocks noChangeShapeType="1"/>
            </p:cNvSpPr>
            <p:nvPr/>
          </p:nvSpPr>
          <p:spPr bwMode="auto">
            <a:xfrm flipV="1">
              <a:off x="6893" y="8418"/>
              <a:ext cx="1742" cy="2197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>
              <a:defPPr>
                <a:defRPr lang="cs-CZ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endParaRPr lang="cs-CZ"/>
            </a:p>
          </p:txBody>
        </p:sp>
        <p:sp>
          <p:nvSpPr>
            <p:cNvPr id="14" name="Line 12"/>
            <p:cNvSpPr>
              <a:spLocks noChangeShapeType="1"/>
            </p:cNvSpPr>
            <p:nvPr/>
          </p:nvSpPr>
          <p:spPr bwMode="auto">
            <a:xfrm flipV="1">
              <a:off x="3930" y="8432"/>
              <a:ext cx="1976" cy="2046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>
              <a:defPPr>
                <a:defRPr lang="cs-CZ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endParaRPr lang="cs-CZ"/>
            </a:p>
          </p:txBody>
        </p:sp>
        <p:sp>
          <p:nvSpPr>
            <p:cNvPr id="15" name="Text Box 13"/>
            <p:cNvSpPr txBox="1">
              <a:spLocks noChangeArrowheads="1"/>
            </p:cNvSpPr>
            <p:nvPr/>
          </p:nvSpPr>
          <p:spPr bwMode="auto">
            <a:xfrm>
              <a:off x="8899" y="8101"/>
              <a:ext cx="1279" cy="696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defPPr>
                <a:defRPr lang="cs-CZ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16" name="Text Box 14"/>
            <p:cNvSpPr txBox="1">
              <a:spLocks noChangeArrowheads="1"/>
            </p:cNvSpPr>
            <p:nvPr/>
          </p:nvSpPr>
          <p:spPr bwMode="auto">
            <a:xfrm>
              <a:off x="6318" y="5652"/>
              <a:ext cx="1343" cy="65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defPPr>
                <a:defRPr lang="cs-CZ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17" name="Text Box 15"/>
            <p:cNvSpPr txBox="1">
              <a:spLocks noChangeArrowheads="1"/>
            </p:cNvSpPr>
            <p:nvPr/>
          </p:nvSpPr>
          <p:spPr bwMode="auto">
            <a:xfrm>
              <a:off x="3573" y="5644"/>
              <a:ext cx="1343" cy="65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defPPr>
                <a:defRPr lang="cs-CZ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18" name="Text Box 16"/>
            <p:cNvSpPr txBox="1">
              <a:spLocks noChangeArrowheads="1"/>
            </p:cNvSpPr>
            <p:nvPr/>
          </p:nvSpPr>
          <p:spPr bwMode="auto">
            <a:xfrm>
              <a:off x="3117" y="10478"/>
              <a:ext cx="1536" cy="65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defPPr>
                <a:defRPr lang="cs-CZ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19" name="Text Box 17"/>
            <p:cNvSpPr txBox="1">
              <a:spLocks noChangeArrowheads="1"/>
            </p:cNvSpPr>
            <p:nvPr/>
          </p:nvSpPr>
          <p:spPr bwMode="auto">
            <a:xfrm>
              <a:off x="6236" y="10608"/>
              <a:ext cx="1343" cy="42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defPPr>
                <a:defRPr lang="cs-CZ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20" name="Text Box 18"/>
            <p:cNvSpPr txBox="1">
              <a:spLocks noChangeArrowheads="1"/>
            </p:cNvSpPr>
            <p:nvPr/>
          </p:nvSpPr>
          <p:spPr bwMode="auto">
            <a:xfrm>
              <a:off x="6256" y="7441"/>
              <a:ext cx="1534" cy="49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defPPr>
                <a:defRPr lang="cs-CZ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pPr algn="ctr"/>
              <a:endParaRPr lang="cs-CZ" altLang="cs-CZ" sz="1200">
                <a:latin typeface="Arial" charset="0"/>
              </a:endParaRPr>
            </a:p>
            <a:p>
              <a:endParaRPr lang="en-GB" altLang="cs-CZ"/>
            </a:p>
          </p:txBody>
        </p:sp>
        <p:sp>
          <p:nvSpPr>
            <p:cNvPr id="21" name="Text Box 19"/>
            <p:cNvSpPr txBox="1">
              <a:spLocks noChangeArrowheads="1"/>
            </p:cNvSpPr>
            <p:nvPr/>
          </p:nvSpPr>
          <p:spPr bwMode="auto">
            <a:xfrm>
              <a:off x="5701" y="9305"/>
              <a:ext cx="959" cy="49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defPPr>
                <a:defRPr lang="cs-CZ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endParaRPr lang="cs-CZ" altLang="cs-CZ" sz="1200">
                <a:latin typeface="Arial" charset="0"/>
              </a:endParaRPr>
            </a:p>
            <a:p>
              <a:endParaRPr lang="en-GB" altLang="cs-CZ"/>
            </a:p>
          </p:txBody>
        </p:sp>
        <p:sp>
          <p:nvSpPr>
            <p:cNvPr id="22" name="Text Box 20"/>
            <p:cNvSpPr txBox="1">
              <a:spLocks noChangeArrowheads="1"/>
            </p:cNvSpPr>
            <p:nvPr/>
          </p:nvSpPr>
          <p:spPr bwMode="auto">
            <a:xfrm>
              <a:off x="7695" y="9946"/>
              <a:ext cx="1536" cy="49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defPPr>
                <a:defRPr lang="cs-CZ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endParaRPr lang="cs-CZ" altLang="cs-CZ" sz="1200">
                <a:latin typeface="Arial" charset="0"/>
              </a:endParaRPr>
            </a:p>
            <a:p>
              <a:endParaRPr lang="en-GB" altLang="cs-CZ"/>
            </a:p>
          </p:txBody>
        </p:sp>
        <p:sp>
          <p:nvSpPr>
            <p:cNvPr id="23" name="Text Box 21"/>
            <p:cNvSpPr txBox="1">
              <a:spLocks noChangeArrowheads="1"/>
            </p:cNvSpPr>
            <p:nvPr/>
          </p:nvSpPr>
          <p:spPr bwMode="auto">
            <a:xfrm>
              <a:off x="8318" y="9116"/>
              <a:ext cx="1919" cy="49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defPPr>
                <a:defRPr lang="cs-CZ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endParaRPr lang="cs-CZ" altLang="cs-CZ" sz="1200">
                <a:latin typeface="Arial" charset="0"/>
              </a:endParaRPr>
            </a:p>
            <a:p>
              <a:endParaRPr lang="en-GB" altLang="cs-CZ"/>
            </a:p>
          </p:txBody>
        </p:sp>
        <p:sp>
          <p:nvSpPr>
            <p:cNvPr id="24" name="Text Box 22"/>
            <p:cNvSpPr txBox="1">
              <a:spLocks noChangeArrowheads="1"/>
            </p:cNvSpPr>
            <p:nvPr/>
          </p:nvSpPr>
          <p:spPr bwMode="auto">
            <a:xfrm>
              <a:off x="4776" y="9895"/>
              <a:ext cx="1342" cy="65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defPPr>
                <a:defRPr lang="cs-CZ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endParaRPr lang="cs-CZ" altLang="cs-CZ" sz="1200">
                <a:latin typeface="Arial" charset="0"/>
              </a:endParaRPr>
            </a:p>
            <a:p>
              <a:endParaRPr lang="en-GB" altLang="cs-CZ"/>
            </a:p>
          </p:txBody>
        </p:sp>
        <p:sp>
          <p:nvSpPr>
            <p:cNvPr id="25" name="Line 23"/>
            <p:cNvSpPr>
              <a:spLocks noChangeShapeType="1"/>
            </p:cNvSpPr>
            <p:nvPr/>
          </p:nvSpPr>
          <p:spPr bwMode="auto">
            <a:xfrm>
              <a:off x="2140" y="6338"/>
              <a:ext cx="1641" cy="2113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>
              <a:defPPr>
                <a:defRPr lang="cs-CZ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endParaRPr lang="cs-CZ"/>
            </a:p>
          </p:txBody>
        </p:sp>
        <p:sp>
          <p:nvSpPr>
            <p:cNvPr id="26" name="Text Box 24"/>
            <p:cNvSpPr txBox="1">
              <a:spLocks noChangeArrowheads="1"/>
            </p:cNvSpPr>
            <p:nvPr/>
          </p:nvSpPr>
          <p:spPr bwMode="auto">
            <a:xfrm>
              <a:off x="1583" y="5708"/>
              <a:ext cx="1343" cy="65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defPPr>
                <a:defRPr lang="cs-CZ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27" name="Text Box 25"/>
            <p:cNvSpPr txBox="1">
              <a:spLocks noChangeArrowheads="1"/>
            </p:cNvSpPr>
            <p:nvPr/>
          </p:nvSpPr>
          <p:spPr bwMode="auto">
            <a:xfrm>
              <a:off x="3037" y="6587"/>
              <a:ext cx="1343" cy="49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defPPr>
                <a:defRPr lang="cs-CZ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28" name="Text Box 26"/>
            <p:cNvSpPr txBox="1">
              <a:spLocks noChangeArrowheads="1"/>
            </p:cNvSpPr>
            <p:nvPr/>
          </p:nvSpPr>
          <p:spPr bwMode="auto">
            <a:xfrm>
              <a:off x="1259" y="7564"/>
              <a:ext cx="1727" cy="49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defPPr>
                <a:defRPr lang="cs-CZ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endParaRPr lang="cs-CZ" altLang="cs-CZ" sz="1200">
                <a:latin typeface="Arial" charset="0"/>
              </a:endParaRPr>
            </a:p>
            <a:p>
              <a:endParaRPr lang="en-GB" altLang="cs-CZ"/>
            </a:p>
          </p:txBody>
        </p:sp>
        <p:sp>
          <p:nvSpPr>
            <p:cNvPr id="29" name="Line 27"/>
            <p:cNvSpPr>
              <a:spLocks noChangeShapeType="1"/>
            </p:cNvSpPr>
            <p:nvPr/>
          </p:nvSpPr>
          <p:spPr bwMode="auto">
            <a:xfrm flipH="1">
              <a:off x="6920" y="6791"/>
              <a:ext cx="461" cy="659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 type="triangle" w="med" len="lg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>
              <a:defPPr>
                <a:defRPr lang="cs-CZ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endParaRPr lang="cs-CZ"/>
            </a:p>
          </p:txBody>
        </p:sp>
        <p:sp>
          <p:nvSpPr>
            <p:cNvPr id="30" name="Line 28"/>
            <p:cNvSpPr>
              <a:spLocks noChangeShapeType="1"/>
            </p:cNvSpPr>
            <p:nvPr/>
          </p:nvSpPr>
          <p:spPr bwMode="auto">
            <a:xfrm>
              <a:off x="7349" y="6791"/>
              <a:ext cx="768" cy="164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 type="triangle" w="med" len="lg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>
              <a:defPPr>
                <a:defRPr lang="cs-CZ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endParaRPr lang="cs-CZ"/>
            </a:p>
          </p:txBody>
        </p:sp>
        <p:sp>
          <p:nvSpPr>
            <p:cNvPr id="31" name="Line 29"/>
            <p:cNvSpPr>
              <a:spLocks noChangeShapeType="1"/>
            </p:cNvSpPr>
            <p:nvPr/>
          </p:nvSpPr>
          <p:spPr bwMode="auto">
            <a:xfrm>
              <a:off x="8326" y="8788"/>
              <a:ext cx="993" cy="345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 type="triangle" w="med" len="lg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>
              <a:defPPr>
                <a:defRPr lang="cs-CZ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endParaRPr lang="cs-CZ"/>
            </a:p>
          </p:txBody>
        </p:sp>
        <p:sp>
          <p:nvSpPr>
            <p:cNvPr id="32" name="Line 30"/>
            <p:cNvSpPr>
              <a:spLocks noChangeShapeType="1"/>
            </p:cNvSpPr>
            <p:nvPr/>
          </p:nvSpPr>
          <p:spPr bwMode="auto">
            <a:xfrm>
              <a:off x="7629" y="9655"/>
              <a:ext cx="682" cy="305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 type="triangle" w="med" len="lg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>
              <a:defPPr>
                <a:defRPr lang="cs-CZ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endParaRPr lang="cs-CZ"/>
            </a:p>
          </p:txBody>
        </p:sp>
        <p:sp>
          <p:nvSpPr>
            <p:cNvPr id="33" name="Line 31"/>
            <p:cNvSpPr>
              <a:spLocks noChangeShapeType="1"/>
            </p:cNvSpPr>
            <p:nvPr/>
          </p:nvSpPr>
          <p:spPr bwMode="auto">
            <a:xfrm flipV="1">
              <a:off x="7651" y="8792"/>
              <a:ext cx="672" cy="152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>
              <a:defPPr>
                <a:defRPr lang="cs-CZ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endParaRPr lang="cs-CZ"/>
            </a:p>
          </p:txBody>
        </p:sp>
        <p:sp>
          <p:nvSpPr>
            <p:cNvPr id="34" name="Line 32"/>
            <p:cNvSpPr>
              <a:spLocks noChangeShapeType="1"/>
            </p:cNvSpPr>
            <p:nvPr/>
          </p:nvSpPr>
          <p:spPr bwMode="auto">
            <a:xfrm>
              <a:off x="4648" y="6826"/>
              <a:ext cx="731" cy="9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 type="triangle" w="med" len="lg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>
              <a:defPPr>
                <a:defRPr lang="cs-CZ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endParaRPr lang="cs-CZ"/>
            </a:p>
          </p:txBody>
        </p:sp>
        <p:sp>
          <p:nvSpPr>
            <p:cNvPr id="35" name="Line 33"/>
            <p:cNvSpPr>
              <a:spLocks noChangeShapeType="1"/>
            </p:cNvSpPr>
            <p:nvPr/>
          </p:nvSpPr>
          <p:spPr bwMode="auto">
            <a:xfrm flipH="1">
              <a:off x="4260" y="6791"/>
              <a:ext cx="384" cy="659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 type="triangle" w="med" len="lg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>
              <a:defPPr>
                <a:defRPr lang="cs-CZ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endParaRPr lang="cs-CZ"/>
            </a:p>
          </p:txBody>
        </p:sp>
        <p:sp>
          <p:nvSpPr>
            <p:cNvPr id="36" name="Line 34"/>
            <p:cNvSpPr>
              <a:spLocks noChangeShapeType="1"/>
            </p:cNvSpPr>
            <p:nvPr/>
          </p:nvSpPr>
          <p:spPr bwMode="auto">
            <a:xfrm>
              <a:off x="2352" y="6567"/>
              <a:ext cx="767" cy="32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 type="triangle" w="med" len="lg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>
              <a:defPPr>
                <a:defRPr lang="cs-CZ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endParaRPr lang="cs-CZ"/>
            </a:p>
          </p:txBody>
        </p:sp>
        <p:sp>
          <p:nvSpPr>
            <p:cNvPr id="37" name="Line 35"/>
            <p:cNvSpPr>
              <a:spLocks noChangeShapeType="1"/>
            </p:cNvSpPr>
            <p:nvPr/>
          </p:nvSpPr>
          <p:spPr bwMode="auto">
            <a:xfrm flipH="1">
              <a:off x="2025" y="6576"/>
              <a:ext cx="287" cy="988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 type="triangle" w="med" len="lg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>
              <a:defPPr>
                <a:defRPr lang="cs-CZ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endParaRPr lang="cs-CZ"/>
            </a:p>
          </p:txBody>
        </p:sp>
        <p:sp>
          <p:nvSpPr>
            <p:cNvPr id="38" name="Line 36"/>
            <p:cNvSpPr>
              <a:spLocks noChangeShapeType="1"/>
            </p:cNvSpPr>
            <p:nvPr/>
          </p:nvSpPr>
          <p:spPr bwMode="auto">
            <a:xfrm>
              <a:off x="5033" y="9284"/>
              <a:ext cx="374" cy="612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 type="triangle" w="med" len="lg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>
              <a:defPPr>
                <a:defRPr lang="cs-CZ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endParaRPr lang="cs-CZ"/>
            </a:p>
          </p:txBody>
        </p:sp>
        <p:sp>
          <p:nvSpPr>
            <p:cNvPr id="39" name="Line 37"/>
            <p:cNvSpPr>
              <a:spLocks noChangeShapeType="1"/>
            </p:cNvSpPr>
            <p:nvPr/>
          </p:nvSpPr>
          <p:spPr bwMode="auto">
            <a:xfrm>
              <a:off x="5567" y="8769"/>
              <a:ext cx="329" cy="515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 type="triangle" w="med" len="lg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>
              <a:defPPr>
                <a:defRPr lang="cs-CZ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endParaRPr lang="cs-CZ"/>
            </a:p>
          </p:txBody>
        </p:sp>
        <p:sp>
          <p:nvSpPr>
            <p:cNvPr id="40" name="Line 38"/>
            <p:cNvSpPr>
              <a:spLocks noChangeShapeType="1"/>
            </p:cNvSpPr>
            <p:nvPr/>
          </p:nvSpPr>
          <p:spPr bwMode="auto">
            <a:xfrm flipH="1">
              <a:off x="4067" y="9319"/>
              <a:ext cx="959" cy="108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 type="triangle" w="med" len="lg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>
              <a:defPPr>
                <a:defRPr lang="cs-CZ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endParaRPr lang="cs-CZ"/>
            </a:p>
          </p:txBody>
        </p:sp>
        <p:sp>
          <p:nvSpPr>
            <p:cNvPr id="41" name="Text Box 39"/>
            <p:cNvSpPr txBox="1">
              <a:spLocks noChangeArrowheads="1"/>
            </p:cNvSpPr>
            <p:nvPr/>
          </p:nvSpPr>
          <p:spPr bwMode="auto">
            <a:xfrm>
              <a:off x="5274" y="6645"/>
              <a:ext cx="1536" cy="49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defPPr>
                <a:defRPr lang="cs-CZ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endParaRPr lang="cs-CZ" altLang="cs-CZ" sz="1200">
                <a:latin typeface="Arial" charset="0"/>
              </a:endParaRPr>
            </a:p>
            <a:p>
              <a:endParaRPr lang="en-GB" altLang="cs-CZ"/>
            </a:p>
          </p:txBody>
        </p:sp>
        <p:sp>
          <p:nvSpPr>
            <p:cNvPr id="42" name="Text Box 40"/>
            <p:cNvSpPr txBox="1">
              <a:spLocks noChangeArrowheads="1"/>
            </p:cNvSpPr>
            <p:nvPr/>
          </p:nvSpPr>
          <p:spPr bwMode="auto">
            <a:xfrm>
              <a:off x="6588" y="8677"/>
              <a:ext cx="1150" cy="49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defPPr>
                <a:defRPr lang="cs-CZ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endParaRPr lang="cs-CZ" altLang="cs-CZ" sz="1200">
                <a:latin typeface="Arial" charset="0"/>
              </a:endParaRPr>
            </a:p>
            <a:p>
              <a:endParaRPr lang="en-GB" altLang="cs-CZ"/>
            </a:p>
          </p:txBody>
        </p:sp>
        <p:sp>
          <p:nvSpPr>
            <p:cNvPr id="43" name="Text Box 41"/>
            <p:cNvSpPr txBox="1">
              <a:spLocks noChangeArrowheads="1"/>
            </p:cNvSpPr>
            <p:nvPr/>
          </p:nvSpPr>
          <p:spPr bwMode="auto">
            <a:xfrm>
              <a:off x="2789" y="9181"/>
              <a:ext cx="1343" cy="49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defPPr>
                <a:defRPr lang="cs-CZ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endParaRPr lang="cs-CZ" altLang="cs-CZ" sz="1200">
                <a:latin typeface="Arial" charset="0"/>
              </a:endParaRPr>
            </a:p>
            <a:p>
              <a:endParaRPr lang="en-GB" altLang="cs-CZ"/>
            </a:p>
          </p:txBody>
        </p:sp>
        <p:sp>
          <p:nvSpPr>
            <p:cNvPr id="44" name="Text Box 42"/>
            <p:cNvSpPr txBox="1">
              <a:spLocks noChangeArrowheads="1"/>
            </p:cNvSpPr>
            <p:nvPr/>
          </p:nvSpPr>
          <p:spPr bwMode="auto">
            <a:xfrm>
              <a:off x="8014" y="6698"/>
              <a:ext cx="1727" cy="49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defPPr>
                <a:defRPr lang="cs-CZ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endParaRPr lang="cs-CZ" altLang="cs-CZ" sz="1200">
                <a:latin typeface="Arial" charset="0"/>
              </a:endParaRPr>
            </a:p>
            <a:p>
              <a:endParaRPr lang="en-GB" altLang="cs-CZ"/>
            </a:p>
          </p:txBody>
        </p:sp>
        <p:sp>
          <p:nvSpPr>
            <p:cNvPr id="45" name="Text Box 43"/>
            <p:cNvSpPr txBox="1">
              <a:spLocks noChangeArrowheads="1"/>
            </p:cNvSpPr>
            <p:nvPr/>
          </p:nvSpPr>
          <p:spPr bwMode="auto">
            <a:xfrm>
              <a:off x="3517" y="7450"/>
              <a:ext cx="1535" cy="49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defPPr>
                <a:defRPr lang="cs-CZ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endParaRPr lang="cs-CZ" altLang="cs-CZ"/>
            </a:p>
          </p:txBody>
        </p:sp>
      </p:grpSp>
      <p:sp>
        <p:nvSpPr>
          <p:cNvPr id="46" name="Nadpis 1"/>
          <p:cNvSpPr txBox="1">
            <a:spLocks/>
          </p:cNvSpPr>
          <p:nvPr/>
        </p:nvSpPr>
        <p:spPr>
          <a:xfrm>
            <a:off x="2999004" y="184082"/>
            <a:ext cx="57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Obchodní nauka 2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  <p:pic>
        <p:nvPicPr>
          <p:cNvPr id="4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16142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340768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Management kvality (ISO normy)</a:t>
            </a:r>
            <a:endParaRPr lang="cs-CZ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2132856"/>
            <a:ext cx="8712968" cy="4464496"/>
          </a:xfrm>
        </p:spPr>
        <p:txBody>
          <a:bodyPr>
            <a:noAutofit/>
          </a:bodyPr>
          <a:lstStyle/>
          <a:p>
            <a:pPr marL="177800" indent="-177800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cs-CZ" altLang="cs-CZ" sz="20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ISO 9000</a:t>
            </a:r>
            <a:r>
              <a:rPr lang="cs-CZ" altLang="cs-CZ" sz="20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popisuje základy a zásady systémů managementu jakosti a specifikuje terminologii systémů managementu jakosti.</a:t>
            </a:r>
          </a:p>
          <a:p>
            <a:pPr marL="177800" indent="-177800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cs-CZ" altLang="cs-CZ" sz="20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ISO 9001</a:t>
            </a:r>
            <a:r>
              <a:rPr lang="cs-CZ" altLang="cs-CZ" sz="20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specifikuje požadavky na systém managementu jakosti pro případ, že organizace musí prokázat svoji schopnost poskytovat produkty, které splňují požadavky zákazníka a aplikovatelné požadavky předpisů a že má v úmyslu zvýšit spokojenost zákazníku.</a:t>
            </a:r>
          </a:p>
          <a:p>
            <a:pPr marL="177800" indent="-177800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cs-CZ" altLang="cs-CZ" sz="20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ISO 9004</a:t>
            </a:r>
            <a:r>
              <a:rPr lang="cs-CZ" altLang="cs-CZ" sz="20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poskytuje směrnice, které berou v úvahu </a:t>
            </a:r>
            <a:r>
              <a:rPr lang="cs-CZ" alt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efektivnost a účinnost </a:t>
            </a: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systému managementu jakosti. Cílem této normy je zlepšování výkonnosti </a:t>
            </a:r>
            <a:r>
              <a:rPr lang="cs-CZ" alt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organizace, spokojenosti </a:t>
            </a: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zákazníků a jiných zainteresovaných stran.</a:t>
            </a:r>
          </a:p>
          <a:p>
            <a:pPr marL="177800" indent="-177800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cs-CZ" altLang="cs-CZ" sz="20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ISO 19011</a:t>
            </a:r>
            <a:r>
              <a:rPr lang="cs-CZ" altLang="cs-CZ" sz="20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poskytuje návod na </a:t>
            </a:r>
            <a:r>
              <a:rPr lang="cs-CZ" alt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auditování</a:t>
            </a: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systému managementu jakosti a systému environmentálního managementu.</a:t>
            </a:r>
          </a:p>
        </p:txBody>
      </p:sp>
      <p:sp>
        <p:nvSpPr>
          <p:cNvPr id="5" name="AutoShape 2" descr="data:image/jpeg;base64,/9j/4AAQSkZJRgABAQAAAQABAAD/2wCEAAkGBhQQEBQUEhQUFRIUFBQVFBQUFBQUFBQVFBAVFBQQFBQXHCYeFxkjGRQUHy8gJCcpLCwsFR4xNTAqNSYrLCkBCQoKDgwOGA8PFykYFBwpKSkpKSkpKSkpKSkpKSkpKSkpKSkpKSksKSkpKSkpKSkpKSkpKSkpKSkpKSkpKSkpKf/AABEIAPgAyQMBIgACEQEDEQH/xAAcAAAABwEBAAAAAAAAAAAAAAABAgMEBQYHAAj/xABMEAABAwIDAwYICwYEBQUAAAABAAIDBBEFEiEGMUEHUWFxkbMTIjVTdIGh0wgUFyMkMjSxwdHSJUJDUpLwcrTC8RWCo7LhFhgzVGL/xAAZAQADAQEBAAAAAAAAAAAAAAAAAQMCBAX/xAAkEQACAgEEAwEBAAMAAAAAAAAAAQIRAxIhMTITQVEEYRQigf/aAAwDAQACEQMRAD8AtPKRykT4ZUxxQxxOa+ESEyB5NzI9lhlcNLNHaqmOXes8zTdk3vEXl3P0+H0Yd/Ks3upSk0zrx44uO6NNHLpV+ZpuyX3iN8uNX5mm7JfeLM2JcKTnL6V8UPhpLOWyrP8ABp+yX3iVHLRVeap+yX3izmNKtCy8kvovFD4aGOWaq81T9kv60q3lhqvNQdkv61nkYUhRwgnM6+Uc28ngEKcm6TMyhBejQ6HlMqZN7Kdo6pLnqGdS0W3MtvGEI/q+7MsrlxsnxW2Fv5dbDotoetN/jmbeSXc+b8ArOelbkNGp7GuVG3E2mQQk8xzjXn+tuTP5RJwPGEHUBIT6vHVFo4HFpNzuAv0FJSQuBsL3PXxUP8pN7D8Je/lJnP7sH/UJ/wC5MKjlcnbf5uA26JB/rVTkbkbfQewhRlViYAOjXX59e1XWSzOii5wctc5NjHAD1SffnUrHypTuFxHD2SfqWPSlrzcDKeYbk8w7ETEQCCWn+7hJt+maUV7Rq/ynVHm4eyT9S75TqjzcPZJ+pU6N2YAjcUfKp+SX0poj8Li3lMn83D2P/Ulmcos5/hxdj/1KlBqcNWXkl9NLHH4XAcoc38kXY/8AUiy8osw/hxdj/wBSqQckpJLo8kvoeKPwtzeUmc/w4ux/6lw5R6jzcXY/9SqLXIocl5ZfR+KHw0PZzbWWpqWRPZGGuDrloffxWFw3uI4K52WU7C/bo+qTunLV104pNxtnNlilKkYRy8eUIfRm9/Ks3BWj8vXlCH0VvfyrNwsz5OnF1Qo1LtO5IBKtUWXHkZSzU2Yl2lTZljhie19RkiDQL9trnp4prSNzPaDzqabhnhXDTTnTi9KbI5N3RE4dReEvZubnJ3DoA/FTdLs6NN9+hWbDcAa0AbhzDiecn8FOU+GtG4LlnklNm1USv0WE5WW4oDhRF7DX7lYpKew3pF8ZAUd0asptbhDtxaSFXavC8pJLSOgX9q057dNVH1jQd6SyOO5tRTMtnpt5AH4oKR+bxXac1t3rHOrViuGsNyBY9GiiKPAy5x0O/eu78+fXsyOSFKyQwqNwbl1LRuPD1cyeBDG4xMs4b9L/AJpMPXTNUSg7Fo3WSnh02DkOdRospC5kSRRS5BmSo1YYI4CSCPdIaLFsMfp8XVJ3Tlq6ybYR306Pqk7py1ldmDqcefsYNy9H9oQ+jN7+VZu1aPy9+UIfRW9/Ks4YlPkvi6oUCWYUi0pVoUWVscsKXYkIwl2hYYiVwOl8JM1o6T2BaDT0DYyAB28/OqfslF473AE2ZYW5yQrfTOcXG/ALOR1jr6Re8iUpzqpekjDhuJ9iiaZTtI0gb/Yo/ljbCfA2q6XKRYAAb9UyDM25PMTlOuuqY0Tc+47hfrW5xWqkOPFiWIRZRZQNU/sU9Uwm2p4/2FA1bVx5InRB7EFXu10KDCJWh93GwuOGiLiDrXKr5xHK91j6uF0/yKslmcitFk2kxEDLlsWnm50iwaDqUS+vEhaLcQbqZavYm7OWCoKGrsqOGoSFEqJlFSpCLlRQCYCEFGyobLLGiwbBE/H4uqTunLXFkmwX2+Lqk7py1tdeLqcubsYNy9j9oQejN7+ZZsFpPL15Qg9Gb38qzgBYm9zoxdUGalmpNoSrQpNlBxEU4YkWNUhhsd5B6z2DRTboRMbPSFgdwJIFtyuFO/xfxUE6l0a82z6Zra7+ZS8Zu1c2SesFH2HqsXdHYMF+JvzJlBygzZsrWXtxSr422vIQxg+sScunSTuURWbTUDDlhIceJAdv6DZbhqSuJmSV7lgh2kfM6xaQTopClxLwRcehVXB8ZikcMp1O7rUvjUbmR5tbW3ndu6FjU7v2US2oNi207GDxiq3UbWxkX7BxKZ0ULKkF80ojjB36cOZPZaDCy2zZg550uXi/YtRhq3kJy07DCoxZkrXZTbTjvVVkcdetPsTpxHJdrrj8E2mlDhr9YWA6Rz3VMWNJ7GrFMLeS8dYVwaFSqIWcCSAARfqVmw7HI5nFrbi24nTMehdSIPkkWobIwajZVmh2J5UBalcqAhFBYmgslMqDKlQye2DH0+Lqk7py1i6yjYQfTouqTunLV10YupzZuxhHLyP2hD6M3v5lnLGrSOXg/tCH0ZvfzLOWKeTkvj6oVDUqwJNgTmMKJRikbU+oJcj2nmKaxhOGrD3RktpefBjSwsLW6OKnMNcMum+3CygWPJp223AG/rGifYTVGwXE9pFeVsL4hgLJnD4wXPYNzAcrQf5iBvKisQ2ZoIjmF81tGgns01VypZmyANI8bnSNTA2N1yGi3GwXQrUdnsS9le2fwZrPnBF4Nu8ZvrHTgDu6042vnPxcDnB0Uy6sbLq3Ubhp22UTtTARGARwuPWoy/hSPJCYFh8UlOwStJay5sDpcne4DeUhjOy1NI/M025wN3qHBdsnXZZsrgQ12gJ3FWypoYTq5ot0afctqckglG2ZVX4QWSZYyXjgOI6kefBXMaCQB0EhXmsmhiv4NrR07yqTjeKF+nT2LcJybSHQyrwLcLkjduHQEfZ9hdUMDdwuT1Ab02mfZmvAjTrVp2QoA2IycXmw6AOAXYuCTdE2GobJTKgsmTE7ILJWyKSgdiQCAhKlFKwxpk3sN9ui6pO6ctWWV7D/AG6Pqk7py1RdGLqQy9jCOXgftCH0ZvfyrOmhaPy7/b4fRh38qzpqlk7HRj6oVanEabs3J1Gos2xeMaJywJBicxhBhltwcZqfX+U+zcUTDn2HrTHB8U8EC0i7XAjq0Tiidqe1cWVVIpBk9T1ng9RvUHimKyVMzYWHVx16BxcfUlK+pLIiRqUOBUBhaXOsZpNXH+UHc0H+7prijdpbhazaV9M4MED8rQBmA3cN3FR2P7Yte25cb2tY7+qysXxRzzcjedSTYbhax9SisWwFrrktZbS7jbn1tzqlL/hLUyht2gJva4N7gq+YNjfhqcE77a+pVSvwsCQnJlboBa24D81J4VO1oytI6R9yMmmv9Ubi37GuO15DtFX5DdylcfbaRRbFXDFKN+zbewempPCvDSCR4xsN+jfF9tloeG0XgoWM/laL9fFVrZOhkbPnyHLlIzHQAc451c7LpRyy5EMi4sSwCHKgQ1LUUtTgtSZakxoRsilLWRSxYAmdh/t0fVJ3Tlqiy7YkfTo+qTunLUV04upHL2MJ5dvKEPoze/mWdsWicu/lCH0ZvfyrO2KWTsdGPqhaNO2JrGE7iCi0bY4jCdRhIRN0TtjUGGKsCe0k2VwvxTaNqWDfUeB6eZRzQbVoIyolZ2ZmH1ew3QyYbM8Z2SgOtpdt9OYpvDU6Do0Km6e+QbrLmUizIOnopR/8skrjxLGhwHP4t1GY1OTufMcujQYiL+tWmZzxfQX59QfYoHEZDY5mk20AvdW1xS4FX9KVUVcwNvGt0/3olqWV7yAAQ5xAS87HFx0sOAR8PqxC4vI4HL1lV1JrZDSa9htpJPnrD90W9iTwPDzLK1tuNz/hGp/JNJZvCPJPE3V92VwXwMedw+cksT/+RvDfxPqVILajM3RKNZYac3+y4tS+RA4KpAQQEpUhEISHQmUmlMqTKBAEItkYhFIWRk3sX9tj6pO6ctPWY7Fj6bH1Sd05acunF1IZOTCeXbyhD6M3v5Vnsa0Pl18oQ+jN7+VZ41SycnRj6oXYU6iKbMKcMlDdSQOs2UkmbbRIQt0Tpig37QRtGl3Ho3dqZzbSSO+rZg6NT2lWjjbOeWRFpnrGxNzPNhw5z1BR+y0xxDE4I3kiLM4hoNtA0nUjeTbVVSaodIbvcXHpN/8AZSey2JfFq2nlvoyRpd/hJyu9hKtHGktyMsjfBeschNJUPjO4HtHAp7heLgi2+ytfKBs82ZjKloJygCTLqSw/vDnIuqBiuATUwEsfjxOF2yN1aQfu6l5mT87jJ1wdsJJxTLQ/EGlvT0qHrZGuFyQq7/xkkWduTaqxIu4gDmF1HS3sUTQ5raln1Rv4lQFfUZ3aaNGgSsjgdbkk+pNmxX6hqegDiujDjUQk1RPbG4aJZwXatYM1ufm9v3LRw1UWakfhjaV9iHTMzSNPC7jkZ0aWPrKfnbjwZHhYzlO57NR2bwu9YnVnLLKmy15V3g1FUO1tNL9WRoPM7Q9hUrHUNdqCD1LGloepehMxJNzU6KSc1ZHYg9iSc1LuCTISYxBwRSEo4IpWWMmdjPtsfU/u3LS7rNtjvtkfU/u3LSV04upz5exhPLy+2IQ3/wDrDv5VmL8QA3C60L4Q3lGD0Uf5iZZaFrQm7ZnytKkOn4k88bdSbvkJ3knrQWQhq0opGHJvkO0I4CABHatGAEYILLgbIA9Gclm0YraBrX2dJF81IDxAHiu6i3T1FHnjGHylkgzUU50vqInnS2v7p/IrHeTXar4hWtLj81LZknRc+I71H2Er0BiJZUQuB1jcN4Ga+mmT81Kdclccq2fBT9peTCOYF9MQHb8t9PUVluJ4PJTPLJWkdNlruy0lRSzfF5g4xOF432Nh0aXy7uKk9tdnRVU7soHhGDM3QXNv3VGWPUtUdmXjk0Sp7o89zxnn0V52C2fbJaWRgyZm2B1zOHEjmBVeocEdPOIw05iddNwG8lak3CzRUgvZoYCQTw3n71r88LdsM+SlS9lV5UphO2Vw18A+KO/SQc3tJHqVB+N5mAHUEa9HSFdMdgcMILiDmqagPaLeNkbezj0nU+tUNlDIRYRvPU0rrxyo5p8jSZuU27EtT4nJH9R7h1E/ciPBtZwsW30O/qSCJGVZZKDbeojPjOzjmcB94Vsw3bSOUeN4p9iy9KxTFp0WUovlGlNo2WKoa8XaQQuKzKkxN7BnjcdPrNViw/bLM27gLD6w4gc9uKxP875RVZfpZ3IhRopA8Agggi4I6UJC5Wq5LJkxsb9sj6n925aUs32PH0yPqf3blpFlfF1I5OTz78IXyjB6KP8AMTLLg1an8IPyjB6KP8xMswVSD5ADUayBCmI4I4CKEYIGddcuK4IECFuPJDte6qD45n3fG1gjbYAZGgi/SedYaVYdhMS+L19O69mmRrXdT/F16NQss1E9DVVYGk62S2GVgeN4KgK7V/jXOugUqyZ8cRe+zGtF8oF3W69w9qV7/wAMLc6gwSGOpe8MGZx1KlsSwyOeN0cguxwsRu4qj4Lt8KuoEcbMrnne5w3N6uKuXgyTZwv03OqcWvRtpx5CspGNDWNa0NYAGi17AC2l04jpBzDsCLBRAOBHYnGKVoggklOgjY55/wCUXWrFV7nl3axgZXVAbuErx7VDuCcV1SZJHvdve5zj1uJP4pA7kIQRCSusgskwFYJyw3H9hDM6zrt3H7ikQFxK2nsBf9hsSzx+DJ1bu6laVl2y+JeCqG33HxT61qA3LnzLhnRidomtkPtkfU/u3LSFm+x/2yPqf3blpCMfAZOTz98IPyjB6KO/lWXgLUfhB+UIPRR38qy4KyIPkMFwK5CAgRyFcjBAALkKBAHIzHWII4buvgi3XXSBG+7I4wK2milJ8cDLJ0PZoT69/rUzjOIs8HlBu52lujnWQcme0bYJjDIT4OYt1v8AVcPzC1vFcNY20jeBBIGt+lKStbCXJUcf2aOHyMqYgcoGcW0yvDScp6CtNwfExLFG5xAc5jSQN1yLkDnURjzm1VDKwaEtFgRqDcHd1XTDDqdplELXHJEABbfcNA39anBVKjonNSj/AEvgNuCz/lp2gEFB4EHx6h2W3HI3xnntsPWm22u38mFVETA0SRvYXOBNnDxrDKd3Dism212sdiVSZSC1gGWNhN8rB+JJJKtRGyAcUVDdFSECUCFAmALURCFxCABY+xB4g37Ny2DCKnwkEbudoPsCxxaVsFV56bLxY4j1Xup5FsVxcl72RH0yPqf3blo6znZE/TI+p/duWjLOPg3k5MA+EEP2hB6KO/lWX2WofCC8oQeijv5lmF1ZEHydZCioQgQIRgigI4QBxQAIyAIEFsuARl1khho3EG40I3H8V6B5OccbXUjc+skXivHUND6xqvPoVl2F2pNBVNf/AA3WbIOg/vepaTBo9BYvh4dC7dcC9927em2C4W2NokBuXtafYDp61B7abZmnbF4MtLZmOvx0IADr8Lan/YKs4Bt66KUNkeXQ5eOtsutwfZ6lza0shr0VzlexDwuJPAOkbGM6iG3d7SVRyn+NYiaiollN/nHud2nRMVcyAAuCFcAgDgikI4CCyYgtkBR7ItkDCq5cndTZ0jDxAI9o/BU5S2zVb4KoYd1zlPUdFlq9hxdSNr2QP0yPqf3blpKzTY116yPqf3blpanjVItPkwD4QXlCD0Ud/MsvWofCC8oQeijv5ll6qRfJyELgEKYgUIQWRkACgQ2XFAAEoLoSgKQwQjAooQhAGm7EVUdZTGGoDi6IfNvt+7ewbfr07F20myz6eG0UbnmQEZhqbkXIA3gBu9F5PsebDTOzWszNfn35hZTmBcpPxicRPjDQ8kNIJJ6iuKfYrGLq0ZDWUb4XZZGlrtDlO/XikFeeVLBnNqjMbZZLW5723a6k21vu1CpGVdcd1uRCoQjBqMAthYTKjZEfKjZUhWJZUDmJYNXFiVisahqUicWkHm3JXInEEIcLceC3FWNM2Dk6qvCVEDudju6ctXWJ8kE30iNp3t8KLdHg3WW13U0qsvJ2YF8IHyhB6KO/lWYFaf8ACB8oQeijv5VmAWiL5OQhchCYAtdZTVLsvJIxrmub4wvbX8lC2V7wB5dBHz6D1XF10YIKbpmZtpbEH/6Pl52dp/JRWIUBhflcQTa+n/laGZLuba+mnrA17PvVR2yH0l1yCbN3cNNFbPhjCNoxGTb3K+hAR7I2VcJYKAjALgEayQEzstWBkuR31JAQb6C/93Wj4Hs9SU5FS59g0jKXGzWk6A9JWQWT2fFJHxtjc4ljToOfnvz7goyx27NKbSomdv8AFW1FY50cmeMNAabkgc7RpzqtBCuCtSRg4BCENkICDIIR2hFCNZIQFkay6yMEwC5UZrbIwahyoGaFyTS5q+Mji2TN1iJ2vtC3BYfyL018QceDYJD6y9jR97luKUnZVcGA/CB8oQeijv5VmAC0/wCEB5Qg9FHfyrMVoy0DZDZAEYIMnALS9i6eBtK0yyljnZjYjhfhpuKzYNV42F+M1bhBGyAtjAzSzR5yxt9Bv1O+wWoS0uwot8cdKN0zefduN9T+CzfbCna2qfkOZpsQ7n01stQxjZORrT4FlO8taMwdCAXZbXy2d4o6PvWS4zWSSykygBzbNytGVrQ3QNaOAFlueVyQkqI2yEhDZCVIYACNZc0IUABlQ2RlwRYAWRg1DZGDUkILlQhqOWWQBMTOARrLkYBAAWQgIbIyQHNalAFzGo4CBmm8iNN89Uv5o2N/qeXf6VrqzLkSh+aqX872N/pYT/qWmJFVwZlym8mVRilVHLDJCxrIRGRIXg38LI64ysOlnDjwKqH/ALf63z9L2ze7XLkDB+QCt8/S9s3u0ZvIDWeepu2b3a5cnYqB+QSs89Tds3u1c+T7k6qMO8KJXwuzkEFhkuLAjXMwc65ciwouH/CnXOrd2m/2rLMb5FqueoklbLTNa95cATLcAnS9o965ciw0oY/INWeepu2b3a75Bqzz1N2ze7QrkhaUcOQes89Tds3u0PyD1nnqbtl92uXIDSjvkIrPPU3bN7tD8hNZ56m7ZfdrlydhpQI5Cqzz1N2y+7RhyGVnnqbtl92uXIsNKDv5D6sgATU/9Uvu0T5DKzz1N2y+7XLkWGlBhyHVfnqbtl92h+RCr89Tdsvu1y5INKB+RGr89Tdsvu0PyI1fnqftl/QuXIDSg7eRSrH8an7Zf0JQci9V52n7Zf0LlyA0ovuwOyz8Pp3RyOY5zpC+7M1rZWgDxgDfQqzrlyBo/9k="/>
          <p:cNvSpPr>
            <a:spLocks noChangeAspect="1" noChangeArrowheads="1"/>
          </p:cNvSpPr>
          <p:nvPr/>
        </p:nvSpPr>
        <p:spPr bwMode="auto">
          <a:xfrm>
            <a:off x="155575" y="-1417638"/>
            <a:ext cx="2400300" cy="2962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7" name="Nadpis 1"/>
          <p:cNvSpPr txBox="1">
            <a:spLocks/>
          </p:cNvSpPr>
          <p:nvPr/>
        </p:nvSpPr>
        <p:spPr>
          <a:xfrm>
            <a:off x="2999004" y="184082"/>
            <a:ext cx="57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Obchodní nauka 2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47757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340768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Management kvality (ISO normy)</a:t>
            </a:r>
            <a:endParaRPr lang="cs-CZ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AutoShape 2" descr="data:image/jpeg;base64,/9j/4AAQSkZJRgABAQAAAQABAAD/2wCEAAkGBhQQEBQUEhQUFRIUFBQVFBQUFBQUFBQVFBAVFBQQFBQXHCYeFxkjGRQUHy8gJCcpLCwsFR4xNTAqNSYrLCkBCQoKDgwOGA8PFykYFBwpKSkpKSkpKSkpKSkpKSkpKSkpKSkpKSksKSkpKSkpKSkpKSkpKSkpKSkpKSkpKSkpKf/AABEIAPgAyQMBIgACEQEDEQH/xAAcAAAABwEBAAAAAAAAAAAAAAABAgMEBQYHAAj/xABMEAABAwIDAwYICwYEBQUAAAABAAIDBBEFEiEGMUEHUWFxkbMTIjVTdIGh0wgUFyMkMjSxwdHSJUJDUpLwcrTC8RWCo7LhFhgzVGL/xAAZAQADAQEBAAAAAAAAAAAAAAAAAQMCBAX/xAAkEQACAgEEAwEBAAMAAAAAAAAAAQIRAxIhMTITQVEEYRQigf/aAAwDAQACEQMRAD8AtPKRykT4ZUxxQxxOa+ESEyB5NzI9lhlcNLNHaqmOXes8zTdk3vEXl3P0+H0Yd/Ks3upSk0zrx44uO6NNHLpV+ZpuyX3iN8uNX5mm7JfeLM2JcKTnL6V8UPhpLOWyrP8ABp+yX3iVHLRVeap+yX3izmNKtCy8kvovFD4aGOWaq81T9kv60q3lhqvNQdkv61nkYUhRwgnM6+Uc28ngEKcm6TMyhBejQ6HlMqZN7Kdo6pLnqGdS0W3MtvGEI/q+7MsrlxsnxW2Fv5dbDotoetN/jmbeSXc+b8ArOelbkNGp7GuVG3E2mQQk8xzjXn+tuTP5RJwPGEHUBIT6vHVFo4HFpNzuAv0FJSQuBsL3PXxUP8pN7D8Je/lJnP7sH/UJ/wC5MKjlcnbf5uA26JB/rVTkbkbfQewhRlViYAOjXX59e1XWSzOii5wctc5NjHAD1SffnUrHypTuFxHD2SfqWPSlrzcDKeYbk8w7ETEQCCWn+7hJt+maUV7Rq/ynVHm4eyT9S75TqjzcPZJ+pU6N2YAjcUfKp+SX0poj8Li3lMn83D2P/Ulmcos5/hxdj/1KlBqcNWXkl9NLHH4XAcoc38kXY/8AUiy8osw/hxdj/wBSqQckpJLo8kvoeKPwtzeUmc/w4ux/6lw5R6jzcXY/9SqLXIocl5ZfR+KHw0PZzbWWpqWRPZGGuDrloffxWFw3uI4K52WU7C/bo+qTunLV104pNxtnNlilKkYRy8eUIfRm9/Ks3BWj8vXlCH0VvfyrNwsz5OnF1Qo1LtO5IBKtUWXHkZSzU2Yl2lTZljhie19RkiDQL9trnp4prSNzPaDzqabhnhXDTTnTi9KbI5N3RE4dReEvZubnJ3DoA/FTdLs6NN9+hWbDcAa0AbhzDiecn8FOU+GtG4LlnklNm1USv0WE5WW4oDhRF7DX7lYpKew3pF8ZAUd0asptbhDtxaSFXavC8pJLSOgX9q057dNVH1jQd6SyOO5tRTMtnpt5AH4oKR+bxXac1t3rHOrViuGsNyBY9GiiKPAy5x0O/eu78+fXsyOSFKyQwqNwbl1LRuPD1cyeBDG4xMs4b9L/AJpMPXTNUSg7Fo3WSnh02DkOdRospC5kSRRS5BmSo1YYI4CSCPdIaLFsMfp8XVJ3Tlq6ybYR306Pqk7py1ldmDqcefsYNy9H9oQ+jN7+VZu1aPy9+UIfRW9/Ks4YlPkvi6oUCWYUi0pVoUWVscsKXYkIwl2hYYiVwOl8JM1o6T2BaDT0DYyAB28/OqfslF473AE2ZYW5yQrfTOcXG/ALOR1jr6Re8iUpzqpekjDhuJ9iiaZTtI0gb/Yo/ljbCfA2q6XKRYAAb9UyDM25PMTlOuuqY0Tc+47hfrW5xWqkOPFiWIRZRZQNU/sU9Uwm2p4/2FA1bVx5InRB7EFXu10KDCJWh93GwuOGiLiDrXKr5xHK91j6uF0/yKslmcitFk2kxEDLlsWnm50iwaDqUS+vEhaLcQbqZavYm7OWCoKGrsqOGoSFEqJlFSpCLlRQCYCEFGyobLLGiwbBE/H4uqTunLXFkmwX2+Lqk7py1tdeLqcubsYNy9j9oQejN7+ZZsFpPL15Qg9Gb38qzgBYm9zoxdUGalmpNoSrQpNlBxEU4YkWNUhhsd5B6z2DRTboRMbPSFgdwJIFtyuFO/xfxUE6l0a82z6Zra7+ZS8Zu1c2SesFH2HqsXdHYMF+JvzJlBygzZsrWXtxSr422vIQxg+sScunSTuURWbTUDDlhIceJAdv6DZbhqSuJmSV7lgh2kfM6xaQTopClxLwRcehVXB8ZikcMp1O7rUvjUbmR5tbW3ndu6FjU7v2US2oNi207GDxiq3UbWxkX7BxKZ0ULKkF80ojjB36cOZPZaDCy2zZg550uXi/YtRhq3kJy07DCoxZkrXZTbTjvVVkcdetPsTpxHJdrrj8E2mlDhr9YWA6Rz3VMWNJ7GrFMLeS8dYVwaFSqIWcCSAARfqVmw7HI5nFrbi24nTMehdSIPkkWobIwajZVmh2J5UBalcqAhFBYmgslMqDKlQye2DH0+Lqk7py1i6yjYQfTouqTunLV10YupzZuxhHLyP2hD6M3v5lnLGrSOXg/tCH0ZvfzLOWKeTkvj6oVDUqwJNgTmMKJRikbU+oJcj2nmKaxhOGrD3RktpefBjSwsLW6OKnMNcMum+3CygWPJp223AG/rGifYTVGwXE9pFeVsL4hgLJnD4wXPYNzAcrQf5iBvKisQ2ZoIjmF81tGgns01VypZmyANI8bnSNTA2N1yGi3GwXQrUdnsS9le2fwZrPnBF4Nu8ZvrHTgDu6042vnPxcDnB0Uy6sbLq3Ubhp22UTtTARGARwuPWoy/hSPJCYFh8UlOwStJay5sDpcne4DeUhjOy1NI/M025wN3qHBdsnXZZsrgQ12gJ3FWypoYTq5ot0afctqckglG2ZVX4QWSZYyXjgOI6kefBXMaCQB0EhXmsmhiv4NrR07yqTjeKF+nT2LcJybSHQyrwLcLkjduHQEfZ9hdUMDdwuT1Ab02mfZmvAjTrVp2QoA2IycXmw6AOAXYuCTdE2GobJTKgsmTE7ILJWyKSgdiQCAhKlFKwxpk3sN9ui6pO6ctWWV7D/AG6Pqk7py1RdGLqQy9jCOXgftCH0ZvfyrOmhaPy7/b4fRh38qzpqlk7HRj6oVanEabs3J1Gos2xeMaJywJBicxhBhltwcZqfX+U+zcUTDn2HrTHB8U8EC0i7XAjq0Tiidqe1cWVVIpBk9T1ng9RvUHimKyVMzYWHVx16BxcfUlK+pLIiRqUOBUBhaXOsZpNXH+UHc0H+7prijdpbhazaV9M4MED8rQBmA3cN3FR2P7Yte25cb2tY7+qysXxRzzcjedSTYbhax9SisWwFrrktZbS7jbn1tzqlL/hLUyht2gJva4N7gq+YNjfhqcE77a+pVSvwsCQnJlboBa24D81J4VO1oytI6R9yMmmv9Ubi37GuO15DtFX5DdylcfbaRRbFXDFKN+zbewempPCvDSCR4xsN+jfF9tloeG0XgoWM/laL9fFVrZOhkbPnyHLlIzHQAc451c7LpRyy5EMi4sSwCHKgQ1LUUtTgtSZakxoRsilLWRSxYAmdh/t0fVJ3Tlqiy7YkfTo+qTunLUV04upHL2MJ5dvKEPoze/mWdsWicu/lCH0ZvfyrO2KWTsdGPqhaNO2JrGE7iCi0bY4jCdRhIRN0TtjUGGKsCe0k2VwvxTaNqWDfUeB6eZRzQbVoIyolZ2ZmH1ew3QyYbM8Z2SgOtpdt9OYpvDU6Do0Km6e+QbrLmUizIOnopR/8skrjxLGhwHP4t1GY1OTufMcujQYiL+tWmZzxfQX59QfYoHEZDY5mk20AvdW1xS4FX9KVUVcwNvGt0/3olqWV7yAAQ5xAS87HFx0sOAR8PqxC4vI4HL1lV1JrZDSa9htpJPnrD90W9iTwPDzLK1tuNz/hGp/JNJZvCPJPE3V92VwXwMedw+cksT/+RvDfxPqVILajM3RKNZYac3+y4tS+RA4KpAQQEpUhEISHQmUmlMqTKBAEItkYhFIWRk3sX9tj6pO6ctPWY7Fj6bH1Sd05acunF1IZOTCeXbyhD6M3v5Vnsa0Pl18oQ+jN7+VZ41SycnRj6oXYU6iKbMKcMlDdSQOs2UkmbbRIQt0Tpig37QRtGl3Ho3dqZzbSSO+rZg6NT2lWjjbOeWRFpnrGxNzPNhw5z1BR+y0xxDE4I3kiLM4hoNtA0nUjeTbVVSaodIbvcXHpN/8AZSey2JfFq2nlvoyRpd/hJyu9hKtHGktyMsjfBeschNJUPjO4HtHAp7heLgi2+ytfKBs82ZjKloJygCTLqSw/vDnIuqBiuATUwEsfjxOF2yN1aQfu6l5mT87jJ1wdsJJxTLQ/EGlvT0qHrZGuFyQq7/xkkWduTaqxIu4gDmF1HS3sUTQ5raln1Rv4lQFfUZ3aaNGgSsjgdbkk+pNmxX6hqegDiujDjUQk1RPbG4aJZwXatYM1ufm9v3LRw1UWakfhjaV9iHTMzSNPC7jkZ0aWPrKfnbjwZHhYzlO57NR2bwu9YnVnLLKmy15V3g1FUO1tNL9WRoPM7Q9hUrHUNdqCD1LGloepehMxJNzU6KSc1ZHYg9iSc1LuCTISYxBwRSEo4IpWWMmdjPtsfU/u3LS7rNtjvtkfU/u3LSV04upz5exhPLy+2IQ3/wDrDv5VmL8QA3C60L4Q3lGD0Uf5iZZaFrQm7ZnytKkOn4k88bdSbvkJ3knrQWQhq0opGHJvkO0I4CABHatGAEYILLgbIA9Gclm0YraBrX2dJF81IDxAHiu6i3T1FHnjGHylkgzUU50vqInnS2v7p/IrHeTXar4hWtLj81LZknRc+I71H2Er0BiJZUQuB1jcN4Ga+mmT81Kdclccq2fBT9peTCOYF9MQHb8t9PUVluJ4PJTPLJWkdNlruy0lRSzfF5g4xOF432Nh0aXy7uKk9tdnRVU7soHhGDM3QXNv3VGWPUtUdmXjk0Sp7o89zxnn0V52C2fbJaWRgyZm2B1zOHEjmBVeocEdPOIw05iddNwG8lak3CzRUgvZoYCQTw3n71r88LdsM+SlS9lV5UphO2Vw18A+KO/SQc3tJHqVB+N5mAHUEa9HSFdMdgcMILiDmqagPaLeNkbezj0nU+tUNlDIRYRvPU0rrxyo5p8jSZuU27EtT4nJH9R7h1E/ciPBtZwsW30O/qSCJGVZZKDbeojPjOzjmcB94Vsw3bSOUeN4p9iy9KxTFp0WUovlGlNo2WKoa8XaQQuKzKkxN7BnjcdPrNViw/bLM27gLD6w4gc9uKxP875RVZfpZ3IhRopA8Agggi4I6UJC5Wq5LJkxsb9sj6n925aUs32PH0yPqf3blpFlfF1I5OTz78IXyjB6KP8AMTLLg1an8IPyjB6KP8xMswVSD5ADUayBCmI4I4CKEYIGddcuK4IECFuPJDte6qD45n3fG1gjbYAZGgi/SedYaVYdhMS+L19O69mmRrXdT/F16NQss1E9DVVYGk62S2GVgeN4KgK7V/jXOugUqyZ8cRe+zGtF8oF3W69w9qV7/wAMLc6gwSGOpe8MGZx1KlsSwyOeN0cguxwsRu4qj4Lt8KuoEcbMrnne5w3N6uKuXgyTZwv03OqcWvRtpx5CspGNDWNa0NYAGi17AC2l04jpBzDsCLBRAOBHYnGKVoggklOgjY55/wCUXWrFV7nl3axgZXVAbuErx7VDuCcV1SZJHvdve5zj1uJP4pA7kIQRCSusgskwFYJyw3H9hDM6zrt3H7ikQFxK2nsBf9hsSzx+DJ1bu6laVl2y+JeCqG33HxT61qA3LnzLhnRidomtkPtkfU/u3LSFm+x/2yPqf3blpCMfAZOTz98IPyjB6KO/lWXgLUfhB+UIPRR38qy4KyIPkMFwK5CAgRyFcjBAALkKBAHIzHWII4buvgi3XXSBG+7I4wK2milJ8cDLJ0PZoT69/rUzjOIs8HlBu52lujnWQcme0bYJjDIT4OYt1v8AVcPzC1vFcNY20jeBBIGt+lKStbCXJUcf2aOHyMqYgcoGcW0yvDScp6CtNwfExLFG5xAc5jSQN1yLkDnURjzm1VDKwaEtFgRqDcHd1XTDDqdplELXHJEABbfcNA39anBVKjonNSj/AEvgNuCz/lp2gEFB4EHx6h2W3HI3xnntsPWm22u38mFVETA0SRvYXOBNnDxrDKd3Dism212sdiVSZSC1gGWNhN8rB+JJJKtRGyAcUVDdFSECUCFAmALURCFxCABY+xB4g37Ny2DCKnwkEbudoPsCxxaVsFV56bLxY4j1Xup5FsVxcl72RH0yPqf3blo6znZE/TI+p/duWjLOPg3k5MA+EEP2hB6KO/lWX2WofCC8oQeijv5lmF1ZEHydZCioQgQIRgigI4QBxQAIyAIEFsuARl1khho3EG40I3H8V6B5OccbXUjc+skXivHUND6xqvPoVl2F2pNBVNf/AA3WbIOg/vepaTBo9BYvh4dC7dcC9927em2C4W2NokBuXtafYDp61B7abZmnbF4MtLZmOvx0IADr8Lan/YKs4Bt66KUNkeXQ5eOtsutwfZ6lza0shr0VzlexDwuJPAOkbGM6iG3d7SVRyn+NYiaiollN/nHud2nRMVcyAAuCFcAgDgikI4CCyYgtkBR7ItkDCq5cndTZ0jDxAI9o/BU5S2zVb4KoYd1zlPUdFlq9hxdSNr2QP0yPqf3blpKzTY116yPqf3blpanjVItPkwD4QXlCD0Ud/MsvWofCC8oQeijv5ll6qRfJyELgEKYgUIQWRkACgQ2XFAAEoLoSgKQwQjAooQhAGm7EVUdZTGGoDi6IfNvt+7ewbfr07F20myz6eG0UbnmQEZhqbkXIA3gBu9F5PsebDTOzWszNfn35hZTmBcpPxicRPjDQ8kNIJJ6iuKfYrGLq0ZDWUb4XZZGlrtDlO/XikFeeVLBnNqjMbZZLW5723a6k21vu1CpGVdcd1uRCoQjBqMAthYTKjZEfKjZUhWJZUDmJYNXFiVisahqUicWkHm3JXInEEIcLceC3FWNM2Dk6qvCVEDudju6ctXWJ8kE30iNp3t8KLdHg3WW13U0qsvJ2YF8IHyhB6KO/lWYFaf8ACB8oQeijv5VmAWiL5OQhchCYAtdZTVLsvJIxrmub4wvbX8lC2V7wB5dBHz6D1XF10YIKbpmZtpbEH/6Pl52dp/JRWIUBhflcQTa+n/laGZLuba+mnrA17PvVR2yH0l1yCbN3cNNFbPhjCNoxGTb3K+hAR7I2VcJYKAjALgEayQEzstWBkuR31JAQb6C/93Wj4Hs9SU5FS59g0jKXGzWk6A9JWQWT2fFJHxtjc4ljToOfnvz7goyx27NKbSomdv8AFW1FY50cmeMNAabkgc7RpzqtBCuCtSRg4BCENkICDIIR2hFCNZIQFkay6yMEwC5UZrbIwahyoGaFyTS5q+Mji2TN1iJ2vtC3BYfyL018QceDYJD6y9jR97luKUnZVcGA/CB8oQeijv5VmAC0/wCEB5Qg9FHfyrMVoy0DZDZAEYIMnALS9i6eBtK0yyljnZjYjhfhpuKzYNV42F+M1bhBGyAtjAzSzR5yxt9Bv1O+wWoS0uwot8cdKN0zefduN9T+CzfbCna2qfkOZpsQ7n01stQxjZORrT4FlO8taMwdCAXZbXy2d4o6PvWS4zWSSykygBzbNytGVrQ3QNaOAFlueVyQkqI2yEhDZCVIYACNZc0IUABlQ2RlwRYAWRg1DZGDUkILlQhqOWWQBMTOARrLkYBAAWQgIbIyQHNalAFzGo4CBmm8iNN89Uv5o2N/qeXf6VrqzLkSh+aqX872N/pYT/qWmJFVwZlym8mVRilVHLDJCxrIRGRIXg38LI64ysOlnDjwKqH/ALf63z9L2ze7XLkDB+QCt8/S9s3u0ZvIDWeepu2b3a5cnYqB+QSs89Tds3u1c+T7k6qMO8KJXwuzkEFhkuLAjXMwc65ciwouH/CnXOrd2m/2rLMb5FqueoklbLTNa95cATLcAnS9o965ciw0oY/INWeepu2b3a75Bqzz1N2ze7QrkhaUcOQes89Tds3u0PyD1nnqbtl92uXIDSjvkIrPPU3bN7tD8hNZ56m7ZfdrlydhpQI5Cqzz1N2y+7RhyGVnnqbtl92uXIsNKDv5D6sgATU/9Uvu0T5DKzz1N2y+7XLkWGlBhyHVfnqbtl92h+RCr89Tdsvu1y5INKB+RGr89Tdsvu0PyI1fnqftl/QuXIDSg7eRSrH8an7Zf0JQci9V52n7Zf0LlyA0ovuwOyz8Pp3RyOY5zpC+7M1rZWgDxgDfQqzrlyBo/9k="/>
          <p:cNvSpPr>
            <a:spLocks noChangeAspect="1" noChangeArrowheads="1"/>
          </p:cNvSpPr>
          <p:nvPr/>
        </p:nvSpPr>
        <p:spPr bwMode="auto">
          <a:xfrm>
            <a:off x="155575" y="-1417638"/>
            <a:ext cx="2400300" cy="2962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2516229" y="2060848"/>
            <a:ext cx="3959225" cy="46990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altLang="cs-CZ" sz="2400" b="1" dirty="0">
                <a:solidFill>
                  <a:schemeClr val="bg1"/>
                </a:solidFill>
              </a:rPr>
              <a:t>Management jakosti</a:t>
            </a: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209633" y="3285307"/>
            <a:ext cx="1873250" cy="71437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altLang="cs-CZ" sz="2000" dirty="0"/>
              <a:t>Plánování jakosti</a:t>
            </a: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2443246" y="3285307"/>
            <a:ext cx="1873250" cy="71437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cs-CZ" altLang="cs-CZ" sz="2000" dirty="0"/>
              <a:t>Řízení </a:t>
            </a:r>
          </a:p>
          <a:p>
            <a:pPr algn="ctr"/>
            <a:r>
              <a:rPr lang="cs-CZ" altLang="cs-CZ" sz="2000" dirty="0"/>
              <a:t>jakosti</a:t>
            </a:r>
          </a:p>
        </p:txBody>
      </p:sp>
      <p:sp>
        <p:nvSpPr>
          <p:cNvPr id="11" name="Text Box 6"/>
          <p:cNvSpPr txBox="1">
            <a:spLocks noChangeArrowheads="1"/>
          </p:cNvSpPr>
          <p:nvPr/>
        </p:nvSpPr>
        <p:spPr bwMode="auto">
          <a:xfrm>
            <a:off x="4675271" y="3285307"/>
            <a:ext cx="1873250" cy="71437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altLang="cs-CZ" sz="2000"/>
              <a:t>Prokazování jakosti</a:t>
            </a: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6905708" y="3285307"/>
            <a:ext cx="1873250" cy="71437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altLang="cs-CZ" sz="2000"/>
              <a:t>Zlepšování jakosti</a:t>
            </a:r>
          </a:p>
        </p:txBody>
      </p:sp>
      <p:sp>
        <p:nvSpPr>
          <p:cNvPr id="13" name="Text Box 8"/>
          <p:cNvSpPr txBox="1">
            <a:spLocks noChangeArrowheads="1"/>
          </p:cNvSpPr>
          <p:nvPr/>
        </p:nvSpPr>
        <p:spPr bwMode="auto">
          <a:xfrm>
            <a:off x="250825" y="4410423"/>
            <a:ext cx="1873250" cy="20313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altLang="cs-CZ" sz="1400" dirty="0">
                <a:latin typeface="Arial" panose="020B0604020202020204" pitchFamily="34" charset="0"/>
                <a:cs typeface="Arial" panose="020B0604020202020204" pitchFamily="34" charset="0"/>
              </a:rPr>
              <a:t>Část managementu jakosti zaměřená na stanovení cílů jakosti a na specifikování procesů nezbytných pro provoz a souvisejících zdrojů pro splnění cílů jakosti</a:t>
            </a:r>
          </a:p>
        </p:txBody>
      </p:sp>
      <p:sp>
        <p:nvSpPr>
          <p:cNvPr id="14" name="Text Box 9"/>
          <p:cNvSpPr txBox="1">
            <a:spLocks noChangeArrowheads="1"/>
          </p:cNvSpPr>
          <p:nvPr/>
        </p:nvSpPr>
        <p:spPr bwMode="auto">
          <a:xfrm>
            <a:off x="2484438" y="4399310"/>
            <a:ext cx="1873250" cy="95410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cs-CZ" altLang="cs-CZ" sz="1400" dirty="0">
                <a:latin typeface="Arial" panose="020B0604020202020204" pitchFamily="34" charset="0"/>
                <a:cs typeface="Arial" panose="020B0604020202020204" pitchFamily="34" charset="0"/>
              </a:rPr>
              <a:t>Část managementu jakosti zaměřená na plnění požadavků na jakost</a:t>
            </a:r>
          </a:p>
        </p:txBody>
      </p:sp>
      <p:sp>
        <p:nvSpPr>
          <p:cNvPr id="15" name="Text Box 10"/>
          <p:cNvSpPr txBox="1">
            <a:spLocks noChangeArrowheads="1"/>
          </p:cNvSpPr>
          <p:nvPr/>
        </p:nvSpPr>
        <p:spPr bwMode="auto">
          <a:xfrm>
            <a:off x="4716463" y="4426298"/>
            <a:ext cx="1873250" cy="1169551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altLang="cs-CZ" sz="1400">
                <a:latin typeface="Arial" panose="020B0604020202020204" pitchFamily="34" charset="0"/>
                <a:cs typeface="Arial" panose="020B0604020202020204" pitchFamily="34" charset="0"/>
              </a:rPr>
              <a:t>Část managementu jakosti zaměřená na poskytování důvěry, že požadavky na jakost budou splněny</a:t>
            </a:r>
          </a:p>
        </p:txBody>
      </p:sp>
      <p:sp>
        <p:nvSpPr>
          <p:cNvPr id="16" name="Text Box 11"/>
          <p:cNvSpPr txBox="1">
            <a:spLocks noChangeArrowheads="1"/>
          </p:cNvSpPr>
          <p:nvPr/>
        </p:nvSpPr>
        <p:spPr bwMode="auto">
          <a:xfrm>
            <a:off x="6948488" y="4413598"/>
            <a:ext cx="1873250" cy="1169551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altLang="cs-CZ" sz="1400">
                <a:latin typeface="Arial" panose="020B0604020202020204" pitchFamily="34" charset="0"/>
                <a:cs typeface="Arial" panose="020B0604020202020204" pitchFamily="34" charset="0"/>
              </a:rPr>
              <a:t>Část managementu jakosti zaměřená na zvyšování schopnosti plnit požadavky na jakost</a:t>
            </a:r>
          </a:p>
        </p:txBody>
      </p:sp>
      <p:sp>
        <p:nvSpPr>
          <p:cNvPr id="17" name="Line 14"/>
          <p:cNvSpPr>
            <a:spLocks noChangeShapeType="1"/>
          </p:cNvSpPr>
          <p:nvPr/>
        </p:nvSpPr>
        <p:spPr bwMode="auto">
          <a:xfrm>
            <a:off x="1074821" y="2924944"/>
            <a:ext cx="67691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8" name="Line 15"/>
          <p:cNvSpPr>
            <a:spLocks noChangeShapeType="1"/>
          </p:cNvSpPr>
          <p:nvPr/>
        </p:nvSpPr>
        <p:spPr bwMode="auto">
          <a:xfrm>
            <a:off x="1074821" y="2924944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9" name="Line 16"/>
          <p:cNvSpPr>
            <a:spLocks noChangeShapeType="1"/>
          </p:cNvSpPr>
          <p:nvPr/>
        </p:nvSpPr>
        <p:spPr bwMode="auto">
          <a:xfrm>
            <a:off x="3378283" y="2924944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0" name="Line 17"/>
          <p:cNvSpPr>
            <a:spLocks noChangeShapeType="1"/>
          </p:cNvSpPr>
          <p:nvPr/>
        </p:nvSpPr>
        <p:spPr bwMode="auto">
          <a:xfrm>
            <a:off x="5610308" y="2924944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1" name="Line 18"/>
          <p:cNvSpPr>
            <a:spLocks noChangeShapeType="1"/>
          </p:cNvSpPr>
          <p:nvPr/>
        </p:nvSpPr>
        <p:spPr bwMode="auto">
          <a:xfrm>
            <a:off x="7843921" y="2924944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2" name="Line 19"/>
          <p:cNvSpPr>
            <a:spLocks noChangeShapeType="1"/>
          </p:cNvSpPr>
          <p:nvPr/>
        </p:nvSpPr>
        <p:spPr bwMode="auto">
          <a:xfrm>
            <a:off x="1074821" y="4004444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3" name="Line 20"/>
          <p:cNvSpPr>
            <a:spLocks noChangeShapeType="1"/>
          </p:cNvSpPr>
          <p:nvPr/>
        </p:nvSpPr>
        <p:spPr bwMode="auto">
          <a:xfrm>
            <a:off x="3378283" y="4004444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" name="Line 21"/>
          <p:cNvSpPr>
            <a:spLocks noChangeShapeType="1"/>
          </p:cNvSpPr>
          <p:nvPr/>
        </p:nvSpPr>
        <p:spPr bwMode="auto">
          <a:xfrm>
            <a:off x="5610308" y="4004444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" name="Line 22"/>
          <p:cNvSpPr>
            <a:spLocks noChangeShapeType="1"/>
          </p:cNvSpPr>
          <p:nvPr/>
        </p:nvSpPr>
        <p:spPr bwMode="auto">
          <a:xfrm>
            <a:off x="7843921" y="4004444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6" name="Line 13"/>
          <p:cNvSpPr>
            <a:spLocks noChangeShapeType="1"/>
          </p:cNvSpPr>
          <p:nvPr/>
        </p:nvSpPr>
        <p:spPr bwMode="auto">
          <a:xfrm>
            <a:off x="4495841" y="2530748"/>
            <a:ext cx="0" cy="39419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7" name="Nadpis 1"/>
          <p:cNvSpPr txBox="1">
            <a:spLocks/>
          </p:cNvSpPr>
          <p:nvPr/>
        </p:nvSpPr>
        <p:spPr>
          <a:xfrm>
            <a:off x="2999004" y="184082"/>
            <a:ext cx="57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Obchodní nauka 2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  <p:pic>
        <p:nvPicPr>
          <p:cNvPr id="3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86574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340768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Osm zásad managementu kvality</a:t>
            </a:r>
            <a:endParaRPr lang="cs-CZ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2132856"/>
            <a:ext cx="8712968" cy="4464496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cs-CZ" alt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1. Zaměření na zákazníka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cs-CZ" altLang="cs-CZ" sz="1600" dirty="0">
                <a:latin typeface="Arial" panose="020B0604020202020204" pitchFamily="34" charset="0"/>
                <a:cs typeface="Arial" panose="020B0604020202020204" pitchFamily="34" charset="0"/>
              </a:rPr>
              <a:t>Organizace jsou závislé na svých zákaznících a proto mají rozumět současným a budoucím potřebám zákazníků, mají plnit jejich požadavky a snažit se předvídat jejich očekáváni.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alt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2. Vedení a řízení zaměstnanců (vůdčí role)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cs-CZ" altLang="cs-CZ" sz="1600" dirty="0">
                <a:latin typeface="Arial" panose="020B0604020202020204" pitchFamily="34" charset="0"/>
                <a:cs typeface="Arial" panose="020B0604020202020204" pitchFamily="34" charset="0"/>
              </a:rPr>
              <a:t>Vedoucí osobnosti (lídři) prosazují soulad účelu a zaměření organizace. Mají vytvářet a udržovat interní prostředí, v němž se mohou zaměstnanci plně zapojit při </a:t>
            </a:r>
            <a:r>
              <a:rPr lang="cs-CZ" alt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dosahování </a:t>
            </a:r>
            <a:r>
              <a:rPr lang="cs-CZ" altLang="cs-CZ" sz="1600" dirty="0">
                <a:latin typeface="Arial" panose="020B0604020202020204" pitchFamily="34" charset="0"/>
                <a:cs typeface="Arial" panose="020B0604020202020204" pitchFamily="34" charset="0"/>
              </a:rPr>
              <a:t>cílů organizace. </a:t>
            </a:r>
            <a:endParaRPr lang="cs-CZ" altLang="cs-CZ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cs-CZ" alt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3. Zapojení zaměstnanců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cs-CZ" altLang="cs-CZ" sz="1600" dirty="0">
                <a:latin typeface="Arial" panose="020B0604020202020204" pitchFamily="34" charset="0"/>
                <a:cs typeface="Arial" panose="020B0604020202020204" pitchFamily="34" charset="0"/>
              </a:rPr>
              <a:t>Zaměstnanci na všech úrovních jsou základem organizace a jejich plné zapojení umožňuje využít jejich schopnosti ve prospěch organizace.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alt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4. Procesní přístup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cs-CZ" altLang="cs-CZ" sz="1600" dirty="0">
                <a:latin typeface="Arial" panose="020B0604020202020204" pitchFamily="34" charset="0"/>
                <a:cs typeface="Arial" panose="020B0604020202020204" pitchFamily="34" charset="0"/>
              </a:rPr>
              <a:t>Požadovaného výsledku se dosáhne mnohem účinněji, jsou-</a:t>
            </a:r>
            <a:r>
              <a:rPr lang="cs-CZ" altLang="cs-CZ" sz="1600" dirty="0" err="1">
                <a:latin typeface="Arial" panose="020B0604020202020204" pitchFamily="34" charset="0"/>
                <a:cs typeface="Arial" panose="020B0604020202020204" pitchFamily="34" charset="0"/>
              </a:rPr>
              <a:t>Ii</a:t>
            </a:r>
            <a:r>
              <a:rPr lang="cs-CZ" altLang="cs-CZ" sz="1600" dirty="0">
                <a:latin typeface="Arial" panose="020B0604020202020204" pitchFamily="34" charset="0"/>
                <a:cs typeface="Arial" panose="020B0604020202020204" pitchFamily="34" charset="0"/>
              </a:rPr>
              <a:t> činnosti a související zdroje řízeny jako proces. </a:t>
            </a:r>
          </a:p>
          <a:p>
            <a:pPr>
              <a:lnSpc>
                <a:spcPct val="90000"/>
              </a:lnSpc>
              <a:buFontTx/>
              <a:buNone/>
            </a:pPr>
            <a:endParaRPr lang="cs-CZ" alt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AutoShape 2" descr="data:image/jpeg;base64,/9j/4AAQSkZJRgABAQAAAQABAAD/2wCEAAkGBhQQEBQUEhQUFRIUFBQVFBQUFBQUFBQVFBAVFBQQFBQXHCYeFxkjGRQUHy8gJCcpLCwsFR4xNTAqNSYrLCkBCQoKDgwOGA8PFykYFBwpKSkpKSkpKSkpKSkpKSkpKSkpKSkpKSksKSkpKSkpKSkpKSkpKSkpKSkpKSkpKSkpKf/AABEIAPgAyQMBIgACEQEDEQH/xAAcAAAABwEBAAAAAAAAAAAAAAABAgMEBQYHAAj/xABMEAABAwIDAwYICwYEBQUAAAABAAIDBBEFEiEGMUEHUWFxkbMTIjVTdIGh0wgUFyMkMjSxwdHSJUJDUpLwcrTC8RWCo7LhFhgzVGL/xAAZAQADAQEBAAAAAAAAAAAAAAAAAQMCBAX/xAAkEQACAgEEAwEBAAMAAAAAAAAAAQIRAxIhMTITQVEEYRQigf/aAAwDAQACEQMRAD8AtPKRykT4ZUxxQxxOa+ESEyB5NzI9lhlcNLNHaqmOXes8zTdk3vEXl3P0+H0Yd/Ks3upSk0zrx44uO6NNHLpV+ZpuyX3iN8uNX5mm7JfeLM2JcKTnL6V8UPhpLOWyrP8ABp+yX3iVHLRVeap+yX3izmNKtCy8kvovFD4aGOWaq81T9kv60q3lhqvNQdkv61nkYUhRwgnM6+Uc28ngEKcm6TMyhBejQ6HlMqZN7Kdo6pLnqGdS0W3MtvGEI/q+7MsrlxsnxW2Fv5dbDotoetN/jmbeSXc+b8ArOelbkNGp7GuVG3E2mQQk8xzjXn+tuTP5RJwPGEHUBIT6vHVFo4HFpNzuAv0FJSQuBsL3PXxUP8pN7D8Je/lJnP7sH/UJ/wC5MKjlcnbf5uA26JB/rVTkbkbfQewhRlViYAOjXX59e1XWSzOii5wctc5NjHAD1SffnUrHypTuFxHD2SfqWPSlrzcDKeYbk8w7ETEQCCWn+7hJt+maUV7Rq/ynVHm4eyT9S75TqjzcPZJ+pU6N2YAjcUfKp+SX0poj8Li3lMn83D2P/Ulmcos5/hxdj/1KlBqcNWXkl9NLHH4XAcoc38kXY/8AUiy8osw/hxdj/wBSqQckpJLo8kvoeKPwtzeUmc/w4ux/6lw5R6jzcXY/9SqLXIocl5ZfR+KHw0PZzbWWpqWRPZGGuDrloffxWFw3uI4K52WU7C/bo+qTunLV104pNxtnNlilKkYRy8eUIfRm9/Ks3BWj8vXlCH0VvfyrNwsz5OnF1Qo1LtO5IBKtUWXHkZSzU2Yl2lTZljhie19RkiDQL9trnp4prSNzPaDzqabhnhXDTTnTi9KbI5N3RE4dReEvZubnJ3DoA/FTdLs6NN9+hWbDcAa0AbhzDiecn8FOU+GtG4LlnklNm1USv0WE5WW4oDhRF7DX7lYpKew3pF8ZAUd0asptbhDtxaSFXavC8pJLSOgX9q057dNVH1jQd6SyOO5tRTMtnpt5AH4oKR+bxXac1t3rHOrViuGsNyBY9GiiKPAy5x0O/eu78+fXsyOSFKyQwqNwbl1LRuPD1cyeBDG4xMs4b9L/AJpMPXTNUSg7Fo3WSnh02DkOdRospC5kSRRS5BmSo1YYI4CSCPdIaLFsMfp8XVJ3Tlq6ybYR306Pqk7py1ldmDqcefsYNy9H9oQ+jN7+VZu1aPy9+UIfRW9/Ks4YlPkvi6oUCWYUi0pVoUWVscsKXYkIwl2hYYiVwOl8JM1o6T2BaDT0DYyAB28/OqfslF473AE2ZYW5yQrfTOcXG/ALOR1jr6Re8iUpzqpekjDhuJ9iiaZTtI0gb/Yo/ljbCfA2q6XKRYAAb9UyDM25PMTlOuuqY0Tc+47hfrW5xWqkOPFiWIRZRZQNU/sU9Uwm2p4/2FA1bVx5InRB7EFXu10KDCJWh93GwuOGiLiDrXKr5xHK91j6uF0/yKslmcitFk2kxEDLlsWnm50iwaDqUS+vEhaLcQbqZavYm7OWCoKGrsqOGoSFEqJlFSpCLlRQCYCEFGyobLLGiwbBE/H4uqTunLXFkmwX2+Lqk7py1tdeLqcubsYNy9j9oQejN7+ZZsFpPL15Qg9Gb38qzgBYm9zoxdUGalmpNoSrQpNlBxEU4YkWNUhhsd5B6z2DRTboRMbPSFgdwJIFtyuFO/xfxUE6l0a82z6Zra7+ZS8Zu1c2SesFH2HqsXdHYMF+JvzJlBygzZsrWXtxSr422vIQxg+sScunSTuURWbTUDDlhIceJAdv6DZbhqSuJmSV7lgh2kfM6xaQTopClxLwRcehVXB8ZikcMp1O7rUvjUbmR5tbW3ndu6FjU7v2US2oNi207GDxiq3UbWxkX7BxKZ0ULKkF80ojjB36cOZPZaDCy2zZg550uXi/YtRhq3kJy07DCoxZkrXZTbTjvVVkcdetPsTpxHJdrrj8E2mlDhr9YWA6Rz3VMWNJ7GrFMLeS8dYVwaFSqIWcCSAARfqVmw7HI5nFrbi24nTMehdSIPkkWobIwajZVmh2J5UBalcqAhFBYmgslMqDKlQye2DH0+Lqk7py1i6yjYQfTouqTunLV10YupzZuxhHLyP2hD6M3v5lnLGrSOXg/tCH0ZvfzLOWKeTkvj6oVDUqwJNgTmMKJRikbU+oJcj2nmKaxhOGrD3RktpefBjSwsLW6OKnMNcMum+3CygWPJp223AG/rGifYTVGwXE9pFeVsL4hgLJnD4wXPYNzAcrQf5iBvKisQ2ZoIjmF81tGgns01VypZmyANI8bnSNTA2N1yGi3GwXQrUdnsS9le2fwZrPnBF4Nu8ZvrHTgDu6042vnPxcDnB0Uy6sbLq3Ubhp22UTtTARGARwuPWoy/hSPJCYFh8UlOwStJay5sDpcne4DeUhjOy1NI/M025wN3qHBdsnXZZsrgQ12gJ3FWypoYTq5ot0afctqckglG2ZVX4QWSZYyXjgOI6kefBXMaCQB0EhXmsmhiv4NrR07yqTjeKF+nT2LcJybSHQyrwLcLkjduHQEfZ9hdUMDdwuT1Ab02mfZmvAjTrVp2QoA2IycXmw6AOAXYuCTdE2GobJTKgsmTE7ILJWyKSgdiQCAhKlFKwxpk3sN9ui6pO6ctWWV7D/AG6Pqk7py1RdGLqQy9jCOXgftCH0ZvfyrOmhaPy7/b4fRh38qzpqlk7HRj6oVanEabs3J1Gos2xeMaJywJBicxhBhltwcZqfX+U+zcUTDn2HrTHB8U8EC0i7XAjq0Tiidqe1cWVVIpBk9T1ng9RvUHimKyVMzYWHVx16BxcfUlK+pLIiRqUOBUBhaXOsZpNXH+UHc0H+7prijdpbhazaV9M4MED8rQBmA3cN3FR2P7Yte25cb2tY7+qysXxRzzcjedSTYbhax9SisWwFrrktZbS7jbn1tzqlL/hLUyht2gJva4N7gq+YNjfhqcE77a+pVSvwsCQnJlboBa24D81J4VO1oytI6R9yMmmv9Ubi37GuO15DtFX5DdylcfbaRRbFXDFKN+zbewempPCvDSCR4xsN+jfF9tloeG0XgoWM/laL9fFVrZOhkbPnyHLlIzHQAc451c7LpRyy5EMi4sSwCHKgQ1LUUtTgtSZakxoRsilLWRSxYAmdh/t0fVJ3Tlqiy7YkfTo+qTunLUV04upHL2MJ5dvKEPoze/mWdsWicu/lCH0ZvfyrO2KWTsdGPqhaNO2JrGE7iCi0bY4jCdRhIRN0TtjUGGKsCe0k2VwvxTaNqWDfUeB6eZRzQbVoIyolZ2ZmH1ew3QyYbM8Z2SgOtpdt9OYpvDU6Do0Km6e+QbrLmUizIOnopR/8skrjxLGhwHP4t1GY1OTufMcujQYiL+tWmZzxfQX59QfYoHEZDY5mk20AvdW1xS4FX9KVUVcwNvGt0/3olqWV7yAAQ5xAS87HFx0sOAR8PqxC4vI4HL1lV1JrZDSa9htpJPnrD90W9iTwPDzLK1tuNz/hGp/JNJZvCPJPE3V92VwXwMedw+cksT/+RvDfxPqVILajM3RKNZYac3+y4tS+RA4KpAQQEpUhEISHQmUmlMqTKBAEItkYhFIWRk3sX9tj6pO6ctPWY7Fj6bH1Sd05acunF1IZOTCeXbyhD6M3v5Vnsa0Pl18oQ+jN7+VZ41SycnRj6oXYU6iKbMKcMlDdSQOs2UkmbbRIQt0Tpig37QRtGl3Ho3dqZzbSSO+rZg6NT2lWjjbOeWRFpnrGxNzPNhw5z1BR+y0xxDE4I3kiLM4hoNtA0nUjeTbVVSaodIbvcXHpN/8AZSey2JfFq2nlvoyRpd/hJyu9hKtHGktyMsjfBeschNJUPjO4HtHAp7heLgi2+ytfKBs82ZjKloJygCTLqSw/vDnIuqBiuATUwEsfjxOF2yN1aQfu6l5mT87jJ1wdsJJxTLQ/EGlvT0qHrZGuFyQq7/xkkWduTaqxIu4gDmF1HS3sUTQ5raln1Rv4lQFfUZ3aaNGgSsjgdbkk+pNmxX6hqegDiujDjUQk1RPbG4aJZwXatYM1ufm9v3LRw1UWakfhjaV9iHTMzSNPC7jkZ0aWPrKfnbjwZHhYzlO57NR2bwu9YnVnLLKmy15V3g1FUO1tNL9WRoPM7Q9hUrHUNdqCD1LGloepehMxJNzU6KSc1ZHYg9iSc1LuCTISYxBwRSEo4IpWWMmdjPtsfU/u3LS7rNtjvtkfU/u3LSV04upz5exhPLy+2IQ3/wDrDv5VmL8QA3C60L4Q3lGD0Uf5iZZaFrQm7ZnytKkOn4k88bdSbvkJ3knrQWQhq0opGHJvkO0I4CABHatGAEYILLgbIA9Gclm0YraBrX2dJF81IDxAHiu6i3T1FHnjGHylkgzUU50vqInnS2v7p/IrHeTXar4hWtLj81LZknRc+I71H2Er0BiJZUQuB1jcN4Ga+mmT81Kdclccq2fBT9peTCOYF9MQHb8t9PUVluJ4PJTPLJWkdNlruy0lRSzfF5g4xOF432Nh0aXy7uKk9tdnRVU7soHhGDM3QXNv3VGWPUtUdmXjk0Sp7o89zxnn0V52C2fbJaWRgyZm2B1zOHEjmBVeocEdPOIw05iddNwG8lak3CzRUgvZoYCQTw3n71r88LdsM+SlS9lV5UphO2Vw18A+KO/SQc3tJHqVB+N5mAHUEa9HSFdMdgcMILiDmqagPaLeNkbezj0nU+tUNlDIRYRvPU0rrxyo5p8jSZuU27EtT4nJH9R7h1E/ciPBtZwsW30O/qSCJGVZZKDbeojPjOzjmcB94Vsw3bSOUeN4p9iy9KxTFp0WUovlGlNo2WKoa8XaQQuKzKkxN7BnjcdPrNViw/bLM27gLD6w4gc9uKxP875RVZfpZ3IhRopA8Agggi4I6UJC5Wq5LJkxsb9sj6n925aUs32PH0yPqf3blpFlfF1I5OTz78IXyjB6KP8AMTLLg1an8IPyjB6KP8xMswVSD5ADUayBCmI4I4CKEYIGddcuK4IECFuPJDte6qD45n3fG1gjbYAZGgi/SedYaVYdhMS+L19O69mmRrXdT/F16NQss1E9DVVYGk62S2GVgeN4KgK7V/jXOugUqyZ8cRe+zGtF8oF3W69w9qV7/wAMLc6gwSGOpe8MGZx1KlsSwyOeN0cguxwsRu4qj4Lt8KuoEcbMrnne5w3N6uKuXgyTZwv03OqcWvRtpx5CspGNDWNa0NYAGi17AC2l04jpBzDsCLBRAOBHYnGKVoggklOgjY55/wCUXWrFV7nl3axgZXVAbuErx7VDuCcV1SZJHvdve5zj1uJP4pA7kIQRCSusgskwFYJyw3H9hDM6zrt3H7ikQFxK2nsBf9hsSzx+DJ1bu6laVl2y+JeCqG33HxT61qA3LnzLhnRidomtkPtkfU/u3LSFm+x/2yPqf3blpCMfAZOTz98IPyjB6KO/lWXgLUfhB+UIPRR38qy4KyIPkMFwK5CAgRyFcjBAALkKBAHIzHWII4buvgi3XXSBG+7I4wK2milJ8cDLJ0PZoT69/rUzjOIs8HlBu52lujnWQcme0bYJjDIT4OYt1v8AVcPzC1vFcNY20jeBBIGt+lKStbCXJUcf2aOHyMqYgcoGcW0yvDScp6CtNwfExLFG5xAc5jSQN1yLkDnURjzm1VDKwaEtFgRqDcHd1XTDDqdplELXHJEABbfcNA39anBVKjonNSj/AEvgNuCz/lp2gEFB4EHx6h2W3HI3xnntsPWm22u38mFVETA0SRvYXOBNnDxrDKd3Dism212sdiVSZSC1gGWNhN8rB+JJJKtRGyAcUVDdFSECUCFAmALURCFxCABY+xB4g37Ny2DCKnwkEbudoPsCxxaVsFV56bLxY4j1Xup5FsVxcl72RH0yPqf3blo6znZE/TI+p/duWjLOPg3k5MA+EEP2hB6KO/lWX2WofCC8oQeijv5lmF1ZEHydZCioQgQIRgigI4QBxQAIyAIEFsuARl1khho3EG40I3H8V6B5OccbXUjc+skXivHUND6xqvPoVl2F2pNBVNf/AA3WbIOg/vepaTBo9BYvh4dC7dcC9927em2C4W2NokBuXtafYDp61B7abZmnbF4MtLZmOvx0IADr8Lan/YKs4Bt66KUNkeXQ5eOtsutwfZ6lza0shr0VzlexDwuJPAOkbGM6iG3d7SVRyn+NYiaiollN/nHud2nRMVcyAAuCFcAgDgikI4CCyYgtkBR7ItkDCq5cndTZ0jDxAI9o/BU5S2zVb4KoYd1zlPUdFlq9hxdSNr2QP0yPqf3blpKzTY116yPqf3blpanjVItPkwD4QXlCD0Ud/MsvWofCC8oQeijv5ll6qRfJyELgEKYgUIQWRkACgQ2XFAAEoLoSgKQwQjAooQhAGm7EVUdZTGGoDi6IfNvt+7ewbfr07F20myz6eG0UbnmQEZhqbkXIA3gBu9F5PsebDTOzWszNfn35hZTmBcpPxicRPjDQ8kNIJJ6iuKfYrGLq0ZDWUb4XZZGlrtDlO/XikFeeVLBnNqjMbZZLW5723a6k21vu1CpGVdcd1uRCoQjBqMAthYTKjZEfKjZUhWJZUDmJYNXFiVisahqUicWkHm3JXInEEIcLceC3FWNM2Dk6qvCVEDudju6ctXWJ8kE30iNp3t8KLdHg3WW13U0qsvJ2YF8IHyhB6KO/lWYFaf8ACB8oQeijv5VmAWiL5OQhchCYAtdZTVLsvJIxrmub4wvbX8lC2V7wB5dBHz6D1XF10YIKbpmZtpbEH/6Pl52dp/JRWIUBhflcQTa+n/laGZLuba+mnrA17PvVR2yH0l1yCbN3cNNFbPhjCNoxGTb3K+hAR7I2VcJYKAjALgEayQEzstWBkuR31JAQb6C/93Wj4Hs9SU5FS59g0jKXGzWk6A9JWQWT2fFJHxtjc4ljToOfnvz7goyx27NKbSomdv8AFW1FY50cmeMNAabkgc7RpzqtBCuCtSRg4BCENkICDIIR2hFCNZIQFkay6yMEwC5UZrbIwahyoGaFyTS5q+Mji2TN1iJ2vtC3BYfyL018QceDYJD6y9jR97luKUnZVcGA/CB8oQeijv5VmAC0/wCEB5Qg9FHfyrMVoy0DZDZAEYIMnALS9i6eBtK0yyljnZjYjhfhpuKzYNV42F+M1bhBGyAtjAzSzR5yxt9Bv1O+wWoS0uwot8cdKN0zefduN9T+CzfbCna2qfkOZpsQ7n01stQxjZORrT4FlO8taMwdCAXZbXy2d4o6PvWS4zWSSykygBzbNytGVrQ3QNaOAFlueVyQkqI2yEhDZCVIYACNZc0IUABlQ2RlwRYAWRg1DZGDUkILlQhqOWWQBMTOARrLkYBAAWQgIbIyQHNalAFzGo4CBmm8iNN89Uv5o2N/qeXf6VrqzLkSh+aqX872N/pYT/qWmJFVwZlym8mVRilVHLDJCxrIRGRIXg38LI64ysOlnDjwKqH/ALf63z9L2ze7XLkDB+QCt8/S9s3u0ZvIDWeepu2b3a5cnYqB+QSs89Tds3u1c+T7k6qMO8KJXwuzkEFhkuLAjXMwc65ciwouH/CnXOrd2m/2rLMb5FqueoklbLTNa95cATLcAnS9o965ciw0oY/INWeepu2b3a75Bqzz1N2ze7QrkhaUcOQes89Tds3u0PyD1nnqbtl92uXIDSjvkIrPPU3bN7tD8hNZ56m7ZfdrlydhpQI5Cqzz1N2y+7RhyGVnnqbtl92uXIsNKDv5D6sgATU/9Uvu0T5DKzz1N2y+7XLkWGlBhyHVfnqbtl92h+RCr89Tdsvu1y5INKB+RGr89Tdsvu0PyI1fnqftl/QuXIDSg7eRSrH8an7Zf0JQci9V52n7Zf0LlyA0ovuwOyz8Pp3RyOY5zpC+7M1rZWgDxgDfQqzrlyBo/9k="/>
          <p:cNvSpPr>
            <a:spLocks noChangeAspect="1" noChangeArrowheads="1"/>
          </p:cNvSpPr>
          <p:nvPr/>
        </p:nvSpPr>
        <p:spPr bwMode="auto">
          <a:xfrm>
            <a:off x="155575" y="-1417638"/>
            <a:ext cx="2400300" cy="2962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7" name="Nadpis 1"/>
          <p:cNvSpPr txBox="1">
            <a:spLocks/>
          </p:cNvSpPr>
          <p:nvPr/>
        </p:nvSpPr>
        <p:spPr>
          <a:xfrm>
            <a:off x="2999004" y="184082"/>
            <a:ext cx="57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Obchodní nauka 2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76742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340768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Osm zásad managementu kvality</a:t>
            </a:r>
            <a:endParaRPr lang="cs-CZ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2132856"/>
            <a:ext cx="8712968" cy="4464496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cs-CZ" alt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5. Systémový přístup managementu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cs-CZ" altLang="cs-CZ" sz="1600" dirty="0">
                <a:latin typeface="Arial" panose="020B0604020202020204" pitchFamily="34" charset="0"/>
                <a:cs typeface="Arial" panose="020B0604020202020204" pitchFamily="34" charset="0"/>
              </a:rPr>
              <a:t>Identifikování, porozumění a řízení vzájemně souvisejících procesů jako systému přispívá k efektivnosti a účinnosti organizace při dosahování jejích cílů.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alt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6. Neustálé zlepšování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cs-CZ" altLang="cs-CZ" sz="1600" dirty="0">
                <a:latin typeface="Arial" panose="020B0604020202020204" pitchFamily="34" charset="0"/>
                <a:cs typeface="Arial" panose="020B0604020202020204" pitchFamily="34" charset="0"/>
              </a:rPr>
              <a:t>Neustálé zlepšování celkové výkonnosti organizace má být trvalým cílem organizace. </a:t>
            </a:r>
          </a:p>
          <a:p>
            <a:pPr>
              <a:buFontTx/>
              <a:buNone/>
            </a:pPr>
            <a:r>
              <a:rPr lang="cs-CZ" alt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7. Přístup k rozhodování zakládající </a:t>
            </a:r>
            <a:r>
              <a:rPr lang="cs-CZ" alt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se na </a:t>
            </a:r>
            <a:r>
              <a:rPr lang="cs-CZ" alt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faktech</a:t>
            </a:r>
          </a:p>
          <a:p>
            <a:pPr>
              <a:buFontTx/>
              <a:buNone/>
            </a:pP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cs-CZ" altLang="cs-CZ" sz="1600" dirty="0">
                <a:latin typeface="Arial" panose="020B0604020202020204" pitchFamily="34" charset="0"/>
                <a:cs typeface="Arial" panose="020B0604020202020204" pitchFamily="34" charset="0"/>
              </a:rPr>
              <a:t>Efektivní rozhodnutí jsou založena na analýze údajů a informací.</a:t>
            </a:r>
          </a:p>
          <a:p>
            <a:pPr>
              <a:buFontTx/>
              <a:buNone/>
            </a:pPr>
            <a:r>
              <a:rPr lang="cs-CZ" alt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8. Vzájemně prospěšné dodavatelské vztahy</a:t>
            </a:r>
          </a:p>
          <a:p>
            <a:pPr>
              <a:buFontTx/>
              <a:buNone/>
            </a:pP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cs-CZ" altLang="cs-CZ" sz="1600" dirty="0">
                <a:latin typeface="Arial" panose="020B0604020202020204" pitchFamily="34" charset="0"/>
                <a:cs typeface="Arial" panose="020B0604020202020204" pitchFamily="34" charset="0"/>
              </a:rPr>
              <a:t>Organizace a její dodavatelé jsou vzájemně závislí a vzájemně prospěšný vztah zvyšuje jejich schopnost vytvářet hodnotu.  </a:t>
            </a:r>
          </a:p>
          <a:p>
            <a:pPr>
              <a:lnSpc>
                <a:spcPct val="90000"/>
              </a:lnSpc>
              <a:buFontTx/>
              <a:buNone/>
            </a:pPr>
            <a:endParaRPr lang="cs-CZ" alt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AutoShape 2" descr="data:image/jpeg;base64,/9j/4AAQSkZJRgABAQAAAQABAAD/2wCEAAkGBhQQEBQUEhQUFRIUFBQVFBQUFBQUFBQVFBAVFBQQFBQXHCYeFxkjGRQUHy8gJCcpLCwsFR4xNTAqNSYrLCkBCQoKDgwOGA8PFykYFBwpKSkpKSkpKSkpKSkpKSkpKSkpKSkpKSksKSkpKSkpKSkpKSkpKSkpKSkpKSkpKSkpKf/AABEIAPgAyQMBIgACEQEDEQH/xAAcAAAABwEBAAAAAAAAAAAAAAABAgMEBQYHAAj/xABMEAABAwIDAwYICwYEBQUAAAABAAIDBBEFEiEGMUEHUWFxkbMTIjVTdIGh0wgUFyMkMjSxwdHSJUJDUpLwcrTC8RWCo7LhFhgzVGL/xAAZAQADAQEBAAAAAAAAAAAAAAAAAQMCBAX/xAAkEQACAgEEAwEBAAMAAAAAAAAAAQIRAxIhMTITQVEEYRQigf/aAAwDAQACEQMRAD8AtPKRykT4ZUxxQxxOa+ESEyB5NzI9lhlcNLNHaqmOXes8zTdk3vEXl3P0+H0Yd/Ks3upSk0zrx44uO6NNHLpV+ZpuyX3iN8uNX5mm7JfeLM2JcKTnL6V8UPhpLOWyrP8ABp+yX3iVHLRVeap+yX3izmNKtCy8kvovFD4aGOWaq81T9kv60q3lhqvNQdkv61nkYUhRwgnM6+Uc28ngEKcm6TMyhBejQ6HlMqZN7Kdo6pLnqGdS0W3MtvGEI/q+7MsrlxsnxW2Fv5dbDotoetN/jmbeSXc+b8ArOelbkNGp7GuVG3E2mQQk8xzjXn+tuTP5RJwPGEHUBIT6vHVFo4HFpNzuAv0FJSQuBsL3PXxUP8pN7D8Je/lJnP7sH/UJ/wC5MKjlcnbf5uA26JB/rVTkbkbfQewhRlViYAOjXX59e1XWSzOii5wctc5NjHAD1SffnUrHypTuFxHD2SfqWPSlrzcDKeYbk8w7ETEQCCWn+7hJt+maUV7Rq/ynVHm4eyT9S75TqjzcPZJ+pU6N2YAjcUfKp+SX0poj8Li3lMn83D2P/Ulmcos5/hxdj/1KlBqcNWXkl9NLHH4XAcoc38kXY/8AUiy8osw/hxdj/wBSqQckpJLo8kvoeKPwtzeUmc/w4ux/6lw5R6jzcXY/9SqLXIocl5ZfR+KHw0PZzbWWpqWRPZGGuDrloffxWFw3uI4K52WU7C/bo+qTunLV104pNxtnNlilKkYRy8eUIfRm9/Ks3BWj8vXlCH0VvfyrNwsz5OnF1Qo1LtO5IBKtUWXHkZSzU2Yl2lTZljhie19RkiDQL9trnp4prSNzPaDzqabhnhXDTTnTi9KbI5N3RE4dReEvZubnJ3DoA/FTdLs6NN9+hWbDcAa0AbhzDiecn8FOU+GtG4LlnklNm1USv0WE5WW4oDhRF7DX7lYpKew3pF8ZAUd0asptbhDtxaSFXavC8pJLSOgX9q057dNVH1jQd6SyOO5tRTMtnpt5AH4oKR+bxXac1t3rHOrViuGsNyBY9GiiKPAy5x0O/eu78+fXsyOSFKyQwqNwbl1LRuPD1cyeBDG4xMs4b9L/AJpMPXTNUSg7Fo3WSnh02DkOdRospC5kSRRS5BmSo1YYI4CSCPdIaLFsMfp8XVJ3Tlq6ybYR306Pqk7py1ldmDqcefsYNy9H9oQ+jN7+VZu1aPy9+UIfRW9/Ks4YlPkvi6oUCWYUi0pVoUWVscsKXYkIwl2hYYiVwOl8JM1o6T2BaDT0DYyAB28/OqfslF473AE2ZYW5yQrfTOcXG/ALOR1jr6Re8iUpzqpekjDhuJ9iiaZTtI0gb/Yo/ljbCfA2q6XKRYAAb9UyDM25PMTlOuuqY0Tc+47hfrW5xWqkOPFiWIRZRZQNU/sU9Uwm2p4/2FA1bVx5InRB7EFXu10KDCJWh93GwuOGiLiDrXKr5xHK91j6uF0/yKslmcitFk2kxEDLlsWnm50iwaDqUS+vEhaLcQbqZavYm7OWCoKGrsqOGoSFEqJlFSpCLlRQCYCEFGyobLLGiwbBE/H4uqTunLXFkmwX2+Lqk7py1tdeLqcubsYNy9j9oQejN7+ZZsFpPL15Qg9Gb38qzgBYm9zoxdUGalmpNoSrQpNlBxEU4YkWNUhhsd5B6z2DRTboRMbPSFgdwJIFtyuFO/xfxUE6l0a82z6Zra7+ZS8Zu1c2SesFH2HqsXdHYMF+JvzJlBygzZsrWXtxSr422vIQxg+sScunSTuURWbTUDDlhIceJAdv6DZbhqSuJmSV7lgh2kfM6xaQTopClxLwRcehVXB8ZikcMp1O7rUvjUbmR5tbW3ndu6FjU7v2US2oNi207GDxiq3UbWxkX7BxKZ0ULKkF80ojjB36cOZPZaDCy2zZg550uXi/YtRhq3kJy07DCoxZkrXZTbTjvVVkcdetPsTpxHJdrrj8E2mlDhr9YWA6Rz3VMWNJ7GrFMLeS8dYVwaFSqIWcCSAARfqVmw7HI5nFrbi24nTMehdSIPkkWobIwajZVmh2J5UBalcqAhFBYmgslMqDKlQye2DH0+Lqk7py1i6yjYQfTouqTunLV10YupzZuxhHLyP2hD6M3v5lnLGrSOXg/tCH0ZvfzLOWKeTkvj6oVDUqwJNgTmMKJRikbU+oJcj2nmKaxhOGrD3RktpefBjSwsLW6OKnMNcMum+3CygWPJp223AG/rGifYTVGwXE9pFeVsL4hgLJnD4wXPYNzAcrQf5iBvKisQ2ZoIjmF81tGgns01VypZmyANI8bnSNTA2N1yGi3GwXQrUdnsS9le2fwZrPnBF4Nu8ZvrHTgDu6042vnPxcDnB0Uy6sbLq3Ubhp22UTtTARGARwuPWoy/hSPJCYFh8UlOwStJay5sDpcne4DeUhjOy1NI/M025wN3qHBdsnXZZsrgQ12gJ3FWypoYTq5ot0afctqckglG2ZVX4QWSZYyXjgOI6kefBXMaCQB0EhXmsmhiv4NrR07yqTjeKF+nT2LcJybSHQyrwLcLkjduHQEfZ9hdUMDdwuT1Ab02mfZmvAjTrVp2QoA2IycXmw6AOAXYuCTdE2GobJTKgsmTE7ILJWyKSgdiQCAhKlFKwxpk3sN9ui6pO6ctWWV7D/AG6Pqk7py1RdGLqQy9jCOXgftCH0ZvfyrOmhaPy7/b4fRh38qzpqlk7HRj6oVanEabs3J1Gos2xeMaJywJBicxhBhltwcZqfX+U+zcUTDn2HrTHB8U8EC0i7XAjq0Tiidqe1cWVVIpBk9T1ng9RvUHimKyVMzYWHVx16BxcfUlK+pLIiRqUOBUBhaXOsZpNXH+UHc0H+7prijdpbhazaV9M4MED8rQBmA3cN3FR2P7Yte25cb2tY7+qysXxRzzcjedSTYbhax9SisWwFrrktZbS7jbn1tzqlL/hLUyht2gJva4N7gq+YNjfhqcE77a+pVSvwsCQnJlboBa24D81J4VO1oytI6R9yMmmv9Ubi37GuO15DtFX5DdylcfbaRRbFXDFKN+zbewempPCvDSCR4xsN+jfF9tloeG0XgoWM/laL9fFVrZOhkbPnyHLlIzHQAc451c7LpRyy5EMi4sSwCHKgQ1LUUtTgtSZakxoRsilLWRSxYAmdh/t0fVJ3Tlqiy7YkfTo+qTunLUV04upHL2MJ5dvKEPoze/mWdsWicu/lCH0ZvfyrO2KWTsdGPqhaNO2JrGE7iCi0bY4jCdRhIRN0TtjUGGKsCe0k2VwvxTaNqWDfUeB6eZRzQbVoIyolZ2ZmH1ew3QyYbM8Z2SgOtpdt9OYpvDU6Do0Km6e+QbrLmUizIOnopR/8skrjxLGhwHP4t1GY1OTufMcujQYiL+tWmZzxfQX59QfYoHEZDY5mk20AvdW1xS4FX9KVUVcwNvGt0/3olqWV7yAAQ5xAS87HFx0sOAR8PqxC4vI4HL1lV1JrZDSa9htpJPnrD90W9iTwPDzLK1tuNz/hGp/JNJZvCPJPE3V92VwXwMedw+cksT/+RvDfxPqVILajM3RKNZYac3+y4tS+RA4KpAQQEpUhEISHQmUmlMqTKBAEItkYhFIWRk3sX9tj6pO6ctPWY7Fj6bH1Sd05acunF1IZOTCeXbyhD6M3v5Vnsa0Pl18oQ+jN7+VZ41SycnRj6oXYU6iKbMKcMlDdSQOs2UkmbbRIQt0Tpig37QRtGl3Ho3dqZzbSSO+rZg6NT2lWjjbOeWRFpnrGxNzPNhw5z1BR+y0xxDE4I3kiLM4hoNtA0nUjeTbVVSaodIbvcXHpN/8AZSey2JfFq2nlvoyRpd/hJyu9hKtHGktyMsjfBeschNJUPjO4HtHAp7heLgi2+ytfKBs82ZjKloJygCTLqSw/vDnIuqBiuATUwEsfjxOF2yN1aQfu6l5mT87jJ1wdsJJxTLQ/EGlvT0qHrZGuFyQq7/xkkWduTaqxIu4gDmF1HS3sUTQ5raln1Rv4lQFfUZ3aaNGgSsjgdbkk+pNmxX6hqegDiujDjUQk1RPbG4aJZwXatYM1ufm9v3LRw1UWakfhjaV9iHTMzSNPC7jkZ0aWPrKfnbjwZHhYzlO57NR2bwu9YnVnLLKmy15V3g1FUO1tNL9WRoPM7Q9hUrHUNdqCD1LGloepehMxJNzU6KSc1ZHYg9iSc1LuCTISYxBwRSEo4IpWWMmdjPtsfU/u3LS7rNtjvtkfU/u3LSV04upz5exhPLy+2IQ3/wDrDv5VmL8QA3C60L4Q3lGD0Uf5iZZaFrQm7ZnytKkOn4k88bdSbvkJ3knrQWQhq0opGHJvkO0I4CABHatGAEYILLgbIA9Gclm0YraBrX2dJF81IDxAHiu6i3T1FHnjGHylkgzUU50vqInnS2v7p/IrHeTXar4hWtLj81LZknRc+I71H2Er0BiJZUQuB1jcN4Ga+mmT81Kdclccq2fBT9peTCOYF9MQHb8t9PUVluJ4PJTPLJWkdNlruy0lRSzfF5g4xOF432Nh0aXy7uKk9tdnRVU7soHhGDM3QXNv3VGWPUtUdmXjk0Sp7o89zxnn0V52C2fbJaWRgyZm2B1zOHEjmBVeocEdPOIw05iddNwG8lak3CzRUgvZoYCQTw3n71r88LdsM+SlS9lV5UphO2Vw18A+KO/SQc3tJHqVB+N5mAHUEa9HSFdMdgcMILiDmqagPaLeNkbezj0nU+tUNlDIRYRvPU0rrxyo5p8jSZuU27EtT4nJH9R7h1E/ciPBtZwsW30O/qSCJGVZZKDbeojPjOzjmcB94Vsw3bSOUeN4p9iy9KxTFp0WUovlGlNo2WKoa8XaQQuKzKkxN7BnjcdPrNViw/bLM27gLD6w4gc9uKxP875RVZfpZ3IhRopA8Agggi4I6UJC5Wq5LJkxsb9sj6n925aUs32PH0yPqf3blpFlfF1I5OTz78IXyjB6KP8AMTLLg1an8IPyjB6KP8xMswVSD5ADUayBCmI4I4CKEYIGddcuK4IECFuPJDte6qD45n3fG1gjbYAZGgi/SedYaVYdhMS+L19O69mmRrXdT/F16NQss1E9DVVYGk62S2GVgeN4KgK7V/jXOugUqyZ8cRe+zGtF8oF3W69w9qV7/wAMLc6gwSGOpe8MGZx1KlsSwyOeN0cguxwsRu4qj4Lt8KuoEcbMrnne5w3N6uKuXgyTZwv03OqcWvRtpx5CspGNDWNa0NYAGi17AC2l04jpBzDsCLBRAOBHYnGKVoggklOgjY55/wCUXWrFV7nl3axgZXVAbuErx7VDuCcV1SZJHvdve5zj1uJP4pA7kIQRCSusgskwFYJyw3H9hDM6zrt3H7ikQFxK2nsBf9hsSzx+DJ1bu6laVl2y+JeCqG33HxT61qA3LnzLhnRidomtkPtkfU/u3LSFm+x/2yPqf3blpCMfAZOTz98IPyjB6KO/lWXgLUfhB+UIPRR38qy4KyIPkMFwK5CAgRyFcjBAALkKBAHIzHWII4buvgi3XXSBG+7I4wK2milJ8cDLJ0PZoT69/rUzjOIs8HlBu52lujnWQcme0bYJjDIT4OYt1v8AVcPzC1vFcNY20jeBBIGt+lKStbCXJUcf2aOHyMqYgcoGcW0yvDScp6CtNwfExLFG5xAc5jSQN1yLkDnURjzm1VDKwaEtFgRqDcHd1XTDDqdplELXHJEABbfcNA39anBVKjonNSj/AEvgNuCz/lp2gEFB4EHx6h2W3HI3xnntsPWm22u38mFVETA0SRvYXOBNnDxrDKd3Dism212sdiVSZSC1gGWNhN8rB+JJJKtRGyAcUVDdFSECUCFAmALURCFxCABY+xB4g37Ny2DCKnwkEbudoPsCxxaVsFV56bLxY4j1Xup5FsVxcl72RH0yPqf3blo6znZE/TI+p/duWjLOPg3k5MA+EEP2hB6KO/lWX2WofCC8oQeijv5lmF1ZEHydZCioQgQIRgigI4QBxQAIyAIEFsuARl1khho3EG40I3H8V6B5OccbXUjc+skXivHUND6xqvPoVl2F2pNBVNf/AA3WbIOg/vepaTBo9BYvh4dC7dcC9927em2C4W2NokBuXtafYDp61B7abZmnbF4MtLZmOvx0IADr8Lan/YKs4Bt66KUNkeXQ5eOtsutwfZ6lza0shr0VzlexDwuJPAOkbGM6iG3d7SVRyn+NYiaiollN/nHud2nRMVcyAAuCFcAgDgikI4CCyYgtkBR7ItkDCq5cndTZ0jDxAI9o/BU5S2zVb4KoYd1zlPUdFlq9hxdSNr2QP0yPqf3blpKzTY116yPqf3blpanjVItPkwD4QXlCD0Ud/MsvWofCC8oQeijv5ll6qRfJyELgEKYgUIQWRkACgQ2XFAAEoLoSgKQwQjAooQhAGm7EVUdZTGGoDi6IfNvt+7ewbfr07F20myz6eG0UbnmQEZhqbkXIA3gBu9F5PsebDTOzWszNfn35hZTmBcpPxicRPjDQ8kNIJJ6iuKfYrGLq0ZDWUb4XZZGlrtDlO/XikFeeVLBnNqjMbZZLW5723a6k21vu1CpGVdcd1uRCoQjBqMAthYTKjZEfKjZUhWJZUDmJYNXFiVisahqUicWkHm3JXInEEIcLceC3FWNM2Dk6qvCVEDudju6ctXWJ8kE30iNp3t8KLdHg3WW13U0qsvJ2YF8IHyhB6KO/lWYFaf8ACB8oQeijv5VmAWiL5OQhchCYAtdZTVLsvJIxrmub4wvbX8lC2V7wB5dBHz6D1XF10YIKbpmZtpbEH/6Pl52dp/JRWIUBhflcQTa+n/laGZLuba+mnrA17PvVR2yH0l1yCbN3cNNFbPhjCNoxGTb3K+hAR7I2VcJYKAjALgEayQEzstWBkuR31JAQb6C/93Wj4Hs9SU5FS59g0jKXGzWk6A9JWQWT2fFJHxtjc4ljToOfnvz7goyx27NKbSomdv8AFW1FY50cmeMNAabkgc7RpzqtBCuCtSRg4BCENkICDIIR2hFCNZIQFkay6yMEwC5UZrbIwahyoGaFyTS5q+Mji2TN1iJ2vtC3BYfyL018QceDYJD6y9jR97luKUnZVcGA/CB8oQeijv5VmAC0/wCEB5Qg9FHfyrMVoy0DZDZAEYIMnALS9i6eBtK0yyljnZjYjhfhpuKzYNV42F+M1bhBGyAtjAzSzR5yxt9Bv1O+wWoS0uwot8cdKN0zefduN9T+CzfbCna2qfkOZpsQ7n01stQxjZORrT4FlO8taMwdCAXZbXy2d4o6PvWS4zWSSykygBzbNytGVrQ3QNaOAFlueVyQkqI2yEhDZCVIYACNZc0IUABlQ2RlwRYAWRg1DZGDUkILlQhqOWWQBMTOARrLkYBAAWQgIbIyQHNalAFzGo4CBmm8iNN89Uv5o2N/qeXf6VrqzLkSh+aqX872N/pYT/qWmJFVwZlym8mVRilVHLDJCxrIRGRIXg38LI64ysOlnDjwKqH/ALf63z9L2ze7XLkDB+QCt8/S9s3u0ZvIDWeepu2b3a5cnYqB+QSs89Tds3u1c+T7k6qMO8KJXwuzkEFhkuLAjXMwc65ciwouH/CnXOrd2m/2rLMb5FqueoklbLTNa95cATLcAnS9o965ciw0oY/INWeepu2b3a75Bqzz1N2ze7QrkhaUcOQes89Tds3u0PyD1nnqbtl92uXIDSjvkIrPPU3bN7tD8hNZ56m7ZfdrlydhpQI5Cqzz1N2y+7RhyGVnnqbtl92uXIsNKDv5D6sgATU/9Uvu0T5DKzz1N2y+7XLkWGlBhyHVfnqbtl92h+RCr89Tdsvu1y5INKB+RGr89Tdsvu0PyI1fnqftl/QuXIDSg7eRSrH8an7Zf0JQci9V52n7Zf0LlyA0ovuwOyz8Pp3RyOY5zpC+7M1rZWgDxgDfQqzrlyBo/9k="/>
          <p:cNvSpPr>
            <a:spLocks noChangeAspect="1" noChangeArrowheads="1"/>
          </p:cNvSpPr>
          <p:nvPr/>
        </p:nvSpPr>
        <p:spPr bwMode="auto">
          <a:xfrm>
            <a:off x="155575" y="-1417638"/>
            <a:ext cx="2400300" cy="2962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7" name="Nadpis 1"/>
          <p:cNvSpPr txBox="1">
            <a:spLocks/>
          </p:cNvSpPr>
          <p:nvPr/>
        </p:nvSpPr>
        <p:spPr>
          <a:xfrm>
            <a:off x="2999004" y="184082"/>
            <a:ext cx="57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Obchodní nauka 2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412972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678016"/>
            <a:ext cx="8640960" cy="5179984"/>
          </a:xfrm>
        </p:spPr>
        <p:txBody>
          <a:bodyPr anchor="ctr">
            <a:noAutofit/>
          </a:bodyPr>
          <a:lstStyle/>
          <a:p>
            <a:pPr marL="0" indent="0" algn="ctr">
              <a:spcBef>
                <a:spcPts val="0"/>
              </a:spcBef>
              <a:spcAft>
                <a:spcPts val="3000"/>
              </a:spcAft>
              <a:buClr>
                <a:schemeClr val="accent6">
                  <a:lumMod val="75000"/>
                </a:schemeClr>
              </a:buClr>
              <a:buNone/>
            </a:pPr>
            <a:r>
              <a:rPr lang="pl-PL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Řízení jakosti, ochrana spotřebitele </a:t>
            </a:r>
            <a:br>
              <a:rPr lang="pl-PL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</a:br>
            <a:r>
              <a:rPr lang="pl-PL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a dozorové orgány</a:t>
            </a:r>
          </a:p>
          <a:p>
            <a:pPr marL="0" indent="0" algn="ctr">
              <a:spcBef>
                <a:spcPts val="120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  <a:buNone/>
            </a:pPr>
            <a:r>
              <a:rPr lang="cs-CZ" sz="2500" i="1" dirty="0" smtClean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Význam </a:t>
            </a:r>
            <a:r>
              <a:rPr lang="cs-CZ" sz="2500" i="1" dirty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jakosti a její řízení, značky jakosti, </a:t>
            </a:r>
            <a:r>
              <a:rPr lang="cs-CZ" sz="2500" i="1" dirty="0" smtClean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/>
            </a:r>
            <a:br>
              <a:rPr lang="cs-CZ" sz="2500" i="1" dirty="0" smtClean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</a:br>
            <a:r>
              <a:rPr lang="cs-CZ" sz="2500" i="1" dirty="0" smtClean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právní </a:t>
            </a:r>
            <a:r>
              <a:rPr lang="cs-CZ" sz="2500" i="1" dirty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úprava ochrany spotřebitele. 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320000" cy="16780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55603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158911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Ochrana spotřebitele</a:t>
            </a:r>
            <a:endParaRPr lang="cs-CZ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2132856"/>
            <a:ext cx="8640960" cy="4725144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cs-CZ" altLang="cs-CZ" sz="1800" dirty="0">
                <a:latin typeface="Trebuchet MS" panose="020B0603020202020204" pitchFamily="34" charset="0"/>
              </a:rPr>
              <a:t>zákon č. 634/1992 </a:t>
            </a:r>
            <a:r>
              <a:rPr lang="cs-CZ" altLang="cs-CZ" sz="1800" dirty="0" err="1">
                <a:latin typeface="Trebuchet MS" panose="020B0603020202020204" pitchFamily="34" charset="0"/>
              </a:rPr>
              <a:t>Sb.,o</a:t>
            </a:r>
            <a:r>
              <a:rPr lang="cs-CZ" altLang="cs-CZ" sz="1800" dirty="0">
                <a:latin typeface="Trebuchet MS" panose="020B0603020202020204" pitchFamily="34" charset="0"/>
              </a:rPr>
              <a:t> ochraně spotřebitele, 			</a:t>
            </a:r>
          </a:p>
          <a:p>
            <a:pPr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cs-CZ" altLang="cs-CZ" sz="1800" dirty="0">
                <a:latin typeface="Trebuchet MS" panose="020B0603020202020204" pitchFamily="34" charset="0"/>
              </a:rPr>
              <a:t>Zákon č. 102/2001 Sb., o obecné bezpečnosti výrobku</a:t>
            </a:r>
          </a:p>
          <a:p>
            <a:pPr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cs-CZ" altLang="cs-CZ" sz="1800" dirty="0">
                <a:latin typeface="Trebuchet MS" panose="020B0603020202020204" pitchFamily="34" charset="0"/>
              </a:rPr>
              <a:t>zákon č. 258/2000 Sb., o ochraně veřejného zdraví	</a:t>
            </a:r>
          </a:p>
          <a:p>
            <a:pPr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cs-CZ" altLang="cs-CZ" sz="1800" dirty="0">
                <a:latin typeface="Trebuchet MS" panose="020B0603020202020204" pitchFamily="34" charset="0"/>
              </a:rPr>
              <a:t>zákon č. 110/1997 Sb., o potravinách a tabákových výrobcích a o  změně a doplnění některých souvisejících zákonů,</a:t>
            </a:r>
          </a:p>
          <a:p>
            <a:pPr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cs-CZ" altLang="cs-CZ" sz="1800" dirty="0">
                <a:latin typeface="Trebuchet MS" panose="020B0603020202020204" pitchFamily="34" charset="0"/>
              </a:rPr>
              <a:t>zákon. 22/1997 Sb., o technických požadavcích na výrobky</a:t>
            </a:r>
          </a:p>
          <a:p>
            <a:pPr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cs-CZ" altLang="cs-CZ" sz="1800" dirty="0">
                <a:latin typeface="Trebuchet MS" panose="020B0603020202020204" pitchFamily="34" charset="0"/>
              </a:rPr>
              <a:t>zákon č. 64/1986 Sb., o České obchodní inspekci</a:t>
            </a:r>
          </a:p>
          <a:p>
            <a:pPr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cs-CZ" altLang="cs-CZ" sz="1800" dirty="0">
                <a:latin typeface="Trebuchet MS" panose="020B0603020202020204" pitchFamily="34" charset="0"/>
              </a:rPr>
              <a:t>zákon č. 146/2002 Sb., o Státní zemědělské a potravinářské inspekci</a:t>
            </a:r>
          </a:p>
          <a:p>
            <a:pPr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cs-CZ" altLang="cs-CZ" sz="1800" dirty="0">
                <a:latin typeface="Trebuchet MS" panose="020B0603020202020204" pitchFamily="34" charset="0"/>
              </a:rPr>
              <a:t>zákon č. 147/2002 Sb., o Ústředním kontrolním a zkušebním ústavu zemědělském</a:t>
            </a:r>
          </a:p>
          <a:p>
            <a:pPr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cs-CZ" altLang="cs-CZ" sz="1800" dirty="0">
                <a:latin typeface="Trebuchet MS" panose="020B0603020202020204" pitchFamily="34" charset="0"/>
              </a:rPr>
              <a:t>zákon 166/1999 Sb., o veterinární péči…</a:t>
            </a:r>
          </a:p>
          <a:p>
            <a:pPr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cs-CZ" altLang="cs-CZ" sz="1800" dirty="0">
                <a:latin typeface="Trebuchet MS" panose="020B0603020202020204" pitchFamily="34" charset="0"/>
              </a:rPr>
              <a:t>zákon 78/2004 Sb., o nakládání s GMO a produkty</a:t>
            </a:r>
          </a:p>
          <a:p>
            <a:pPr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cs-CZ" altLang="cs-CZ" sz="1800" dirty="0">
                <a:latin typeface="Trebuchet MS" panose="020B0603020202020204" pitchFamily="34" charset="0"/>
              </a:rPr>
              <a:t>zákon. 242/2000 Sb., o ekologickém zemědělství…</a:t>
            </a: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2999004" y="184082"/>
            <a:ext cx="57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Obchodní nauka 2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47816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158911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Ochrana spotřebitele</a:t>
            </a:r>
            <a:endParaRPr lang="cs-CZ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2132856"/>
            <a:ext cx="8640960" cy="4725144"/>
          </a:xfrm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buClr>
                <a:schemeClr val="accent6"/>
              </a:buClr>
              <a:buNone/>
            </a:pPr>
            <a:r>
              <a:rPr lang="cs-CZ" altLang="cs-CZ" sz="2000" b="1" dirty="0">
                <a:latin typeface="Trebuchet MS" panose="020B0603020202020204" pitchFamily="34" charset="0"/>
              </a:rPr>
              <a:t>Spotřebitel</a:t>
            </a:r>
            <a:r>
              <a:rPr lang="cs-CZ" altLang="cs-CZ" sz="2000" dirty="0">
                <a:latin typeface="Trebuchet MS" panose="020B0603020202020204" pitchFamily="34" charset="0"/>
              </a:rPr>
              <a:t> </a:t>
            </a:r>
            <a:endParaRPr lang="cs-CZ" altLang="cs-CZ" sz="2000" dirty="0" smtClean="0">
              <a:latin typeface="Trebuchet MS" panose="020B0603020202020204" pitchFamily="34" charset="0"/>
            </a:endParaRPr>
          </a:p>
          <a:p>
            <a:pPr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cs-CZ" altLang="cs-CZ" sz="2000" dirty="0" smtClean="0">
                <a:latin typeface="Trebuchet MS" panose="020B0603020202020204" pitchFamily="34" charset="0"/>
              </a:rPr>
              <a:t>FO</a:t>
            </a:r>
            <a:r>
              <a:rPr lang="cs-CZ" altLang="cs-CZ" sz="2000" dirty="0">
                <a:latin typeface="Trebuchet MS" panose="020B0603020202020204" pitchFamily="34" charset="0"/>
              </a:rPr>
              <a:t>, která nejedná v rámci své podnikatelské činnosti nebo v rámci samostatného výkonu svého </a:t>
            </a:r>
            <a:r>
              <a:rPr lang="cs-CZ" altLang="cs-CZ" sz="2000" dirty="0" smtClean="0">
                <a:latin typeface="Trebuchet MS" panose="020B0603020202020204" pitchFamily="34" charset="0"/>
              </a:rPr>
              <a:t>povolání ( </a:t>
            </a:r>
            <a:r>
              <a:rPr lang="cs-CZ" altLang="cs-CZ" sz="2000" dirty="0">
                <a:latin typeface="Trebuchet MS" panose="020B0603020202020204" pitchFamily="34" charset="0"/>
              </a:rPr>
              <a:t>viz </a:t>
            </a:r>
            <a:r>
              <a:rPr lang="cs-CZ" altLang="cs-CZ" sz="2000" dirty="0" err="1">
                <a:latin typeface="Trebuchet MS" panose="020B0603020202020204" pitchFamily="34" charset="0"/>
              </a:rPr>
              <a:t>ust</a:t>
            </a:r>
            <a:r>
              <a:rPr lang="cs-CZ" altLang="cs-CZ" sz="2000" dirty="0">
                <a:latin typeface="Trebuchet MS" panose="020B0603020202020204" pitchFamily="34" charset="0"/>
              </a:rPr>
              <a:t>. § 2 odst. 1 </a:t>
            </a:r>
            <a:r>
              <a:rPr lang="cs-CZ" altLang="cs-CZ" sz="2000" dirty="0" err="1">
                <a:latin typeface="Trebuchet MS" panose="020B0603020202020204" pitchFamily="34" charset="0"/>
              </a:rPr>
              <a:t>písm.a</a:t>
            </a:r>
            <a:r>
              <a:rPr lang="cs-CZ" altLang="cs-CZ" sz="2000" dirty="0">
                <a:latin typeface="Trebuchet MS" panose="020B0603020202020204" pitchFamily="34" charset="0"/>
              </a:rPr>
              <a:t>) </a:t>
            </a:r>
            <a:r>
              <a:rPr lang="cs-CZ" altLang="cs-CZ" sz="2000" dirty="0" smtClean="0">
                <a:latin typeface="Trebuchet MS" panose="020B0603020202020204" pitchFamily="34" charset="0"/>
              </a:rPr>
              <a:t>ZOS</a:t>
            </a:r>
          </a:p>
          <a:p>
            <a:pPr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cs-CZ" altLang="cs-CZ" sz="2000" dirty="0" smtClean="0">
                <a:latin typeface="Trebuchet MS" panose="020B0603020202020204" pitchFamily="34" charset="0"/>
              </a:rPr>
              <a:t>fakticky </a:t>
            </a:r>
            <a:r>
              <a:rPr lang="cs-CZ" altLang="cs-CZ" sz="2000" dirty="0">
                <a:latin typeface="Trebuchet MS" panose="020B0603020202020204" pitchFamily="34" charset="0"/>
              </a:rPr>
              <a:t>slabší subjekt v právním vztahu. Musí mít proto oporu ve veřejnoprávní úpravě</a:t>
            </a:r>
          </a:p>
          <a:p>
            <a:pPr marL="0" indent="0">
              <a:spcBef>
                <a:spcPts val="600"/>
              </a:spcBef>
              <a:buClr>
                <a:schemeClr val="accent6"/>
              </a:buClr>
              <a:buNone/>
            </a:pPr>
            <a:endParaRPr lang="cs-CZ" altLang="cs-CZ" sz="2000" dirty="0" smtClean="0">
              <a:latin typeface="Trebuchet MS" panose="020B0603020202020204" pitchFamily="34" charset="0"/>
            </a:endParaRPr>
          </a:p>
          <a:p>
            <a:pPr marL="0" indent="0">
              <a:spcBef>
                <a:spcPts val="600"/>
              </a:spcBef>
              <a:buClr>
                <a:schemeClr val="accent6"/>
              </a:buClr>
              <a:buNone/>
            </a:pPr>
            <a:r>
              <a:rPr lang="cs-CZ" altLang="cs-CZ" sz="2000" dirty="0" smtClean="0">
                <a:latin typeface="Trebuchet MS" panose="020B0603020202020204" pitchFamily="34" charset="0"/>
              </a:rPr>
              <a:t>Obecným </a:t>
            </a:r>
            <a:r>
              <a:rPr lang="cs-CZ" altLang="cs-CZ" sz="2000" dirty="0">
                <a:latin typeface="Trebuchet MS" panose="020B0603020202020204" pitchFamily="34" charset="0"/>
              </a:rPr>
              <a:t>objektem právní ochrany spotřebitelů je nerušené a soustavné uspokojování jejich potřeb. Jedná se především o </a:t>
            </a:r>
          </a:p>
          <a:p>
            <a:pPr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cs-CZ" altLang="cs-CZ" sz="2000" dirty="0">
                <a:latin typeface="Trebuchet MS" panose="020B0603020202020204" pitchFamily="34" charset="0"/>
              </a:rPr>
              <a:t>poctivost prodeje,</a:t>
            </a:r>
          </a:p>
          <a:p>
            <a:pPr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cs-CZ" altLang="cs-CZ" sz="2000" dirty="0">
                <a:latin typeface="Trebuchet MS" panose="020B0603020202020204" pitchFamily="34" charset="0"/>
              </a:rPr>
              <a:t>zákaz nekalých obchodních praktik,</a:t>
            </a:r>
          </a:p>
          <a:p>
            <a:pPr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cs-CZ" altLang="cs-CZ" sz="2000" dirty="0">
                <a:latin typeface="Trebuchet MS" panose="020B0603020202020204" pitchFamily="34" charset="0"/>
              </a:rPr>
              <a:t>informační povinnosti (stanovení podmínek vyřizování  reklamací, výkup vratných obalů, regulaci reklamy, technické požadavky na výrobky a cenovou  regulaci…)</a:t>
            </a:r>
          </a:p>
          <a:p>
            <a:pPr>
              <a:buClr>
                <a:schemeClr val="accent6"/>
              </a:buClr>
              <a:buFont typeface="Wingdings" panose="05000000000000000000" pitchFamily="2" charset="2"/>
              <a:buNone/>
            </a:pPr>
            <a:endParaRPr lang="cs-CZ" altLang="cs-CZ" sz="2000" dirty="0">
              <a:latin typeface="Trebuchet MS" panose="020B0603020202020204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2999004" y="184082"/>
            <a:ext cx="57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Obchodní nauka 2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76892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158911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Ochrana spotřebitele</a:t>
            </a:r>
            <a:endParaRPr lang="cs-CZ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2132856"/>
            <a:ext cx="8640960" cy="4725144"/>
          </a:xfrm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cs-CZ" altLang="cs-CZ" sz="2000" dirty="0" smtClean="0">
                <a:latin typeface="Trebuchet MS" panose="020B0603020202020204" pitchFamily="34" charset="0"/>
              </a:rPr>
              <a:t>Nejdůležitější </a:t>
            </a:r>
            <a:r>
              <a:rPr lang="cs-CZ" altLang="cs-CZ" sz="2000" dirty="0">
                <a:latin typeface="Trebuchet MS" panose="020B0603020202020204" pitchFamily="34" charset="0"/>
              </a:rPr>
              <a:t>zásady ochrany spotřebitele formulovala již rezoluce Valného shromáždění  OSN č. 39/248 v roce 1995 nazvaná Směrnice na ochranu spotřebitele:</a:t>
            </a:r>
          </a:p>
          <a:p>
            <a:pPr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cs-CZ" altLang="cs-CZ" sz="2000" dirty="0">
                <a:latin typeface="Trebuchet MS" panose="020B0603020202020204" pitchFamily="34" charset="0"/>
              </a:rPr>
              <a:t>Zákaz nepoctivých jednání a diskriminace spotřebitele</a:t>
            </a:r>
          </a:p>
          <a:p>
            <a:pPr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cs-CZ" altLang="cs-CZ" sz="2000" dirty="0">
                <a:latin typeface="Trebuchet MS" panose="020B0603020202020204" pitchFamily="34" charset="0"/>
              </a:rPr>
              <a:t>Zákaz klamání spotřebitele</a:t>
            </a:r>
          </a:p>
          <a:p>
            <a:pPr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cs-CZ" altLang="cs-CZ" sz="2000" dirty="0">
                <a:latin typeface="Trebuchet MS" panose="020B0603020202020204" pitchFamily="34" charset="0"/>
              </a:rPr>
              <a:t>Zajištění přístupu k podstatným informacím – povinnost informační</a:t>
            </a:r>
            <a:endParaRPr lang="cs-CZ" altLang="cs-CZ" sz="2000" b="1" dirty="0">
              <a:latin typeface="Trebuchet MS" panose="020B0603020202020204" pitchFamily="34" charset="0"/>
            </a:endParaRPr>
          </a:p>
          <a:p>
            <a:pPr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cs-CZ" altLang="cs-CZ" sz="2000" dirty="0">
                <a:latin typeface="Trebuchet MS" panose="020B0603020202020204" pitchFamily="34" charset="0"/>
              </a:rPr>
              <a:t>Zákaz ovlivňování spotřebitele nezákonnými postupy.</a:t>
            </a:r>
          </a:p>
          <a:p>
            <a:pPr>
              <a:buClr>
                <a:schemeClr val="accent6"/>
              </a:buClr>
              <a:buFont typeface="Wingdings" panose="05000000000000000000" pitchFamily="2" charset="2"/>
              <a:buNone/>
            </a:pPr>
            <a:endParaRPr lang="cs-CZ" altLang="cs-CZ" sz="2000" dirty="0">
              <a:latin typeface="Trebuchet MS" panose="020B0603020202020204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2999004" y="184082"/>
            <a:ext cx="57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Obchodní nauka 2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68984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158911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Ochrana spotřebitele</a:t>
            </a:r>
            <a:endParaRPr lang="cs-CZ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2132856"/>
            <a:ext cx="8640960" cy="4725144"/>
          </a:xfrm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cs-CZ" altLang="cs-CZ" sz="2000" dirty="0">
                <a:latin typeface="Trebuchet MS" panose="020B0603020202020204" pitchFamily="34" charset="0"/>
              </a:rPr>
              <a:t>ZOS ukládá </a:t>
            </a:r>
            <a:r>
              <a:rPr lang="cs-CZ" altLang="cs-CZ" sz="2000" b="1" dirty="0">
                <a:latin typeface="Trebuchet MS" panose="020B0603020202020204" pitchFamily="34" charset="0"/>
              </a:rPr>
              <a:t>prodávajícímu</a:t>
            </a:r>
            <a:r>
              <a:rPr lang="cs-CZ" altLang="cs-CZ" sz="2000" dirty="0">
                <a:latin typeface="Trebuchet MS" panose="020B0603020202020204" pitchFamily="34" charset="0"/>
              </a:rPr>
              <a:t>, jakým způsobem má řádně informovat spotřebitele o </a:t>
            </a:r>
            <a:r>
              <a:rPr lang="cs-CZ" altLang="cs-CZ" sz="2000" b="1" dirty="0">
                <a:latin typeface="Trebuchet MS" panose="020B0603020202020204" pitchFamily="34" charset="0"/>
              </a:rPr>
              <a:t>vlastnostech</a:t>
            </a:r>
            <a:r>
              <a:rPr lang="cs-CZ" altLang="cs-CZ" sz="2000" dirty="0">
                <a:latin typeface="Trebuchet MS" panose="020B0603020202020204" pitchFamily="34" charset="0"/>
              </a:rPr>
              <a:t> prodávaných </a:t>
            </a:r>
            <a:r>
              <a:rPr lang="cs-CZ" altLang="cs-CZ" sz="2000" b="1" dirty="0">
                <a:latin typeface="Trebuchet MS" panose="020B0603020202020204" pitchFamily="34" charset="0"/>
              </a:rPr>
              <a:t>výrobků</a:t>
            </a:r>
            <a:r>
              <a:rPr lang="cs-CZ" altLang="cs-CZ" sz="2000" dirty="0">
                <a:latin typeface="Trebuchet MS" panose="020B0603020202020204" pitchFamily="34" charset="0"/>
              </a:rPr>
              <a:t> nebo charakteru poskytovaných </a:t>
            </a:r>
            <a:r>
              <a:rPr lang="cs-CZ" altLang="cs-CZ" sz="2000" b="1" dirty="0">
                <a:latin typeface="Trebuchet MS" panose="020B0603020202020204" pitchFamily="34" charset="0"/>
              </a:rPr>
              <a:t>služeb</a:t>
            </a:r>
            <a:r>
              <a:rPr lang="cs-CZ" altLang="cs-CZ" sz="2000" dirty="0">
                <a:latin typeface="Trebuchet MS" panose="020B0603020202020204" pitchFamily="34" charset="0"/>
              </a:rPr>
              <a:t>. Spotřebitel má být informován i </a:t>
            </a:r>
            <a:r>
              <a:rPr lang="cs-CZ" altLang="cs-CZ" sz="2000" b="1" dirty="0">
                <a:latin typeface="Trebuchet MS" panose="020B0603020202020204" pitchFamily="34" charset="0"/>
              </a:rPr>
              <a:t>o způsobu použití a údržby</a:t>
            </a:r>
            <a:r>
              <a:rPr lang="cs-CZ" altLang="cs-CZ" sz="2000" dirty="0">
                <a:latin typeface="Trebuchet MS" panose="020B0603020202020204" pitchFamily="34" charset="0"/>
              </a:rPr>
              <a:t> výrobku, </a:t>
            </a:r>
            <a:r>
              <a:rPr lang="cs-CZ" altLang="cs-CZ" sz="2000" b="1" dirty="0">
                <a:latin typeface="Trebuchet MS" panose="020B0603020202020204" pitchFamily="34" charset="0"/>
              </a:rPr>
              <a:t>o nebezpečí</a:t>
            </a:r>
            <a:r>
              <a:rPr lang="cs-CZ" altLang="cs-CZ" sz="2000" dirty="0">
                <a:latin typeface="Trebuchet MS" panose="020B0603020202020204" pitchFamily="34" charset="0"/>
              </a:rPr>
              <a:t>, které vyplývá z jeho nesprávného použití nebo údržby i</a:t>
            </a:r>
            <a:r>
              <a:rPr lang="cs-CZ" altLang="cs-CZ" sz="2000" b="1" dirty="0">
                <a:latin typeface="Trebuchet MS" panose="020B0603020202020204" pitchFamily="34" charset="0"/>
              </a:rPr>
              <a:t> o riziku</a:t>
            </a:r>
            <a:r>
              <a:rPr lang="cs-CZ" altLang="cs-CZ" sz="2000" dirty="0">
                <a:latin typeface="Trebuchet MS" panose="020B0603020202020204" pitchFamily="34" charset="0"/>
              </a:rPr>
              <a:t> souvisejícím s poskytovanou službou</a:t>
            </a:r>
            <a:r>
              <a:rPr lang="cs-CZ" altLang="cs-CZ" sz="2000" dirty="0" smtClean="0">
                <a:latin typeface="Trebuchet MS" panose="020B0603020202020204" pitchFamily="34" charset="0"/>
              </a:rPr>
              <a:t>.</a:t>
            </a:r>
          </a:p>
          <a:p>
            <a:pPr marL="0" indent="0">
              <a:spcBef>
                <a:spcPts val="600"/>
              </a:spcBef>
              <a:buNone/>
            </a:pPr>
            <a:endParaRPr lang="cs-CZ" altLang="cs-CZ" sz="2000" b="1" dirty="0" smtClean="0">
              <a:latin typeface="Trebuchet MS" panose="020B0603020202020204" pitchFamily="34" charset="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cs-CZ" altLang="cs-CZ" sz="2000" b="1" dirty="0" smtClean="0">
                <a:latin typeface="Trebuchet MS" panose="020B0603020202020204" pitchFamily="34" charset="0"/>
              </a:rPr>
              <a:t>Zákaz nekalých obchodních praktik:</a:t>
            </a:r>
          </a:p>
          <a:p>
            <a:pPr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cs-CZ" altLang="cs-CZ" sz="2000" dirty="0">
                <a:latin typeface="Trebuchet MS" panose="020B0603020202020204" pitchFamily="34" charset="0"/>
              </a:rPr>
              <a:t>Klamavé obchodní praktiky - § 4 ZOS</a:t>
            </a:r>
          </a:p>
          <a:p>
            <a:pPr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cs-CZ" altLang="cs-CZ" sz="2000" dirty="0">
                <a:latin typeface="Trebuchet MS" panose="020B0603020202020204" pitchFamily="34" charset="0"/>
              </a:rPr>
              <a:t>Agresivní obchodní praktiky - § 5a ZOS</a:t>
            </a:r>
          </a:p>
          <a:p>
            <a:pPr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cs-CZ" altLang="cs-CZ" sz="2000" dirty="0">
                <a:latin typeface="Trebuchet MS" panose="020B0603020202020204" pitchFamily="34" charset="0"/>
              </a:rPr>
              <a:t>Diskriminace spotřebitele - § 7a</a:t>
            </a:r>
          </a:p>
          <a:p>
            <a:pPr marL="0" indent="0">
              <a:spcBef>
                <a:spcPts val="600"/>
              </a:spcBef>
              <a:buNone/>
            </a:pPr>
            <a:endParaRPr lang="cs-CZ" altLang="cs-CZ" sz="2000" dirty="0">
              <a:latin typeface="Trebuchet MS" panose="020B0603020202020204" pitchFamily="34" charset="0"/>
            </a:endParaRPr>
          </a:p>
          <a:p>
            <a:pPr>
              <a:buClr>
                <a:schemeClr val="accent6"/>
              </a:buClr>
            </a:pPr>
            <a:endParaRPr lang="cs-CZ" altLang="cs-CZ" sz="2000" dirty="0">
              <a:latin typeface="Trebuchet MS" panose="020B0603020202020204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2999004" y="184082"/>
            <a:ext cx="57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Obchodní nauka 2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69305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158911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Ochrana spotřebitele</a:t>
            </a:r>
            <a:endParaRPr lang="cs-CZ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2132856"/>
            <a:ext cx="8640960" cy="4725144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  <a:buNone/>
            </a:pPr>
            <a:r>
              <a:rPr lang="cs-CZ" altLang="cs-CZ" sz="2000" b="1" dirty="0" smtClean="0">
                <a:latin typeface="Trebuchet MS" panose="020B0603020202020204" pitchFamily="34" charset="0"/>
              </a:rPr>
              <a:t>Klamavé obchodní praktiky:</a:t>
            </a:r>
          </a:p>
          <a:p>
            <a:pPr>
              <a:spcBef>
                <a:spcPts val="600"/>
              </a:spcBef>
              <a:buNone/>
            </a:pPr>
            <a:r>
              <a:rPr lang="cs-CZ" altLang="cs-CZ" sz="2000" dirty="0" smtClean="0">
                <a:latin typeface="Trebuchet MS" panose="020B0603020202020204" pitchFamily="34" charset="0"/>
              </a:rPr>
              <a:t>Podnikatel </a:t>
            </a:r>
            <a:endParaRPr lang="cs-CZ" altLang="cs-CZ" sz="2000" dirty="0">
              <a:latin typeface="Trebuchet MS" panose="020B0603020202020204" pitchFamily="34" charset="0"/>
            </a:endParaRPr>
          </a:p>
          <a:p>
            <a:pPr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cs-CZ" altLang="cs-CZ" sz="1800" dirty="0">
                <a:latin typeface="Trebuchet MS" panose="020B0603020202020204" pitchFamily="34" charset="0"/>
              </a:rPr>
              <a:t>prohlašuje, že se zavázal  dodržovat určitá pravidla chování, ačkoliv tomu tak není</a:t>
            </a:r>
          </a:p>
          <a:p>
            <a:pPr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cs-CZ" altLang="cs-CZ" sz="1800" dirty="0">
                <a:latin typeface="Trebuchet MS" panose="020B0603020202020204" pitchFamily="34" charset="0"/>
              </a:rPr>
              <a:t>uvádí jako přednost nabídky práva, která vyplývají přímo ze zákona</a:t>
            </a:r>
          </a:p>
          <a:p>
            <a:pPr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cs-CZ" altLang="cs-CZ" sz="1800" dirty="0">
                <a:latin typeface="Trebuchet MS" panose="020B0603020202020204" pitchFamily="34" charset="0"/>
              </a:rPr>
              <a:t>propaguje výrobky či služby způsobem, ze kterého není patrné, že se jedná o placenou reklamu</a:t>
            </a:r>
          </a:p>
          <a:p>
            <a:pPr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cs-CZ" altLang="cs-CZ" sz="1800" dirty="0">
                <a:latin typeface="Trebuchet MS" panose="020B0603020202020204" pitchFamily="34" charset="0"/>
              </a:rPr>
              <a:t>uvádí slova „gratis“, „zdarma“, „bezplatně“ apod. a spotřebitel musí vynaložit náklady…</a:t>
            </a:r>
          </a:p>
          <a:p>
            <a:pPr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cs-CZ" altLang="cs-CZ" sz="1800" dirty="0">
                <a:latin typeface="Trebuchet MS" panose="020B0603020202020204" pitchFamily="34" charset="0"/>
              </a:rPr>
              <a:t>přiloží k propagačnímu materiálu výzvu k provedení platby a vytváří tak pro spotřebitele dojem, že si výrobek nebo službu objednal…</a:t>
            </a:r>
          </a:p>
          <a:p>
            <a:pPr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cs-CZ" altLang="cs-CZ" sz="1800" dirty="0">
                <a:latin typeface="Trebuchet MS" panose="020B0603020202020204" pitchFamily="34" charset="0"/>
              </a:rPr>
              <a:t>vyvolává dojem nebo nepravdivě uvádí, že nejedná v rámci své podnikatelské činnosti nebo se prezentuje jako spotřebitel</a:t>
            </a:r>
          </a:p>
          <a:p>
            <a:pPr marL="0" indent="0">
              <a:spcBef>
                <a:spcPts val="600"/>
              </a:spcBef>
              <a:buNone/>
            </a:pPr>
            <a:endParaRPr lang="cs-CZ" altLang="cs-CZ" sz="2000" dirty="0">
              <a:latin typeface="Trebuchet MS" panose="020B0603020202020204" pitchFamily="34" charset="0"/>
            </a:endParaRPr>
          </a:p>
          <a:p>
            <a:pPr>
              <a:buClr>
                <a:schemeClr val="accent6"/>
              </a:buClr>
            </a:pPr>
            <a:endParaRPr lang="cs-CZ" altLang="cs-CZ" sz="2000" dirty="0">
              <a:latin typeface="Trebuchet MS" panose="020B0603020202020204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2999004" y="184082"/>
            <a:ext cx="57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Obchodní nauka 2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77510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158911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Ochrana spotřebitele</a:t>
            </a:r>
            <a:endParaRPr lang="cs-CZ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2132856"/>
            <a:ext cx="8640960" cy="4725144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  <a:buNone/>
            </a:pPr>
            <a:r>
              <a:rPr lang="cs-CZ" altLang="cs-CZ" sz="2000" b="1" dirty="0" smtClean="0">
                <a:latin typeface="Trebuchet MS" panose="020B0603020202020204" pitchFamily="34" charset="0"/>
              </a:rPr>
              <a:t>Agresivní obchodní praktiky:</a:t>
            </a:r>
          </a:p>
          <a:p>
            <a:pPr>
              <a:spcBef>
                <a:spcPts val="600"/>
              </a:spcBef>
              <a:buNone/>
            </a:pPr>
            <a:r>
              <a:rPr lang="cs-CZ" altLang="cs-CZ" sz="1800" dirty="0">
                <a:latin typeface="Trebuchet MS" panose="020B0603020202020204" pitchFamily="34" charset="0"/>
              </a:rPr>
              <a:t>Podnikatel</a:t>
            </a:r>
          </a:p>
          <a:p>
            <a:pPr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cs-CZ" altLang="cs-CZ" sz="1800" dirty="0">
                <a:latin typeface="Trebuchet MS" panose="020B0603020202020204" pitchFamily="34" charset="0"/>
              </a:rPr>
              <a:t>vytváří dojem, že spotřebitel nemůže opustit provozovnu nebo místo, kde jsou nabízeny výrobky či služby</a:t>
            </a:r>
            <a:r>
              <a:rPr lang="cs-CZ" altLang="cs-CZ" sz="1800" dirty="0" smtClean="0">
                <a:latin typeface="Trebuchet MS" panose="020B0603020202020204" pitchFamily="34" charset="0"/>
              </a:rPr>
              <a:t>, bez </a:t>
            </a:r>
            <a:r>
              <a:rPr lang="cs-CZ" altLang="cs-CZ" sz="1800" dirty="0">
                <a:latin typeface="Trebuchet MS" panose="020B0603020202020204" pitchFamily="34" charset="0"/>
              </a:rPr>
              <a:t>uzavření smlouvy</a:t>
            </a:r>
          </a:p>
          <a:p>
            <a:pPr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cs-CZ" altLang="cs-CZ" sz="1800" dirty="0">
                <a:latin typeface="Trebuchet MS" panose="020B0603020202020204" pitchFamily="34" charset="0"/>
              </a:rPr>
              <a:t>osobně navštíví spotřebitele v jeho bydlišti, ačkoliv ho spotřebitel vyzval, aby jeho bydliště opustil a nevracel se</a:t>
            </a:r>
          </a:p>
          <a:p>
            <a:pPr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cs-CZ" altLang="cs-CZ" sz="1800" dirty="0">
                <a:latin typeface="Trebuchet MS" panose="020B0603020202020204" pitchFamily="34" charset="0"/>
              </a:rPr>
              <a:t>opakovaně činí spotřebiteli nevyžádané nabídky</a:t>
            </a:r>
          </a:p>
          <a:p>
            <a:pPr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cs-CZ" altLang="cs-CZ" sz="1800" dirty="0">
                <a:latin typeface="Trebuchet MS" panose="020B0603020202020204" pitchFamily="34" charset="0"/>
              </a:rPr>
              <a:t>požaduje na spotřebiteli, aby při uplatňování práva z pojistné smlouvy předložil doklady, které nelze pokládat za důvodné…</a:t>
            </a:r>
          </a:p>
          <a:p>
            <a:pPr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cs-CZ" altLang="cs-CZ" sz="1800" dirty="0">
                <a:latin typeface="Trebuchet MS" panose="020B0603020202020204" pitchFamily="34" charset="0"/>
              </a:rPr>
              <a:t>prostřednictvím reklamy nabádá děti, aby si výrobky či služby koupily, resp. přesvědčily dospělou osobu…</a:t>
            </a:r>
          </a:p>
          <a:p>
            <a:pPr>
              <a:buClr>
                <a:schemeClr val="accent6"/>
              </a:buClr>
            </a:pPr>
            <a:endParaRPr lang="cs-CZ" altLang="cs-CZ" sz="2000" dirty="0">
              <a:latin typeface="Trebuchet MS" panose="020B0603020202020204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2999004" y="184082"/>
            <a:ext cx="57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Obchodní nauka 2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52588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158911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Ochrana spotřebitele</a:t>
            </a:r>
            <a:endParaRPr lang="cs-CZ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2132856"/>
            <a:ext cx="8640960" cy="4725144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  <a:buNone/>
            </a:pPr>
            <a:r>
              <a:rPr lang="cs-CZ" altLang="cs-CZ" sz="2000" b="1" dirty="0" smtClean="0">
                <a:latin typeface="Trebuchet MS" panose="020B0603020202020204" pitchFamily="34" charset="0"/>
              </a:rPr>
              <a:t>Agresivní obchodní praktiky:</a:t>
            </a:r>
          </a:p>
          <a:p>
            <a:pPr>
              <a:spcBef>
                <a:spcPts val="600"/>
              </a:spcBef>
              <a:buNone/>
            </a:pPr>
            <a:r>
              <a:rPr lang="cs-CZ" altLang="cs-CZ" sz="1800" dirty="0">
                <a:latin typeface="Trebuchet MS" panose="020B0603020202020204" pitchFamily="34" charset="0"/>
              </a:rPr>
              <a:t>Podnikatel</a:t>
            </a:r>
          </a:p>
          <a:p>
            <a:pPr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cs-CZ" altLang="cs-CZ" sz="1800" dirty="0" smtClean="0">
                <a:latin typeface="Trebuchet MS" panose="020B0603020202020204" pitchFamily="34" charset="0"/>
              </a:rPr>
              <a:t>požaduje </a:t>
            </a:r>
            <a:r>
              <a:rPr lang="cs-CZ" altLang="cs-CZ" sz="1800" dirty="0">
                <a:latin typeface="Trebuchet MS" panose="020B0603020202020204" pitchFamily="34" charset="0"/>
              </a:rPr>
              <a:t>po spotřebiteli okamžitou nebo odloženou platbu za výrobky či služby, které si spotřebitel neobjednal…</a:t>
            </a:r>
          </a:p>
          <a:p>
            <a:pPr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cs-CZ" altLang="cs-CZ" sz="1800" dirty="0">
                <a:latin typeface="Trebuchet MS" panose="020B0603020202020204" pitchFamily="34" charset="0"/>
              </a:rPr>
              <a:t>prohlašuje, že pokud si spotřebitel výrobek nebo službu nekoupí, ohrozí tím jeho podnikání, pracovní místo nebo existenci</a:t>
            </a:r>
          </a:p>
          <a:p>
            <a:pPr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cs-CZ" altLang="cs-CZ" sz="1800" dirty="0">
                <a:latin typeface="Trebuchet MS" panose="020B0603020202020204" pitchFamily="34" charset="0"/>
              </a:rPr>
              <a:t>vytváří dojem, že spotřebitel vyhrál nebo vyhraje, pokud bude jednat určitým způsobem, ačkoli taková výhoda bez vynaložení finančních prostředků ze strany spotřebitele neexistuje</a:t>
            </a:r>
            <a:r>
              <a:rPr lang="cs-CZ" altLang="cs-CZ" sz="1800" dirty="0" smtClean="0">
                <a:latin typeface="Trebuchet MS" panose="020B0603020202020204" pitchFamily="34" charset="0"/>
              </a:rPr>
              <a:t>…</a:t>
            </a:r>
            <a:endParaRPr lang="cs-CZ" altLang="cs-CZ" sz="1800" dirty="0">
              <a:latin typeface="Trebuchet MS" panose="020B0603020202020204" pitchFamily="34" charset="0"/>
            </a:endParaRPr>
          </a:p>
          <a:p>
            <a:pPr>
              <a:buClr>
                <a:schemeClr val="accent6"/>
              </a:buClr>
            </a:pPr>
            <a:endParaRPr lang="cs-CZ" altLang="cs-CZ" sz="2000" dirty="0">
              <a:latin typeface="Trebuchet MS" panose="020B0603020202020204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2999004" y="184082"/>
            <a:ext cx="57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Obchodní nauka 2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9121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158911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Dozorové orgány</a:t>
            </a:r>
            <a:endParaRPr lang="cs-CZ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2132856"/>
            <a:ext cx="8640960" cy="4725144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cs-CZ" altLang="cs-CZ" sz="1800" b="1" dirty="0">
                <a:latin typeface="Trebuchet MS" panose="020B0603020202020204" pitchFamily="34" charset="0"/>
              </a:rPr>
              <a:t>Česká obchodní inspekce</a:t>
            </a:r>
            <a:r>
              <a:rPr lang="cs-CZ" altLang="cs-CZ" sz="1800" dirty="0">
                <a:latin typeface="Trebuchet MS" panose="020B0603020202020204" pitchFamily="34" charset="0"/>
              </a:rPr>
              <a:t> provádí </a:t>
            </a:r>
            <a:r>
              <a:rPr lang="cs-CZ" altLang="cs-CZ" sz="1800" b="1" dirty="0">
                <a:latin typeface="Trebuchet MS" panose="020B0603020202020204" pitchFamily="34" charset="0"/>
              </a:rPr>
              <a:t>komplexně</a:t>
            </a:r>
            <a:r>
              <a:rPr lang="cs-CZ" altLang="cs-CZ" sz="1800" dirty="0">
                <a:latin typeface="Trebuchet MS" panose="020B0603020202020204" pitchFamily="34" charset="0"/>
              </a:rPr>
              <a:t> dozor nad ochranou spotřebitele s výjimkou dozoru na úseku nezávadnosti krmiv, veterinárních léčiv a prodeje živých zvířat</a:t>
            </a:r>
            <a:r>
              <a:rPr lang="cs-CZ" altLang="cs-CZ" sz="1800" i="1" dirty="0">
                <a:latin typeface="Trebuchet MS" panose="020B0603020202020204" pitchFamily="34" charset="0"/>
              </a:rPr>
              <a:t>.</a:t>
            </a:r>
            <a:r>
              <a:rPr lang="cs-CZ" altLang="cs-CZ" sz="1800" dirty="0">
                <a:latin typeface="Trebuchet MS" panose="020B0603020202020204" pitchFamily="34" charset="0"/>
              </a:rPr>
              <a:t> </a:t>
            </a:r>
            <a:endParaRPr lang="cs-CZ" altLang="cs-CZ" sz="1800" b="1" dirty="0">
              <a:latin typeface="Trebuchet MS" panose="020B0603020202020204" pitchFamily="34" charset="0"/>
            </a:endParaRPr>
          </a:p>
          <a:p>
            <a:pPr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cs-CZ" altLang="cs-CZ" sz="1800" b="1" dirty="0">
                <a:latin typeface="Trebuchet MS" panose="020B0603020202020204" pitchFamily="34" charset="0"/>
              </a:rPr>
              <a:t>Státní zemědělská a potravinářská inspekce</a:t>
            </a:r>
            <a:r>
              <a:rPr lang="cs-CZ" altLang="cs-CZ" sz="1800" dirty="0">
                <a:latin typeface="Trebuchet MS" panose="020B0603020202020204" pitchFamily="34" charset="0"/>
              </a:rPr>
              <a:t> provádí též dozor nad dodržováním povinností, stanovených zákonem na úseku zemědělských, potravinářských, kosmetických, mydlářských, saponátových a tabákových výrobků </a:t>
            </a:r>
          </a:p>
          <a:p>
            <a:pPr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cs-CZ" altLang="cs-CZ" sz="1800" b="1" dirty="0">
                <a:latin typeface="Trebuchet MS" panose="020B0603020202020204" pitchFamily="34" charset="0"/>
              </a:rPr>
              <a:t>Orgány ochrany veřejného zdraví</a:t>
            </a:r>
            <a:r>
              <a:rPr lang="cs-CZ" altLang="cs-CZ" sz="1800" dirty="0">
                <a:latin typeface="Trebuchet MS" panose="020B0603020202020204" pitchFamily="34" charset="0"/>
              </a:rPr>
              <a:t> (dříve orgány hygienické služby) </a:t>
            </a:r>
            <a:r>
              <a:rPr lang="cs-CZ" altLang="cs-CZ" sz="1800" dirty="0" smtClean="0">
                <a:latin typeface="Trebuchet MS" panose="020B0603020202020204" pitchFamily="34" charset="0"/>
              </a:rPr>
              <a:t>provádějí dozor </a:t>
            </a:r>
            <a:r>
              <a:rPr lang="cs-CZ" altLang="cs-CZ" sz="1800" dirty="0">
                <a:latin typeface="Trebuchet MS" panose="020B0603020202020204" pitchFamily="34" charset="0"/>
              </a:rPr>
              <a:t>nad dodržování povinností, stanovených zákonem na úseku ochrany zdraví lidí, zejména z hlediska zdravotní nezávadnosti výrobků a poskytovaných </a:t>
            </a:r>
            <a:r>
              <a:rPr lang="cs-CZ" altLang="cs-CZ" sz="1800" dirty="0" smtClean="0">
                <a:latin typeface="Trebuchet MS" panose="020B0603020202020204" pitchFamily="34" charset="0"/>
              </a:rPr>
              <a:t>služeb </a:t>
            </a:r>
            <a:endParaRPr lang="cs-CZ" altLang="cs-CZ" sz="1800" b="1" dirty="0">
              <a:latin typeface="Trebuchet MS" panose="020B0603020202020204" pitchFamily="34" charset="0"/>
            </a:endParaRPr>
          </a:p>
          <a:p>
            <a:pPr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cs-CZ" altLang="cs-CZ" sz="1800" b="1" dirty="0">
                <a:latin typeface="Trebuchet MS" panose="020B0603020202020204" pitchFamily="34" charset="0"/>
              </a:rPr>
              <a:t>Orgány veterinární správy</a:t>
            </a:r>
            <a:r>
              <a:rPr lang="cs-CZ" altLang="cs-CZ" sz="1800" dirty="0">
                <a:latin typeface="Trebuchet MS" panose="020B0603020202020204" pitchFamily="34" charset="0"/>
              </a:rPr>
              <a:t> provádějí dozor na úseku veterinární péče nad dodržování zákonem stanovených </a:t>
            </a:r>
            <a:r>
              <a:rPr lang="cs-CZ" altLang="cs-CZ" sz="1800" dirty="0" smtClean="0">
                <a:latin typeface="Trebuchet MS" panose="020B0603020202020204" pitchFamily="34" charset="0"/>
              </a:rPr>
              <a:t>povinností</a:t>
            </a:r>
            <a:endParaRPr lang="cs-CZ" altLang="cs-CZ" sz="1800" dirty="0">
              <a:latin typeface="Trebuchet MS" panose="020B0603020202020204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2999004" y="184082"/>
            <a:ext cx="57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Obchodní nauka 2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971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158911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Dozorové orgány</a:t>
            </a:r>
            <a:endParaRPr lang="cs-CZ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2132856"/>
            <a:ext cx="8640960" cy="4725144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cs-CZ" altLang="cs-CZ" sz="1800" b="1" dirty="0">
                <a:latin typeface="Trebuchet MS" panose="020B0603020202020204" pitchFamily="34" charset="0"/>
              </a:rPr>
              <a:t>Živnostenské úřady</a:t>
            </a:r>
            <a:r>
              <a:rPr lang="cs-CZ" altLang="cs-CZ" sz="1800" dirty="0">
                <a:latin typeface="Trebuchet MS" panose="020B0603020202020204" pitchFamily="34" charset="0"/>
              </a:rPr>
              <a:t> provádějí dozor nad dodržováním povinností, stanovených zákonem v oblasti obchodu a služeb podle umístění </a:t>
            </a:r>
            <a:r>
              <a:rPr lang="cs-CZ" altLang="cs-CZ" sz="1800" dirty="0" smtClean="0">
                <a:latin typeface="Trebuchet MS" panose="020B0603020202020204" pitchFamily="34" charset="0"/>
              </a:rPr>
              <a:t>podnikání </a:t>
            </a:r>
          </a:p>
          <a:p>
            <a:pPr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cs-CZ" altLang="cs-CZ" sz="1800" b="1" dirty="0" smtClean="0">
                <a:latin typeface="Trebuchet MS" panose="020B0603020202020204" pitchFamily="34" charset="0"/>
              </a:rPr>
              <a:t>Celní </a:t>
            </a:r>
            <a:r>
              <a:rPr lang="cs-CZ" altLang="cs-CZ" sz="1800" b="1" dirty="0">
                <a:latin typeface="Trebuchet MS" panose="020B0603020202020204" pitchFamily="34" charset="0"/>
              </a:rPr>
              <a:t>úřady</a:t>
            </a:r>
            <a:r>
              <a:rPr lang="cs-CZ" altLang="cs-CZ" sz="1800" dirty="0">
                <a:latin typeface="Trebuchet MS" panose="020B0603020202020204" pitchFamily="34" charset="0"/>
              </a:rPr>
              <a:t> provádějí také dozor nad dodržováním povinností vč. ukládání ochranných opatření (klamavé obchodní praktiky, zákaz nabízení výrobků pro humanitární účely, povinnosti provozovatele tržnice</a:t>
            </a:r>
            <a:r>
              <a:rPr lang="cs-CZ" altLang="cs-CZ" sz="1800" dirty="0" smtClean="0">
                <a:latin typeface="Trebuchet MS" panose="020B0603020202020204" pitchFamily="34" charset="0"/>
              </a:rPr>
              <a:t>)</a:t>
            </a:r>
          </a:p>
          <a:p>
            <a:pPr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cs-CZ" altLang="cs-CZ" sz="1800" b="1" dirty="0">
                <a:latin typeface="Trebuchet MS" panose="020B0603020202020204" pitchFamily="34" charset="0"/>
              </a:rPr>
              <a:t>Český úřad pro zkoušení zbraní a střeliva</a:t>
            </a:r>
            <a:r>
              <a:rPr lang="cs-CZ" altLang="cs-CZ" sz="1800" dirty="0">
                <a:latin typeface="Trebuchet MS" panose="020B0603020202020204" pitchFamily="34" charset="0"/>
              </a:rPr>
              <a:t> provádí dozor nad dodržováním povinností na úseku střelných zbraní, střeliva a pyrotechnických </a:t>
            </a:r>
            <a:r>
              <a:rPr lang="cs-CZ" altLang="cs-CZ" sz="1800" dirty="0" smtClean="0">
                <a:latin typeface="Trebuchet MS" panose="020B0603020202020204" pitchFamily="34" charset="0"/>
              </a:rPr>
              <a:t>výrobků</a:t>
            </a:r>
          </a:p>
          <a:p>
            <a:pPr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cs-CZ" altLang="cs-CZ" sz="1800" b="1" dirty="0">
                <a:latin typeface="Trebuchet MS" panose="020B0603020202020204" pitchFamily="34" charset="0"/>
              </a:rPr>
              <a:t>Státní zemědělská a potravinářská inspekce</a:t>
            </a:r>
          </a:p>
          <a:p>
            <a:pPr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cs-CZ" altLang="cs-CZ" sz="1800" b="1" dirty="0">
                <a:latin typeface="Trebuchet MS" panose="020B0603020202020204" pitchFamily="34" charset="0"/>
              </a:rPr>
              <a:t>Ústřední kontrolní a zkušební ústav </a:t>
            </a:r>
            <a:r>
              <a:rPr lang="cs-CZ" altLang="cs-CZ" sz="1800" b="1" dirty="0" smtClean="0">
                <a:latin typeface="Trebuchet MS" panose="020B0603020202020204" pitchFamily="34" charset="0"/>
              </a:rPr>
              <a:t>zemědělský</a:t>
            </a:r>
          </a:p>
          <a:p>
            <a:pPr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cs-CZ" altLang="cs-CZ" sz="1800" b="1" dirty="0">
                <a:latin typeface="Trebuchet MS" panose="020B0603020202020204" pitchFamily="34" charset="0"/>
              </a:rPr>
              <a:t>Úřad pro technickou normalizaci, metrologii a státní zkušebnictví</a:t>
            </a:r>
            <a:endParaRPr lang="cs-CZ" altLang="cs-CZ" sz="1800" dirty="0">
              <a:latin typeface="Trebuchet MS" panose="020B0603020202020204" pitchFamily="34" charset="0"/>
            </a:endParaRPr>
          </a:p>
          <a:p>
            <a:endParaRPr lang="cs-CZ" altLang="cs-CZ" sz="1800" dirty="0">
              <a:latin typeface="Trebuchet MS" panose="020B0603020202020204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2999004" y="184082"/>
            <a:ext cx="57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Obchodní nauka 2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40214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obsah 2"/>
          <p:cNvSpPr txBox="1">
            <a:spLocks/>
          </p:cNvSpPr>
          <p:nvPr/>
        </p:nvSpPr>
        <p:spPr>
          <a:xfrm>
            <a:off x="827584" y="3861048"/>
            <a:ext cx="8064896" cy="158417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1800"/>
              </a:spcBef>
              <a:buClr>
                <a:schemeClr val="accent6">
                  <a:lumMod val="75000"/>
                </a:schemeClr>
              </a:buClr>
              <a:buNone/>
            </a:pPr>
            <a:r>
              <a:rPr lang="cs-CZ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Děkuji za pozornost!</a:t>
            </a:r>
          </a:p>
          <a:p>
            <a:pPr marL="0" indent="0">
              <a:spcBef>
                <a:spcPts val="1800"/>
              </a:spcBef>
              <a:buClr>
                <a:schemeClr val="accent6">
                  <a:lumMod val="75000"/>
                </a:schemeClr>
              </a:buClr>
              <a:buNone/>
            </a:pPr>
            <a:r>
              <a:rPr lang="cs-CZ" sz="3000" b="1" i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Příjemný zbytek dne!</a:t>
            </a:r>
            <a:endParaRPr lang="cs-CZ" sz="3000" b="1" i="1" dirty="0"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320000" cy="16780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835207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340768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Kvalita</a:t>
            </a:r>
            <a:endParaRPr lang="cs-CZ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2132856"/>
            <a:ext cx="8712968" cy="4464496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Kvalita  </a:t>
            </a:r>
            <a:r>
              <a:rPr lang="cs-CZ" alt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=  </a:t>
            </a: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všechny provozní rozhodnutí</a:t>
            </a:r>
          </a:p>
          <a:p>
            <a:pPr>
              <a:lnSpc>
                <a:spcPct val="120000"/>
              </a:lnSpc>
            </a:pP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Úroveň kvality – strategické rozhodnutí</a:t>
            </a:r>
          </a:p>
          <a:p>
            <a:pPr>
              <a:lnSpc>
                <a:spcPct val="120000"/>
              </a:lnSpc>
              <a:buFont typeface="Wingdings" pitchFamily="2" charset="2"/>
              <a:buNone/>
            </a:pPr>
            <a:endParaRPr lang="cs-CZ" altLang="cs-CZ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buFont typeface="Wingdings" pitchFamily="2" charset="2"/>
              <a:buNone/>
            </a:pPr>
            <a:endParaRPr lang="cs-CZ" alt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79500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cs-CZ" alt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navrhování produktu</a:t>
            </a:r>
          </a:p>
          <a:p>
            <a:pPr marL="1079500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cs-CZ" alt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navrhování </a:t>
            </a: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a plánování produkčních </a:t>
            </a:r>
            <a:r>
              <a:rPr lang="cs-CZ" alt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procesů</a:t>
            </a:r>
          </a:p>
          <a:p>
            <a:pPr marL="1079500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cs-CZ" alt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lokalizace </a:t>
            </a: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a vybudování </a:t>
            </a:r>
            <a:r>
              <a:rPr lang="cs-CZ" alt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provozu</a:t>
            </a:r>
          </a:p>
          <a:p>
            <a:pPr marL="1079500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cs-CZ" alt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navrhování </a:t>
            </a: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obsahu pracovních míst a </a:t>
            </a:r>
            <a:r>
              <a:rPr lang="cs-CZ" alt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činností</a:t>
            </a:r>
          </a:p>
          <a:p>
            <a:pPr marL="1079500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cs-CZ" alt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řízení </a:t>
            </a: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dodavatelských </a:t>
            </a:r>
            <a:r>
              <a:rPr lang="cs-CZ" alt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řetězců</a:t>
            </a:r>
          </a:p>
          <a:p>
            <a:pPr marL="1079500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cs-CZ" alt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plánování </a:t>
            </a: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a rozvrhování toků produktů</a:t>
            </a:r>
          </a:p>
          <a:p>
            <a:pPr>
              <a:lnSpc>
                <a:spcPct val="120000"/>
              </a:lnSpc>
            </a:pPr>
            <a:endParaRPr lang="cs-CZ" altLang="cs-CZ" sz="2000" b="1" dirty="0">
              <a:solidFill>
                <a:schemeClr val="hlin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spcBef>
                <a:spcPts val="600"/>
              </a:spcBef>
              <a:buAutoNum type="arabicPeriod" startAt="6"/>
              <a:tabLst>
                <a:tab pos="361950" algn="l"/>
              </a:tabLst>
            </a:pP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AutoShape 4"/>
          <p:cNvSpPr>
            <a:spLocks noChangeArrowheads="1"/>
          </p:cNvSpPr>
          <p:nvPr/>
        </p:nvSpPr>
        <p:spPr bwMode="auto">
          <a:xfrm>
            <a:off x="2516229" y="3249611"/>
            <a:ext cx="503238" cy="358775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6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defPPr>
              <a:defRPr lang="cs-CZ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endParaRPr lang="cs-CZ"/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2999004" y="184082"/>
            <a:ext cx="57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Obchodní nauka 2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39421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340768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Podnik a kvalita</a:t>
            </a:r>
            <a:endParaRPr lang="cs-CZ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2" cstate="print">
            <a:lum bright="-42000" contrast="5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613" b="31558"/>
          <a:stretch>
            <a:fillRect/>
          </a:stretch>
        </p:blipFill>
        <p:spPr bwMode="auto">
          <a:xfrm>
            <a:off x="1835696" y="2276872"/>
            <a:ext cx="6119812" cy="4464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Nadpis 1"/>
          <p:cNvSpPr txBox="1">
            <a:spLocks/>
          </p:cNvSpPr>
          <p:nvPr/>
        </p:nvSpPr>
        <p:spPr>
          <a:xfrm>
            <a:off x="2999004" y="184082"/>
            <a:ext cx="57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Obchodní nauka 2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82632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340768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Definice kvality</a:t>
            </a:r>
            <a:endParaRPr lang="cs-CZ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2132856"/>
            <a:ext cx="8712968" cy="4464496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buFont typeface="Wingdings" pitchFamily="2" charset="2"/>
              <a:buNone/>
            </a:pPr>
            <a:r>
              <a:rPr lang="cs-CZ" alt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Kvalita vs. Jakost 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cs-CZ" alt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Kvalita </a:t>
            </a:r>
            <a:r>
              <a:rPr lang="cs-CZ" alt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„</a:t>
            </a:r>
            <a:r>
              <a:rPr lang="cs-CZ" alt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mající“ </a:t>
            </a: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(vysokou) hodnotu, </a:t>
            </a:r>
            <a:endParaRPr lang="cs-CZ" altLang="cs-CZ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cs-CZ" alt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Jakost = </a:t>
            </a:r>
            <a:r>
              <a:rPr lang="cs-CZ" alt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určitá </a:t>
            </a: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úroveň kvality – </a:t>
            </a:r>
            <a:r>
              <a:rPr lang="cs-CZ" altLang="cs-CZ" sz="2000" i="1" dirty="0">
                <a:latin typeface="Arial" panose="020B0604020202020204" pitchFamily="34" charset="0"/>
                <a:cs typeface="Arial" panose="020B0604020202020204" pitchFamily="34" charset="0"/>
              </a:rPr>
              <a:t>kategorie, třída</a:t>
            </a:r>
          </a:p>
          <a:p>
            <a:pPr>
              <a:lnSpc>
                <a:spcPct val="120000"/>
              </a:lnSpc>
              <a:buFont typeface="Wingdings" pitchFamily="2" charset="2"/>
              <a:buNone/>
            </a:pPr>
            <a:endParaRPr lang="cs-CZ" altLang="cs-CZ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cs-CZ" altLang="cs-CZ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Platón</a:t>
            </a:r>
            <a:r>
              <a:rPr lang="cs-CZ" alt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– „</a:t>
            </a:r>
            <a:r>
              <a:rPr lang="cs-CZ" altLang="cs-CZ" sz="2000" i="1" dirty="0" err="1">
                <a:latin typeface="Arial" panose="020B0604020202020204" pitchFamily="34" charset="0"/>
                <a:cs typeface="Arial" panose="020B0604020202020204" pitchFamily="34" charset="0"/>
              </a:rPr>
              <a:t>poiotes</a:t>
            </a: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“ – stupeň znamenitosti, dokonalosti, výtečnosti, excelence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cs-CZ" altLang="cs-CZ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Cicero</a:t>
            </a: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cs-CZ" alt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„</a:t>
            </a:r>
            <a:r>
              <a:rPr lang="cs-CZ" altLang="cs-CZ" sz="2000" i="1" dirty="0" err="1">
                <a:latin typeface="Arial" panose="020B0604020202020204" pitchFamily="34" charset="0"/>
                <a:cs typeface="Arial" panose="020B0604020202020204" pitchFamily="34" charset="0"/>
              </a:rPr>
              <a:t>qualis</a:t>
            </a: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“ – „jakého druhu“ – </a:t>
            </a:r>
            <a:r>
              <a:rPr lang="cs-CZ" alt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qualitas</a:t>
            </a: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alt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qualitat</a:t>
            </a: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– lat.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§"/>
            </a:pPr>
            <a:endParaRPr lang="cs-CZ" altLang="cs-CZ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Nadpis 1"/>
          <p:cNvSpPr txBox="1">
            <a:spLocks/>
          </p:cNvSpPr>
          <p:nvPr/>
        </p:nvSpPr>
        <p:spPr>
          <a:xfrm>
            <a:off x="2999004" y="184082"/>
            <a:ext cx="57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Obchodní nauka 2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28986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340768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TAYLOR Frederick</a:t>
            </a:r>
            <a:endParaRPr lang="cs-CZ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2132856"/>
            <a:ext cx="8712968" cy="2664296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Principy vědeckého </a:t>
            </a:r>
            <a:r>
              <a:rPr lang="cs-CZ" alt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managementu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kniha „</a:t>
            </a:r>
            <a:r>
              <a:rPr lang="cs-CZ" alt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Shop</a:t>
            </a: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management“</a:t>
            </a:r>
          </a:p>
          <a:p>
            <a:pPr marL="901700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cs-CZ" alt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základy </a:t>
            </a:r>
            <a:r>
              <a:rPr lang="cs-CZ" altLang="cs-CZ" sz="1600" dirty="0">
                <a:latin typeface="Arial" panose="020B0604020202020204" pitchFamily="34" charset="0"/>
                <a:cs typeface="Arial" panose="020B0604020202020204" pitchFamily="34" charset="0"/>
              </a:rPr>
              <a:t>TQM, </a:t>
            </a:r>
            <a:endParaRPr lang="cs-CZ" altLang="cs-CZ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01700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cs-CZ" alt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trvalé </a:t>
            </a:r>
            <a:r>
              <a:rPr lang="cs-CZ" altLang="cs-CZ" sz="1600" dirty="0">
                <a:latin typeface="Arial" panose="020B0604020202020204" pitchFamily="34" charset="0"/>
                <a:cs typeface="Arial" panose="020B0604020202020204" pitchFamily="34" charset="0"/>
              </a:rPr>
              <a:t>zlepšování kvality, </a:t>
            </a:r>
            <a:endParaRPr lang="cs-CZ" altLang="cs-CZ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01700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cs-CZ" altLang="cs-CZ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benchmarking</a:t>
            </a:r>
            <a:r>
              <a:rPr lang="cs-CZ" altLang="cs-CZ" sz="1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endParaRPr lang="cs-CZ" altLang="cs-CZ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01700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cs-CZ" altLang="cs-CZ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reengineering</a:t>
            </a:r>
            <a:r>
              <a:rPr lang="cs-CZ" altLang="cs-CZ" sz="1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endParaRPr lang="cs-CZ" altLang="cs-CZ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01700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cs-CZ" alt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procesní management</a:t>
            </a:r>
            <a:endParaRPr lang="cs-CZ" altLang="cs-CZ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189980" y="4797152"/>
            <a:ext cx="8640960" cy="7109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SHAWHART</a:t>
            </a:r>
            <a:endParaRPr lang="cs-CZ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Zástupný symbol pro obsah 2"/>
          <p:cNvSpPr txBox="1">
            <a:spLocks/>
          </p:cNvSpPr>
          <p:nvPr/>
        </p:nvSpPr>
        <p:spPr>
          <a:xfrm>
            <a:off x="170384" y="5589240"/>
            <a:ext cx="8712968" cy="99258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statistická regulace procesů </a:t>
            </a:r>
            <a:endParaRPr lang="cs-CZ" altLang="cs-CZ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cs-CZ" alt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kvantifikovatelné </a:t>
            </a: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parametry kvality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cs-CZ" alt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regulační </a:t>
            </a: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diagram (1926 – 1931)</a:t>
            </a: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603" y="1259999"/>
            <a:ext cx="1377808" cy="20969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8992" y="4797152"/>
            <a:ext cx="1341420" cy="17846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Nadpis 1"/>
          <p:cNvSpPr txBox="1">
            <a:spLocks/>
          </p:cNvSpPr>
          <p:nvPr/>
        </p:nvSpPr>
        <p:spPr>
          <a:xfrm>
            <a:off x="2999004" y="184082"/>
            <a:ext cx="57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Obchodní nauka 2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758131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340768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JURAN Joseph</a:t>
            </a:r>
            <a:endParaRPr lang="cs-CZ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2132856"/>
            <a:ext cx="8712968" cy="4464496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cs-CZ" alt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Kvalita je vhodnost pro použití</a:t>
            </a:r>
            <a:r>
              <a:rPr lang="cs-CZ" alt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 „FITNESS FOR USE“</a:t>
            </a:r>
            <a:endParaRPr lang="cs-CZ" alt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altLang="cs-CZ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Juranova</a:t>
            </a:r>
            <a:r>
              <a:rPr lang="cs-CZ" alt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trilogie</a:t>
            </a:r>
            <a:r>
              <a:rPr lang="cs-CZ" alt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proces:  </a:t>
            </a:r>
            <a:endParaRPr lang="cs-CZ" altLang="cs-CZ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22300" indent="-266700">
              <a:lnSpc>
                <a:spcPct val="120000"/>
              </a:lnSpc>
              <a:spcBef>
                <a:spcPts val="600"/>
              </a:spcBef>
              <a:buAutoNum type="arabicPeriod"/>
            </a:pPr>
            <a:r>
              <a:rPr lang="cs-CZ" altLang="cs-CZ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plánování </a:t>
            </a:r>
            <a:r>
              <a:rPr lang="cs-CZ" altLang="cs-CZ" sz="1600" i="1" dirty="0">
                <a:latin typeface="Arial" panose="020B0604020202020204" pitchFamily="34" charset="0"/>
                <a:cs typeface="Arial" panose="020B0604020202020204" pitchFamily="34" charset="0"/>
              </a:rPr>
              <a:t>kvality </a:t>
            </a:r>
            <a:endParaRPr lang="cs-CZ" altLang="cs-CZ" sz="1600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2230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cs-CZ" alt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cs-CZ" altLang="cs-CZ" sz="1600" dirty="0">
                <a:latin typeface="Arial" panose="020B0604020202020204" pitchFamily="34" charset="0"/>
                <a:cs typeface="Arial" panose="020B0604020202020204" pitchFamily="34" charset="0"/>
              </a:rPr>
              <a:t>cíle Q, zákazník – potřeby, atributy produktu, proces a kontrola) ANEBO kdo jsou zákazníci, jaké jsou jejich potřeby, převedení potřeb do „jazyka“ možností a schopností podniku“, vytvoření produktu, optimalizace charakteristik/vlastností produktu v souladu s potřebami)</a:t>
            </a:r>
          </a:p>
          <a:p>
            <a:pPr marL="622300" indent="-266700">
              <a:lnSpc>
                <a:spcPct val="120000"/>
              </a:lnSpc>
              <a:spcBef>
                <a:spcPts val="600"/>
              </a:spcBef>
              <a:buFont typeface="Wingdings" pitchFamily="2" charset="2"/>
              <a:buNone/>
            </a:pPr>
            <a:r>
              <a:rPr lang="cs-CZ" alt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cs-CZ" altLang="cs-CZ" sz="16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cs-CZ" altLang="cs-CZ" sz="1600" i="1" dirty="0">
                <a:latin typeface="Arial" panose="020B0604020202020204" pitchFamily="34" charset="0"/>
                <a:cs typeface="Arial" panose="020B0604020202020204" pitchFamily="34" charset="0"/>
              </a:rPr>
              <a:t>řízení kvality </a:t>
            </a:r>
            <a:endParaRPr lang="cs-CZ" altLang="cs-CZ" sz="1600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22300" indent="-266700">
              <a:lnSpc>
                <a:spcPct val="1200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cs-CZ" altLang="cs-CZ" sz="1600" i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cs-CZ" alt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cs-CZ" altLang="cs-CZ" sz="1600" dirty="0">
                <a:latin typeface="Arial" panose="020B0604020202020204" pitchFamily="34" charset="0"/>
                <a:cs typeface="Arial" panose="020B0604020202020204" pitchFamily="34" charset="0"/>
              </a:rPr>
              <a:t>hodnocení aktuálního stavu, opatření)</a:t>
            </a:r>
          </a:p>
          <a:p>
            <a:pPr marL="622300" indent="-266700">
              <a:lnSpc>
                <a:spcPct val="120000"/>
              </a:lnSpc>
              <a:spcBef>
                <a:spcPts val="600"/>
              </a:spcBef>
              <a:buFont typeface="Wingdings" pitchFamily="2" charset="2"/>
              <a:buNone/>
            </a:pPr>
            <a:r>
              <a:rPr lang="cs-CZ" alt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cs-CZ" altLang="cs-CZ" sz="16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cs-CZ" altLang="cs-CZ" sz="1600" i="1" dirty="0">
                <a:latin typeface="Arial" panose="020B0604020202020204" pitchFamily="34" charset="0"/>
                <a:cs typeface="Arial" panose="020B0604020202020204" pitchFamily="34" charset="0"/>
              </a:rPr>
              <a:t>zlepšování kvality </a:t>
            </a:r>
            <a:endParaRPr lang="cs-CZ" altLang="cs-CZ" sz="1600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22300" indent="-266700">
              <a:lnSpc>
                <a:spcPct val="1200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cs-CZ" altLang="cs-CZ" sz="1600" i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cs-CZ" alt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cs-CZ" altLang="cs-CZ" sz="1600" dirty="0">
                <a:latin typeface="Arial" panose="020B0604020202020204" pitchFamily="34" charset="0"/>
                <a:cs typeface="Arial" panose="020B0604020202020204" pitchFamily="34" charset="0"/>
              </a:rPr>
              <a:t>infrastruktura, týmy, zdroje, motivace a opatření pro kontinuální zlepšování kvality)</a:t>
            </a:r>
          </a:p>
          <a:p>
            <a:pPr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alt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mapa plánování kvality</a:t>
            </a: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alt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koncepce tří rolí</a:t>
            </a: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cs-CZ" altLang="cs-CZ" sz="1600" dirty="0">
                <a:latin typeface="Arial" panose="020B0604020202020204" pitchFamily="34" charset="0"/>
                <a:cs typeface="Arial" panose="020B0604020202020204" pitchFamily="34" charset="0"/>
              </a:rPr>
              <a:t>Zákazník</a:t>
            </a:r>
            <a:r>
              <a:rPr lang="cs-CZ" alt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cs-CZ" altLang="cs-CZ" sz="1600" dirty="0">
                <a:latin typeface="Arial" panose="020B0604020202020204" pitchFamily="34" charset="0"/>
                <a:cs typeface="Arial" panose="020B0604020202020204" pitchFamily="34" charset="0"/>
              </a:rPr>
              <a:t> Dodavatel, Zpracovatel) – při plánování </a:t>
            </a:r>
            <a:r>
              <a:rPr lang="cs-CZ" alt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kvality</a:t>
            </a:r>
            <a:endParaRPr lang="cs-CZ" altLang="cs-CZ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6"/>
          <p:cNvPicPr>
            <a:picLocks noChangeAspect="1" noChangeArrowheads="1"/>
          </p:cNvPicPr>
          <p:nvPr/>
        </p:nvPicPr>
        <p:blipFill>
          <a:blip r:embed="rId2" cstate="print">
            <a:lum bright="12000" contrast="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1260000"/>
            <a:ext cx="1258888" cy="148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Nadpis 1"/>
          <p:cNvSpPr txBox="1">
            <a:spLocks/>
          </p:cNvSpPr>
          <p:nvPr/>
        </p:nvSpPr>
        <p:spPr>
          <a:xfrm>
            <a:off x="2999004" y="184082"/>
            <a:ext cx="57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Obchodní nauka 2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45120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340768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CROSBY </a:t>
            </a:r>
            <a:r>
              <a:rPr lang="cs-CZ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Phil</a:t>
            </a:r>
            <a:endParaRPr lang="cs-CZ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2132856"/>
            <a:ext cx="8712968" cy="4464496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Kvalita</a:t>
            </a:r>
            <a:r>
              <a:rPr lang="cs-CZ" alt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 je shoda s požadavky. </a:t>
            </a:r>
            <a:r>
              <a:rPr lang="cs-CZ" altLang="cs-CZ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Zero</a:t>
            </a:r>
            <a:r>
              <a:rPr lang="cs-CZ" alt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defects</a:t>
            </a: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(1961</a:t>
            </a:r>
            <a:r>
              <a:rPr lang="cs-CZ" alt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cs-CZ" altLang="cs-CZ" sz="16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D </a:t>
            </a:r>
            <a:r>
              <a:rPr lang="cs-CZ" altLang="cs-CZ" sz="1600" b="1" i="1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cs-CZ" altLang="cs-CZ" sz="1600" i="1" dirty="0" err="1">
                <a:latin typeface="Arial" panose="020B0604020202020204" pitchFamily="34" charset="0"/>
                <a:cs typeface="Arial" panose="020B0604020202020204" pitchFamily="34" charset="0"/>
              </a:rPr>
              <a:t>define</a:t>
            </a:r>
            <a:r>
              <a:rPr lang="cs-CZ" altLang="cs-CZ" sz="16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1600" i="1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cs-CZ" altLang="cs-CZ" sz="16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1600" i="1" dirty="0" err="1">
                <a:latin typeface="Arial" panose="020B0604020202020204" pitchFamily="34" charset="0"/>
                <a:cs typeface="Arial" panose="020B0604020202020204" pitchFamily="34" charset="0"/>
              </a:rPr>
              <a:t>situation</a:t>
            </a:r>
            <a:r>
              <a:rPr lang="cs-CZ" altLang="cs-CZ" sz="1600" i="1" dirty="0">
                <a:latin typeface="Arial" panose="020B0604020202020204" pitchFamily="34" charset="0"/>
                <a:cs typeface="Arial" panose="020B0604020202020204" pitchFamily="34" charset="0"/>
              </a:rPr>
              <a:t> (definuj, vymez, charakterizuj, poznej situaci)</a:t>
            </a:r>
          </a:p>
          <a:p>
            <a:pPr>
              <a:lnSpc>
                <a:spcPct val="120000"/>
              </a:lnSpc>
              <a:buFont typeface="Wingdings" pitchFamily="2" charset="2"/>
              <a:buNone/>
            </a:pPr>
            <a:r>
              <a:rPr lang="cs-CZ" altLang="cs-CZ" sz="16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F </a:t>
            </a:r>
            <a:r>
              <a:rPr lang="cs-CZ" altLang="cs-CZ" sz="1600" b="1" i="1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cs-CZ" altLang="cs-CZ" sz="1600" i="1" dirty="0">
                <a:latin typeface="Arial" panose="020B0604020202020204" pitchFamily="34" charset="0"/>
                <a:cs typeface="Arial" panose="020B0604020202020204" pitchFamily="34" charset="0"/>
              </a:rPr>
              <a:t>fix (zaznamenej)</a:t>
            </a:r>
          </a:p>
          <a:p>
            <a:pPr>
              <a:lnSpc>
                <a:spcPct val="120000"/>
              </a:lnSpc>
              <a:buFont typeface="Wingdings" pitchFamily="2" charset="2"/>
              <a:buNone/>
            </a:pPr>
            <a:r>
              <a:rPr lang="cs-CZ" altLang="cs-CZ" sz="16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I </a:t>
            </a:r>
            <a:r>
              <a:rPr lang="cs-CZ" altLang="cs-CZ" sz="1600" b="1" i="1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cs-CZ" altLang="cs-CZ" sz="1600" i="1" dirty="0" err="1">
                <a:latin typeface="Arial" panose="020B0604020202020204" pitchFamily="34" charset="0"/>
                <a:cs typeface="Arial" panose="020B0604020202020204" pitchFamily="34" charset="0"/>
              </a:rPr>
              <a:t>identify</a:t>
            </a:r>
            <a:r>
              <a:rPr lang="cs-CZ" altLang="cs-CZ" sz="16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1600" i="1" dirty="0" err="1">
                <a:latin typeface="Arial" panose="020B0604020202020204" pitchFamily="34" charset="0"/>
                <a:cs typeface="Arial" panose="020B0604020202020204" pitchFamily="34" charset="0"/>
              </a:rPr>
              <a:t>root</a:t>
            </a:r>
            <a:r>
              <a:rPr lang="cs-CZ" altLang="cs-CZ" sz="16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1600" i="1" dirty="0" err="1">
                <a:latin typeface="Arial" panose="020B0604020202020204" pitchFamily="34" charset="0"/>
                <a:cs typeface="Arial" panose="020B0604020202020204" pitchFamily="34" charset="0"/>
              </a:rPr>
              <a:t>causes</a:t>
            </a:r>
            <a:r>
              <a:rPr lang="cs-CZ" altLang="cs-CZ" sz="1600" i="1" dirty="0">
                <a:latin typeface="Arial" panose="020B0604020202020204" pitchFamily="34" charset="0"/>
                <a:cs typeface="Arial" panose="020B0604020202020204" pitchFamily="34" charset="0"/>
              </a:rPr>
              <a:t> (identifikuj hlavní příčiny)</a:t>
            </a:r>
          </a:p>
          <a:p>
            <a:pPr>
              <a:lnSpc>
                <a:spcPct val="120000"/>
              </a:lnSpc>
              <a:buFont typeface="Wingdings" pitchFamily="2" charset="2"/>
              <a:buNone/>
            </a:pPr>
            <a:r>
              <a:rPr lang="cs-CZ" altLang="cs-CZ" sz="16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T </a:t>
            </a:r>
            <a:r>
              <a:rPr lang="cs-CZ" altLang="cs-CZ" sz="1600" b="1" i="1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cs-CZ" altLang="cs-CZ" sz="1600" i="1" dirty="0" err="1">
                <a:latin typeface="Arial" panose="020B0604020202020204" pitchFamily="34" charset="0"/>
                <a:cs typeface="Arial" panose="020B0604020202020204" pitchFamily="34" charset="0"/>
              </a:rPr>
              <a:t>take</a:t>
            </a:r>
            <a:r>
              <a:rPr lang="cs-CZ" altLang="cs-CZ" sz="16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1600" i="1" dirty="0" err="1">
                <a:latin typeface="Arial" panose="020B0604020202020204" pitchFamily="34" charset="0"/>
                <a:cs typeface="Arial" panose="020B0604020202020204" pitchFamily="34" charset="0"/>
              </a:rPr>
              <a:t>corrective</a:t>
            </a:r>
            <a:r>
              <a:rPr lang="cs-CZ" altLang="cs-CZ" sz="16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1600" i="1" dirty="0" err="1">
                <a:latin typeface="Arial" panose="020B0604020202020204" pitchFamily="34" charset="0"/>
                <a:cs typeface="Arial" panose="020B0604020202020204" pitchFamily="34" charset="0"/>
              </a:rPr>
              <a:t>action</a:t>
            </a:r>
            <a:r>
              <a:rPr lang="cs-CZ" altLang="cs-CZ" sz="1600" i="1" dirty="0">
                <a:latin typeface="Arial" panose="020B0604020202020204" pitchFamily="34" charset="0"/>
                <a:cs typeface="Arial" panose="020B0604020202020204" pitchFamily="34" charset="0"/>
              </a:rPr>
              <a:t>  (přijmi nápravní opatření)</a:t>
            </a:r>
          </a:p>
          <a:p>
            <a:pPr>
              <a:lnSpc>
                <a:spcPct val="120000"/>
              </a:lnSpc>
              <a:buFont typeface="Wingdings" pitchFamily="2" charset="2"/>
              <a:buNone/>
            </a:pPr>
            <a:r>
              <a:rPr lang="cs-CZ" altLang="cs-CZ" sz="16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E </a:t>
            </a:r>
            <a:r>
              <a:rPr lang="cs-CZ" altLang="cs-CZ" sz="1600" b="1" i="1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cs-CZ" altLang="cs-CZ" sz="1600" i="1" dirty="0" err="1">
                <a:latin typeface="Arial" panose="020B0604020202020204" pitchFamily="34" charset="0"/>
                <a:cs typeface="Arial" panose="020B0604020202020204" pitchFamily="34" charset="0"/>
              </a:rPr>
              <a:t>evaluate</a:t>
            </a:r>
            <a:r>
              <a:rPr lang="cs-CZ" altLang="cs-CZ" sz="1600" i="1" dirty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cs-CZ" altLang="cs-CZ" sz="1600" i="1" dirty="0" err="1">
                <a:latin typeface="Arial" panose="020B0604020202020204" pitchFamily="34" charset="0"/>
                <a:cs typeface="Arial" panose="020B0604020202020204" pitchFamily="34" charset="0"/>
              </a:rPr>
              <a:t>follow</a:t>
            </a:r>
            <a:r>
              <a:rPr lang="cs-CZ" altLang="cs-CZ" sz="1600" i="1" dirty="0">
                <a:latin typeface="Arial" panose="020B0604020202020204" pitchFamily="34" charset="0"/>
                <a:cs typeface="Arial" panose="020B0604020202020204" pitchFamily="34" charset="0"/>
              </a:rPr>
              <a:t> up (zhodnoť a sleduj)</a:t>
            </a:r>
          </a:p>
          <a:p>
            <a:pPr>
              <a:lnSpc>
                <a:spcPct val="120000"/>
              </a:lnSpc>
              <a:buFont typeface="Wingdings" pitchFamily="2" charset="2"/>
              <a:buNone/>
            </a:pPr>
            <a:endParaRPr lang="cs-CZ" altLang="cs-CZ" sz="2000" b="1" dirty="0">
              <a:solidFill>
                <a:srgbClr val="663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cs-CZ" altLang="cs-CZ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Definice kvality = shoda s požadavky</a:t>
            </a:r>
            <a:endParaRPr lang="cs-CZ" altLang="cs-CZ" sz="20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cs-CZ" altLang="cs-CZ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Systém kvality je v prevencích</a:t>
            </a:r>
            <a:endParaRPr lang="cs-CZ" altLang="cs-CZ" sz="20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cs-CZ" altLang="cs-CZ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Výrobním standardem je nulová tolerance k chybám </a:t>
            </a:r>
            <a:endParaRPr lang="cs-CZ" altLang="cs-CZ" sz="20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cs-CZ" altLang="cs-CZ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Měření kvality je prostřednictvím nákladů na neshody</a:t>
            </a:r>
            <a:endParaRPr lang="cs-CZ" alt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1259999"/>
            <a:ext cx="1143000" cy="148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Nadpis 1"/>
          <p:cNvSpPr txBox="1">
            <a:spLocks/>
          </p:cNvSpPr>
          <p:nvPr/>
        </p:nvSpPr>
        <p:spPr>
          <a:xfrm>
            <a:off x="2999004" y="184082"/>
            <a:ext cx="57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Obchodní nauka 2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195443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340768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DEMING W. </a:t>
            </a:r>
            <a:r>
              <a:rPr lang="cs-CZ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Edwards</a:t>
            </a:r>
            <a:endParaRPr lang="cs-CZ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2132856"/>
            <a:ext cx="8712968" cy="4464496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buFont typeface="Wingdings" pitchFamily="2" charset="2"/>
              <a:buNone/>
            </a:pPr>
            <a:r>
              <a:rPr lang="cs-CZ" altLang="cs-CZ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Demingova</a:t>
            </a:r>
            <a:r>
              <a:rPr lang="cs-CZ" alt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cena (cena za kvalitu) – Japonsko 1950</a:t>
            </a:r>
            <a:endParaRPr lang="cs-CZ" alt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buFont typeface="Wingdings" pitchFamily="2" charset="2"/>
              <a:buNone/>
            </a:pPr>
            <a:r>
              <a:rPr lang="cs-CZ" alt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50</a:t>
            </a: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. léta 20.st. – orientace na zákazníka!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cs-CZ" alt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85% problémů s nekvalitou má kořeny v činnosti managementu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„kultura kvality“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1986 </a:t>
            </a:r>
            <a:r>
              <a:rPr lang="cs-CZ" alt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Out</a:t>
            </a: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Crisis</a:t>
            </a: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   - 14 bodů – manažerských pravidel </a:t>
            </a:r>
            <a:endParaRPr lang="cs-CZ" altLang="cs-CZ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cs-CZ" altLang="cs-CZ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Demingův</a:t>
            </a:r>
            <a:r>
              <a:rPr lang="cs-CZ" alt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 řetězec reakcí (kruh, PDCA cyklus)</a:t>
            </a:r>
          </a:p>
        </p:txBody>
      </p:sp>
      <p:pic>
        <p:nvPicPr>
          <p:cNvPr id="1026" name="Picture 2" descr="http://www.aacc.org/SiteCollectionDocuments/hall_of_fame/Deming_W_Edwards_200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2280" y="1259999"/>
            <a:ext cx="1270983" cy="14489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Nadpis 1"/>
          <p:cNvSpPr txBox="1">
            <a:spLocks/>
          </p:cNvSpPr>
          <p:nvPr/>
        </p:nvSpPr>
        <p:spPr>
          <a:xfrm>
            <a:off x="2999004" y="184082"/>
            <a:ext cx="57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Obchodní nauka 2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381479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ÉŽOVÁ TITL">
  <a:themeElements>
    <a:clrScheme name="BÉŽOVÁ TITL 13">
      <a:dk1>
        <a:srgbClr val="000000"/>
      </a:dk1>
      <a:lt1>
        <a:srgbClr val="FFEEBB"/>
      </a:lt1>
      <a:dk2>
        <a:srgbClr val="330033"/>
      </a:dk2>
      <a:lt2>
        <a:srgbClr val="330033"/>
      </a:lt2>
      <a:accent1>
        <a:srgbClr val="8C3500"/>
      </a:accent1>
      <a:accent2>
        <a:srgbClr val="FF0000"/>
      </a:accent2>
      <a:accent3>
        <a:srgbClr val="FFF5DA"/>
      </a:accent3>
      <a:accent4>
        <a:srgbClr val="000000"/>
      </a:accent4>
      <a:accent5>
        <a:srgbClr val="C5AEAA"/>
      </a:accent5>
      <a:accent6>
        <a:srgbClr val="E70000"/>
      </a:accent6>
      <a:hlink>
        <a:srgbClr val="000000"/>
      </a:hlink>
      <a:folHlink>
        <a:srgbClr val="8C3500"/>
      </a:folHlink>
    </a:clrScheme>
    <a:fontScheme name="BÉŽOVÁ TITL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ÉŽOVÁ TITL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1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2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3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000000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6927</TotalTime>
  <Words>1349</Words>
  <Application>Microsoft Office PowerPoint</Application>
  <PresentationFormat>Předvádění na obrazovce (4:3)</PresentationFormat>
  <Paragraphs>241</Paragraphs>
  <Slides>29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29</vt:i4>
      </vt:variant>
    </vt:vector>
  </HeadingPairs>
  <TitlesOfParts>
    <vt:vector size="38" baseType="lpstr">
      <vt:lpstr>Arial</vt:lpstr>
      <vt:lpstr>Calibri</vt:lpstr>
      <vt:lpstr>Courier New</vt:lpstr>
      <vt:lpstr>Tahoma</vt:lpstr>
      <vt:lpstr>Trebuchet MS</vt:lpstr>
      <vt:lpstr>Verdana</vt:lpstr>
      <vt:lpstr>Wingdings</vt:lpstr>
      <vt:lpstr>Motiv sady Office</vt:lpstr>
      <vt:lpstr>BÉŽOVÁ TITL</vt:lpstr>
      <vt:lpstr>Obchodní nauka 2</vt:lpstr>
      <vt:lpstr>Prezentace aplikace PowerPoint</vt:lpstr>
      <vt:lpstr>Kvalita</vt:lpstr>
      <vt:lpstr>Podnik a kvalita</vt:lpstr>
      <vt:lpstr>Definice kvality</vt:lpstr>
      <vt:lpstr>TAYLOR Frederick</vt:lpstr>
      <vt:lpstr>JURAN Joseph</vt:lpstr>
      <vt:lpstr>CROSBY Phil</vt:lpstr>
      <vt:lpstr>DEMING W. Edwards</vt:lpstr>
      <vt:lpstr>DEMING W. Edwards</vt:lpstr>
      <vt:lpstr>DEMING W. Edwards</vt:lpstr>
      <vt:lpstr>FEIGENBAUM Armand</vt:lpstr>
      <vt:lpstr>OHNO Taiichi</vt:lpstr>
      <vt:lpstr>SHIGEO Shingo</vt:lpstr>
      <vt:lpstr>ISHIKAWA Kaoru</vt:lpstr>
      <vt:lpstr>Management kvality (ISO normy)</vt:lpstr>
      <vt:lpstr>Management kvality (ISO normy)</vt:lpstr>
      <vt:lpstr>Osm zásad managementu kvality</vt:lpstr>
      <vt:lpstr>Osm zásad managementu kvality</vt:lpstr>
      <vt:lpstr>Ochrana spotřebitele</vt:lpstr>
      <vt:lpstr>Ochrana spotřebitele</vt:lpstr>
      <vt:lpstr>Ochrana spotřebitele</vt:lpstr>
      <vt:lpstr>Ochrana spotřebitele</vt:lpstr>
      <vt:lpstr>Ochrana spotřebitele</vt:lpstr>
      <vt:lpstr>Ochrana spotřebitele</vt:lpstr>
      <vt:lpstr>Ochrana spotřebitele</vt:lpstr>
      <vt:lpstr>Dozorové orgány</vt:lpstr>
      <vt:lpstr>Dozorové orgány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ON2 - Jakost a ochrana spotrebitele</dc:title>
  <dc:creator>Marinič Peter</dc:creator>
  <cp:lastModifiedBy>Peter Marinič</cp:lastModifiedBy>
  <cp:revision>164</cp:revision>
  <dcterms:created xsi:type="dcterms:W3CDTF">2012-10-12T20:28:37Z</dcterms:created>
  <dcterms:modified xsi:type="dcterms:W3CDTF">2019-02-21T09:17:09Z</dcterms:modified>
</cp:coreProperties>
</file>