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556" r:id="rId3"/>
    <p:sldId id="544" r:id="rId4"/>
    <p:sldId id="558" r:id="rId5"/>
    <p:sldId id="559" r:id="rId6"/>
    <p:sldId id="560" r:id="rId7"/>
    <p:sldId id="561" r:id="rId8"/>
    <p:sldId id="563" r:id="rId9"/>
    <p:sldId id="562" r:id="rId10"/>
    <p:sldId id="564" r:id="rId11"/>
    <p:sldId id="565" r:id="rId12"/>
    <p:sldId id="566" r:id="rId13"/>
    <p:sldId id="567" r:id="rId14"/>
    <p:sldId id="568" r:id="rId15"/>
    <p:sldId id="569" r:id="rId16"/>
    <p:sldId id="557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99" autoAdjust="0"/>
    <p:restoredTop sz="94660"/>
  </p:normalViewPr>
  <p:slideViewPr>
    <p:cSldViewPr>
      <p:cViewPr varScale="1">
        <p:scale>
          <a:sx n="50" d="100"/>
          <a:sy n="50" d="100"/>
        </p:scale>
        <p:origin x="54" y="12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A0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4288" y="6442075"/>
            <a:ext cx="360203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554288" y="3141663"/>
            <a:ext cx="50419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pic>
        <p:nvPicPr>
          <p:cNvPr id="227344" name="Picture 16" descr="PdF_kresba_abc_bil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56325" y="4292600"/>
            <a:ext cx="3419475" cy="2576513"/>
          </a:xfrm>
          <a:prstGeom prst="rect">
            <a:avLst/>
          </a:prstGeom>
          <a:noFill/>
        </p:spPr>
      </p:pic>
      <p:pic>
        <p:nvPicPr>
          <p:cNvPr id="227347" name="Picture 19" descr="pruh+znak_PdF_13_bily_silna_RGB"/>
          <p:cNvPicPr>
            <a:picLocks noChangeAspect="1" noChangeArrowheads="1"/>
          </p:cNvPicPr>
          <p:nvPr/>
        </p:nvPicPr>
        <p:blipFill>
          <a:blip r:embed="rId14" cstate="print"/>
          <a:srcRect t="15929" b="33270"/>
          <a:stretch>
            <a:fillRect/>
          </a:stretch>
        </p:blipFill>
        <p:spPr bwMode="auto">
          <a:xfrm>
            <a:off x="239713" y="-9525"/>
            <a:ext cx="231775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48" name="Picture 20" descr="PdF_PPT_zahlavi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590800" y="855663"/>
            <a:ext cx="4516438" cy="7096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30000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Obchodní nauka 2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>
                <a:latin typeface="Trebuchet MS" panose="020B0603020202020204" pitchFamily="34" charset="0"/>
              </a:rPr>
              <a:t>jaro </a:t>
            </a:r>
            <a:r>
              <a:rPr lang="cs-CZ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749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Elektronický obchod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892493"/>
            <a:ext cx="8640320" cy="4931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34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u="sng" dirty="0">
                <a:latin typeface="Trebuchet MS" panose="020B0603020202020204" pitchFamily="34" charset="0"/>
              </a:rPr>
              <a:t>(</a:t>
            </a:r>
            <a:r>
              <a:rPr lang="cs-CZ" sz="2000" b="1" u="sng" dirty="0" smtClean="0">
                <a:latin typeface="Trebuchet MS" panose="020B0603020202020204" pitchFamily="34" charset="0"/>
              </a:rPr>
              <a:t>B2B) - </a:t>
            </a:r>
            <a:r>
              <a:rPr lang="pl-PL" sz="2000" b="1" u="sng" dirty="0" smtClean="0">
                <a:latin typeface="Trebuchet MS" panose="020B0603020202020204" pitchFamily="34" charset="0"/>
              </a:rPr>
              <a:t>Důvody vzniku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</a:rPr>
              <a:t>On-line </a:t>
            </a:r>
            <a:r>
              <a:rPr lang="cs-CZ" sz="1800" dirty="0">
                <a:latin typeface="Trebuchet MS" panose="020B0603020202020204" pitchFamily="34" charset="0"/>
              </a:rPr>
              <a:t>trhy, které pracují za náklady, </a:t>
            </a:r>
            <a:r>
              <a:rPr lang="cs-CZ" sz="1800" dirty="0" smtClean="0">
                <a:latin typeface="Trebuchet MS" panose="020B0603020202020204" pitchFamily="34" charset="0"/>
              </a:rPr>
              <a:t>které jsou </a:t>
            </a:r>
            <a:r>
              <a:rPr lang="cs-CZ" sz="1800" dirty="0">
                <a:latin typeface="Trebuchet MS" panose="020B0603020202020204" pitchFamily="34" charset="0"/>
              </a:rPr>
              <a:t>zlomkem nákladu klasických obchodu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pt-BR" sz="1800" dirty="0" smtClean="0">
                <a:latin typeface="Trebuchet MS" panose="020B0603020202020204" pitchFamily="34" charset="0"/>
              </a:rPr>
              <a:t>Nízká </a:t>
            </a:r>
            <a:r>
              <a:rPr lang="pt-BR" sz="1800" dirty="0">
                <a:latin typeface="Trebuchet MS" panose="020B0603020202020204" pitchFamily="34" charset="0"/>
              </a:rPr>
              <a:t>cena pripojení, nezávislá na </a:t>
            </a:r>
            <a:r>
              <a:rPr lang="pt-BR" sz="1800" dirty="0" smtClean="0">
                <a:latin typeface="Trebuchet MS" panose="020B0603020202020204" pitchFamily="34" charset="0"/>
              </a:rPr>
              <a:t>geografické</a:t>
            </a:r>
            <a:r>
              <a:rPr lang="cs-CZ" sz="1800" dirty="0" smtClean="0">
                <a:latin typeface="Trebuchet MS" panose="020B0603020202020204" pitchFamily="34" charset="0"/>
              </a:rPr>
              <a:t> vzdálenosti účastníku</a:t>
            </a:r>
            <a:endParaRPr lang="cs-CZ" sz="1800" dirty="0">
              <a:latin typeface="Trebuchet MS" panose="020B0603020202020204" pitchFamily="34" charset="0"/>
            </a:endParaRP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</a:rPr>
              <a:t>Nové mechanismy tvorby cen (on-line aukce)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</a:rPr>
              <a:t>Automatizované </a:t>
            </a:r>
            <a:r>
              <a:rPr lang="cs-CZ" sz="1800" dirty="0">
                <a:latin typeface="Trebuchet MS" panose="020B0603020202020204" pitchFamily="34" charset="0"/>
              </a:rPr>
              <a:t>obchodování a </a:t>
            </a:r>
            <a:r>
              <a:rPr lang="cs-CZ" sz="1800" dirty="0" smtClean="0">
                <a:latin typeface="Trebuchet MS" panose="020B0603020202020204" pitchFamily="34" charset="0"/>
              </a:rPr>
              <a:t>anonymita clenu</a:t>
            </a:r>
            <a:endParaRPr lang="cs-CZ" sz="1800" dirty="0">
              <a:latin typeface="Trebuchet MS" panose="020B0603020202020204" pitchFamily="34" charset="0"/>
            </a:endParaRP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</a:rPr>
              <a:t>Široké </a:t>
            </a:r>
            <a:r>
              <a:rPr lang="cs-CZ" sz="1800" dirty="0">
                <a:latin typeface="Trebuchet MS" panose="020B0603020202020204" pitchFamily="34" charset="0"/>
              </a:rPr>
              <a:t>spektrum informací o obchodování </a:t>
            </a:r>
            <a:r>
              <a:rPr lang="cs-CZ" sz="1800" dirty="0" smtClean="0">
                <a:latin typeface="Trebuchet MS" panose="020B0603020202020204" pitchFamily="34" charset="0"/>
              </a:rPr>
              <a:t>a cenách (průhlednost)</a:t>
            </a:r>
          </a:p>
          <a:p>
            <a:pPr marL="0" indent="0">
              <a:buNone/>
            </a:pPr>
            <a:endParaRPr lang="cs-CZ" sz="24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Elektronický obchod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75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u="sng" dirty="0">
                <a:latin typeface="Trebuchet MS" panose="020B0603020202020204" pitchFamily="34" charset="0"/>
              </a:rPr>
              <a:t>(</a:t>
            </a:r>
            <a:r>
              <a:rPr lang="cs-CZ" sz="2000" b="1" u="sng" dirty="0" smtClean="0">
                <a:latin typeface="Trebuchet MS" panose="020B0603020202020204" pitchFamily="34" charset="0"/>
              </a:rPr>
              <a:t>B2B) – </a:t>
            </a:r>
            <a:r>
              <a:rPr lang="pl-PL" sz="2000" b="1" u="sng" dirty="0" smtClean="0">
                <a:latin typeface="Trebuchet MS" panose="020B0603020202020204" pitchFamily="34" charset="0"/>
              </a:rPr>
              <a:t>Výhody a vlastnosti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</a:rPr>
              <a:t>Průhlednost</a:t>
            </a:r>
            <a:endParaRPr lang="cs-CZ" sz="1800" dirty="0">
              <a:latin typeface="Trebuchet MS" panose="020B0603020202020204" pitchFamily="34" charset="0"/>
            </a:endParaRP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</a:rPr>
              <a:t>Samoregulace </a:t>
            </a:r>
            <a:r>
              <a:rPr lang="cs-CZ" sz="1800" dirty="0">
                <a:latin typeface="Trebuchet MS" panose="020B0603020202020204" pitchFamily="34" charset="0"/>
              </a:rPr>
              <a:t>trhu a mechanismus tvorby cen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</a:rPr>
              <a:t>Služby </a:t>
            </a:r>
            <a:r>
              <a:rPr lang="cs-CZ" sz="1800" dirty="0">
                <a:latin typeface="Trebuchet MS" panose="020B0603020202020204" pitchFamily="34" charset="0"/>
              </a:rPr>
              <a:t>clearingové a platební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</a:rPr>
              <a:t>Důvěra </a:t>
            </a:r>
            <a:r>
              <a:rPr lang="cs-CZ" sz="1800" dirty="0">
                <a:latin typeface="Trebuchet MS" panose="020B0603020202020204" pitchFamily="34" charset="0"/>
              </a:rPr>
              <a:t>a anonymita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</a:rPr>
              <a:t>Tržní </a:t>
            </a:r>
            <a:r>
              <a:rPr lang="cs-CZ" sz="1800" dirty="0">
                <a:latin typeface="Trebuchet MS" panose="020B0603020202020204" pitchFamily="34" charset="0"/>
              </a:rPr>
              <a:t>pospolitost – místo setkání clenu, </a:t>
            </a:r>
            <a:r>
              <a:rPr lang="cs-CZ" sz="1800" dirty="0" smtClean="0">
                <a:latin typeface="Trebuchet MS" panose="020B0603020202020204" pitchFamily="34" charset="0"/>
              </a:rPr>
              <a:t>uživatelů </a:t>
            </a:r>
            <a:r>
              <a:rPr lang="cs-CZ" sz="1800" dirty="0">
                <a:latin typeface="Trebuchet MS" panose="020B0603020202020204" pitchFamily="34" charset="0"/>
              </a:rPr>
              <a:t>a </a:t>
            </a:r>
            <a:r>
              <a:rPr lang="cs-CZ" sz="1800" dirty="0" smtClean="0">
                <a:latin typeface="Trebuchet MS" panose="020B0603020202020204" pitchFamily="34" charset="0"/>
              </a:rPr>
              <a:t>poskytovatelů služeb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</a:rPr>
              <a:t>Centralizovaný tržní prostor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</a:rPr>
              <a:t>Neutralita</a:t>
            </a:r>
            <a:endParaRPr lang="cs-CZ" sz="1800" dirty="0">
              <a:latin typeface="Trebuchet MS" panose="020B0603020202020204" pitchFamily="34" charset="0"/>
            </a:endParaRP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</a:rPr>
              <a:t>Standardizované </a:t>
            </a:r>
            <a:r>
              <a:rPr lang="cs-CZ" sz="1800" dirty="0">
                <a:latin typeface="Trebuchet MS" panose="020B0603020202020204" pitchFamily="34" charset="0"/>
              </a:rPr>
              <a:t>kontrakty a dokumenty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</a:rPr>
              <a:t>Kvalifikaci </a:t>
            </a:r>
            <a:r>
              <a:rPr lang="cs-CZ" sz="1800" dirty="0">
                <a:latin typeface="Trebuchet MS" panose="020B0603020202020204" pitchFamily="34" charset="0"/>
              </a:rPr>
              <a:t>a regulaci uživatelů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</a:rPr>
              <a:t>Rozšiřování </a:t>
            </a:r>
            <a:r>
              <a:rPr lang="cs-CZ" sz="1800" dirty="0">
                <a:latin typeface="Trebuchet MS" panose="020B0603020202020204" pitchFamily="34" charset="0"/>
              </a:rPr>
              <a:t>cenových nabídek a </a:t>
            </a:r>
            <a:r>
              <a:rPr lang="pl-PL" sz="1800" dirty="0" smtClean="0">
                <a:latin typeface="Trebuchet MS" panose="020B0603020202020204" pitchFamily="34" charset="0"/>
              </a:rPr>
              <a:t>informace </a:t>
            </a:r>
            <a:r>
              <a:rPr lang="pl-PL" sz="1800" dirty="0">
                <a:latin typeface="Trebuchet MS" panose="020B0603020202020204" pitchFamily="34" charset="0"/>
              </a:rPr>
              <a:t>o obchodech a cenové historii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</a:rPr>
              <a:t>Záruka </a:t>
            </a:r>
            <a:r>
              <a:rPr lang="cs-CZ" sz="1800" dirty="0">
                <a:latin typeface="Trebuchet MS" panose="020B0603020202020204" pitchFamily="34" charset="0"/>
              </a:rPr>
              <a:t>integrity trhu</a:t>
            </a:r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Elektronický obchod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7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u="sng" dirty="0" smtClean="0">
                <a:latin typeface="Trebuchet MS" panose="020B0603020202020204" pitchFamily="34" charset="0"/>
              </a:rPr>
              <a:t>Internet a jeho funkce</a:t>
            </a:r>
            <a:endParaRPr lang="pl-PL" sz="2000" b="1" u="sng" dirty="0" smtClean="0">
              <a:latin typeface="Trebuchet MS" panose="020B0603020202020204" pitchFamily="34" charset="0"/>
            </a:endParaRP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</a:rPr>
              <a:t>Sít pro globální komunikaci </a:t>
            </a:r>
            <a:r>
              <a:rPr lang="cs-CZ" sz="1800" dirty="0" smtClean="0">
                <a:latin typeface="Trebuchet MS" panose="020B0603020202020204" pitchFamily="34" charset="0"/>
              </a:rPr>
              <a:t>uživatelů</a:t>
            </a:r>
            <a:endParaRPr lang="cs-CZ" sz="1800" dirty="0">
              <a:latin typeface="Trebuchet MS" panose="020B0603020202020204" pitchFamily="34" charset="0"/>
            </a:endParaRP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</a:rPr>
              <a:t>Prostředí </a:t>
            </a:r>
            <a:r>
              <a:rPr lang="cs-CZ" sz="1800" dirty="0">
                <a:latin typeface="Trebuchet MS" panose="020B0603020202020204" pitchFamily="34" charset="0"/>
              </a:rPr>
              <a:t>zajištující radu </a:t>
            </a:r>
            <a:r>
              <a:rPr lang="cs-CZ" sz="1800" dirty="0" smtClean="0">
                <a:latin typeface="Trebuchet MS" panose="020B0603020202020204" pitchFamily="34" charset="0"/>
              </a:rPr>
              <a:t>různých komunikačních </a:t>
            </a:r>
            <a:r>
              <a:rPr lang="cs-CZ" sz="1800" dirty="0">
                <a:latin typeface="Trebuchet MS" panose="020B0603020202020204" pitchFamily="34" charset="0"/>
              </a:rPr>
              <a:t>služeb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</a:rPr>
              <a:t>Prostředek </a:t>
            </a:r>
            <a:r>
              <a:rPr lang="cs-CZ" sz="1800" dirty="0">
                <a:latin typeface="Trebuchet MS" panose="020B0603020202020204" pitchFamily="34" charset="0"/>
              </a:rPr>
              <a:t>pro </a:t>
            </a:r>
            <a:r>
              <a:rPr lang="cs-CZ" sz="1800" dirty="0" smtClean="0">
                <a:latin typeface="Trebuchet MS" panose="020B0603020202020204" pitchFamily="34" charset="0"/>
              </a:rPr>
              <a:t>přístup </a:t>
            </a:r>
            <a:r>
              <a:rPr lang="cs-CZ" sz="1800" dirty="0">
                <a:latin typeface="Trebuchet MS" panose="020B0603020202020204" pitchFamily="34" charset="0"/>
              </a:rPr>
              <a:t>k informacím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</a:rPr>
              <a:t>Prostředí </a:t>
            </a:r>
            <a:r>
              <a:rPr lang="cs-CZ" sz="1800" dirty="0">
                <a:latin typeface="Trebuchet MS" panose="020B0603020202020204" pitchFamily="34" charset="0"/>
              </a:rPr>
              <a:t>pro </a:t>
            </a:r>
            <a:r>
              <a:rPr lang="cs-CZ" sz="1800" dirty="0" smtClean="0">
                <a:latin typeface="Trebuchet MS" panose="020B0603020202020204" pitchFamily="34" charset="0"/>
              </a:rPr>
              <a:t>vytváření různých </a:t>
            </a:r>
            <a:r>
              <a:rPr lang="cs-CZ" sz="1800" dirty="0">
                <a:latin typeface="Trebuchet MS" panose="020B0603020202020204" pitchFamily="34" charset="0"/>
              </a:rPr>
              <a:t>(i obchodních</a:t>
            </a:r>
            <a:r>
              <a:rPr lang="cs-CZ" sz="1800" dirty="0" smtClean="0">
                <a:latin typeface="Trebuchet MS" panose="020B0603020202020204" pitchFamily="34" charset="0"/>
              </a:rPr>
              <a:t>) aplikací</a:t>
            </a:r>
            <a:endParaRPr lang="cs-CZ" sz="1800" dirty="0">
              <a:latin typeface="Trebuchet MS" panose="020B0603020202020204" pitchFamily="34" charset="0"/>
            </a:endParaRP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</a:rPr>
              <a:t>Prostředí </a:t>
            </a:r>
            <a:r>
              <a:rPr lang="cs-CZ" sz="1800" dirty="0">
                <a:latin typeface="Trebuchet MS" panose="020B0603020202020204" pitchFamily="34" charset="0"/>
              </a:rPr>
              <a:t>pro </a:t>
            </a:r>
            <a:r>
              <a:rPr lang="cs-CZ" sz="1800" dirty="0" smtClean="0">
                <a:latin typeface="Trebuchet MS" panose="020B0603020202020204" pitchFamily="34" charset="0"/>
              </a:rPr>
              <a:t>vytvoření globálního elektronického tržiště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</a:rPr>
              <a:t>Možnost </a:t>
            </a:r>
            <a:r>
              <a:rPr lang="cs-CZ" sz="1800" dirty="0" smtClean="0">
                <a:latin typeface="Trebuchet MS" panose="020B0603020202020204" pitchFamily="34" charset="0"/>
              </a:rPr>
              <a:t>vyloučení prostředníku </a:t>
            </a:r>
            <a:r>
              <a:rPr lang="cs-CZ" sz="1800" dirty="0">
                <a:latin typeface="Trebuchet MS" panose="020B0603020202020204" pitchFamily="34" charset="0"/>
              </a:rPr>
              <a:t>v prodejním </a:t>
            </a:r>
            <a:r>
              <a:rPr lang="cs-CZ" sz="1800" dirty="0" smtClean="0">
                <a:latin typeface="Trebuchet MS" panose="020B0603020202020204" pitchFamily="34" charset="0"/>
              </a:rPr>
              <a:t>řetězci</a:t>
            </a:r>
            <a:endParaRPr lang="cs-CZ" sz="1800" dirty="0">
              <a:latin typeface="Trebuchet MS" panose="020B0603020202020204" pitchFamily="34" charset="0"/>
            </a:endParaRP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</a:rPr>
              <a:t>Efektivní prostředí </a:t>
            </a:r>
            <a:r>
              <a:rPr lang="cs-CZ" sz="1800" dirty="0">
                <a:latin typeface="Trebuchet MS" panose="020B0603020202020204" pitchFamily="34" charset="0"/>
              </a:rPr>
              <a:t>pro dodání digitálních produktu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</a:rPr>
              <a:t>Přístup </a:t>
            </a:r>
            <a:r>
              <a:rPr lang="cs-CZ" sz="1800" dirty="0">
                <a:latin typeface="Trebuchet MS" panose="020B0603020202020204" pitchFamily="34" charset="0"/>
              </a:rPr>
              <a:t>24 hod. </a:t>
            </a:r>
            <a:r>
              <a:rPr lang="cs-CZ" sz="1800" dirty="0" smtClean="0">
                <a:latin typeface="Trebuchet MS" panose="020B0603020202020204" pitchFamily="34" charset="0"/>
              </a:rPr>
              <a:t>denně </a:t>
            </a:r>
            <a:r>
              <a:rPr lang="cs-CZ" sz="1800" dirty="0">
                <a:latin typeface="Trebuchet MS" panose="020B0603020202020204" pitchFamily="34" charset="0"/>
              </a:rPr>
              <a:t>a 7 dní v týdnu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</a:rPr>
              <a:t>Globální </a:t>
            </a:r>
            <a:r>
              <a:rPr lang="cs-CZ" sz="1800" dirty="0">
                <a:latin typeface="Trebuchet MS" panose="020B0603020202020204" pitchFamily="34" charset="0"/>
              </a:rPr>
              <a:t>trh, zákazníci z celého </a:t>
            </a:r>
            <a:r>
              <a:rPr lang="cs-CZ" sz="1800" dirty="0" smtClean="0">
                <a:latin typeface="Trebuchet MS" panose="020B0603020202020204" pitchFamily="34" charset="0"/>
              </a:rPr>
              <a:t>světa</a:t>
            </a:r>
            <a:endParaRPr lang="cs-CZ" sz="1800" dirty="0">
              <a:latin typeface="Trebuchet MS" panose="020B0603020202020204" pitchFamily="34" charset="0"/>
            </a:endParaRP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</a:rPr>
              <a:t>Menší </a:t>
            </a:r>
            <a:r>
              <a:rPr lang="cs-CZ" sz="1800" dirty="0">
                <a:latin typeface="Trebuchet MS" panose="020B0603020202020204" pitchFamily="34" charset="0"/>
              </a:rPr>
              <a:t>ceny, snížení </a:t>
            </a:r>
            <a:r>
              <a:rPr lang="cs-CZ" sz="1800" dirty="0" smtClean="0">
                <a:latin typeface="Trebuchet MS" panose="020B0603020202020204" pitchFamily="34" charset="0"/>
              </a:rPr>
              <a:t>transakčních </a:t>
            </a:r>
            <a:r>
              <a:rPr lang="cs-CZ" sz="1800" dirty="0">
                <a:latin typeface="Trebuchet MS" panose="020B0603020202020204" pitchFamily="34" charset="0"/>
              </a:rPr>
              <a:t>nákladu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latin typeface="Trebuchet MS" panose="020B0603020202020204" pitchFamily="34" charset="0"/>
              </a:rPr>
              <a:t>Okamžité </a:t>
            </a:r>
            <a:r>
              <a:rPr lang="cs-CZ" sz="1800" dirty="0">
                <a:latin typeface="Trebuchet MS" panose="020B0603020202020204" pitchFamily="34" charset="0"/>
              </a:rPr>
              <a:t>poskytnutí aktuálních informací o produktu nebo službách</a:t>
            </a:r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Elektronický obchod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54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u="sng" dirty="0" smtClean="0">
                <a:latin typeface="Trebuchet MS" panose="020B0603020202020204" pitchFamily="34" charset="0"/>
              </a:rPr>
              <a:t>Obchodní modely on-line obchodování</a:t>
            </a:r>
            <a:endParaRPr lang="pl-PL" sz="2000" b="1" u="sng" dirty="0" smtClean="0">
              <a:latin typeface="Trebuchet MS" panose="020B0603020202020204" pitchFamily="34" charset="0"/>
            </a:endParaRP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b="1" dirty="0" err="1" smtClean="0">
                <a:latin typeface="Trebuchet MS" panose="020B0603020202020204" pitchFamily="34" charset="0"/>
              </a:rPr>
              <a:t>Agregátoři</a:t>
            </a:r>
            <a:r>
              <a:rPr lang="cs-CZ" sz="1800" dirty="0" smtClean="0">
                <a:latin typeface="Trebuchet MS" panose="020B0603020202020204" pitchFamily="34" charset="0"/>
              </a:rPr>
              <a:t> </a:t>
            </a:r>
            <a:r>
              <a:rPr lang="cs-CZ" sz="1800" dirty="0">
                <a:latin typeface="Trebuchet MS" panose="020B0603020202020204" pitchFamily="34" charset="0"/>
              </a:rPr>
              <a:t>– agreguje katalogy mnoha </a:t>
            </a:r>
            <a:r>
              <a:rPr lang="cs-CZ" sz="1800" dirty="0" smtClean="0">
                <a:latin typeface="Trebuchet MS" panose="020B0603020202020204" pitchFamily="34" charset="0"/>
              </a:rPr>
              <a:t>výrobců do jednoho </a:t>
            </a:r>
            <a:r>
              <a:rPr lang="cs-CZ" sz="1800" dirty="0">
                <a:latin typeface="Trebuchet MS" panose="020B0603020202020204" pitchFamily="34" charset="0"/>
              </a:rPr>
              <a:t>místa </a:t>
            </a:r>
            <a:endParaRPr lang="cs-CZ" sz="1800" dirty="0" smtClean="0">
              <a:latin typeface="Trebuchet MS" panose="020B0603020202020204" pitchFamily="34" charset="0"/>
            </a:endParaRP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b="1" dirty="0" smtClean="0">
                <a:latin typeface="Trebuchet MS" panose="020B0603020202020204" pitchFamily="34" charset="0"/>
              </a:rPr>
              <a:t>Obchodní střediska </a:t>
            </a:r>
            <a:r>
              <a:rPr lang="cs-CZ" sz="1800" dirty="0">
                <a:latin typeface="Trebuchet MS" panose="020B0603020202020204" pitchFamily="34" charset="0"/>
              </a:rPr>
              <a:t>– prodávající </a:t>
            </a:r>
            <a:r>
              <a:rPr lang="cs-CZ" sz="1800" dirty="0" smtClean="0">
                <a:latin typeface="Trebuchet MS" panose="020B0603020202020204" pitchFamily="34" charset="0"/>
              </a:rPr>
              <a:t>dostanou virtuální </a:t>
            </a:r>
            <a:r>
              <a:rPr lang="cs-CZ" sz="1800" dirty="0">
                <a:latin typeface="Trebuchet MS" panose="020B0603020202020204" pitchFamily="34" charset="0"/>
              </a:rPr>
              <a:t>výlohu obchodu, kde vystavují </a:t>
            </a:r>
            <a:r>
              <a:rPr lang="cs-CZ" sz="1800" dirty="0" smtClean="0">
                <a:latin typeface="Trebuchet MS" panose="020B0603020202020204" pitchFamily="34" charset="0"/>
              </a:rPr>
              <a:t>své výrobky</a:t>
            </a:r>
            <a:r>
              <a:rPr lang="cs-CZ" sz="1800" dirty="0">
                <a:latin typeface="Trebuchet MS" panose="020B0603020202020204" pitchFamily="34" charset="0"/>
              </a:rPr>
              <a:t>, kupující jsou </a:t>
            </a:r>
            <a:r>
              <a:rPr lang="cs-CZ" sz="1800" dirty="0" smtClean="0">
                <a:latin typeface="Trebuchet MS" panose="020B0603020202020204" pitchFamily="34" charset="0"/>
              </a:rPr>
              <a:t>přitahováni </a:t>
            </a:r>
            <a:r>
              <a:rPr lang="cs-CZ" sz="1800" dirty="0">
                <a:latin typeface="Trebuchet MS" panose="020B0603020202020204" pitchFamily="34" charset="0"/>
              </a:rPr>
              <a:t>novinkami</a:t>
            </a:r>
            <a:r>
              <a:rPr lang="cs-CZ" sz="1800" dirty="0" smtClean="0">
                <a:latin typeface="Trebuchet MS" panose="020B0603020202020204" pitchFamily="34" charset="0"/>
              </a:rPr>
              <a:t>, hodnotícími </a:t>
            </a:r>
            <a:r>
              <a:rPr lang="cs-CZ" sz="1800" dirty="0">
                <a:latin typeface="Trebuchet MS" panose="020B0603020202020204" pitchFamily="34" charset="0"/>
              </a:rPr>
              <a:t>studiemi a referencemi. Horizontální</a:t>
            </a:r>
            <a:r>
              <a:rPr lang="cs-CZ" sz="1800" dirty="0" smtClean="0">
                <a:latin typeface="Trebuchet MS" panose="020B0603020202020204" pitchFamily="34" charset="0"/>
              </a:rPr>
              <a:t>, vertikální </a:t>
            </a:r>
            <a:r>
              <a:rPr lang="cs-CZ" sz="1800" dirty="0">
                <a:latin typeface="Trebuchet MS" panose="020B0603020202020204" pitchFamily="34" charset="0"/>
              </a:rPr>
              <a:t>nebo diagonální charakter.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b="1" dirty="0" smtClean="0">
                <a:latin typeface="Trebuchet MS" panose="020B0603020202020204" pitchFamily="34" charset="0"/>
              </a:rPr>
              <a:t>Vystav </a:t>
            </a:r>
            <a:r>
              <a:rPr lang="cs-CZ" sz="1800" b="1" dirty="0">
                <a:latin typeface="Trebuchet MS" panose="020B0603020202020204" pitchFamily="34" charset="0"/>
              </a:rPr>
              <a:t>a listuj </a:t>
            </a:r>
            <a:r>
              <a:rPr lang="cs-CZ" sz="1800" dirty="0">
                <a:latin typeface="Trebuchet MS" panose="020B0603020202020204" pitchFamily="34" charset="0"/>
              </a:rPr>
              <a:t>– místo, kde se setkávají nabídky </a:t>
            </a:r>
            <a:r>
              <a:rPr lang="cs-CZ" sz="1800" dirty="0" smtClean="0">
                <a:latin typeface="Trebuchet MS" panose="020B0603020202020204" pitchFamily="34" charset="0"/>
              </a:rPr>
              <a:t>a požadavky </a:t>
            </a:r>
            <a:r>
              <a:rPr lang="cs-CZ" sz="1800" dirty="0">
                <a:latin typeface="Trebuchet MS" panose="020B0603020202020204" pitchFamily="34" charset="0"/>
              </a:rPr>
              <a:t>budoucích obchodních partneru.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b="1" dirty="0" smtClean="0">
                <a:latin typeface="Trebuchet MS" panose="020B0603020202020204" pitchFamily="34" charset="0"/>
              </a:rPr>
              <a:t>Aukční </a:t>
            </a:r>
            <a:r>
              <a:rPr lang="cs-CZ" sz="1800" b="1" dirty="0">
                <a:latin typeface="Trebuchet MS" panose="020B0603020202020204" pitchFamily="34" charset="0"/>
              </a:rPr>
              <a:t>trhy </a:t>
            </a:r>
            <a:r>
              <a:rPr lang="cs-CZ" sz="1800" dirty="0">
                <a:latin typeface="Trebuchet MS" panose="020B0603020202020204" pitchFamily="34" charset="0"/>
              </a:rPr>
              <a:t>– více nakupujících a prodávajících </a:t>
            </a:r>
            <a:r>
              <a:rPr lang="cs-CZ" sz="1800" dirty="0" smtClean="0">
                <a:latin typeface="Trebuchet MS" panose="020B0603020202020204" pitchFamily="34" charset="0"/>
              </a:rPr>
              <a:t>se konkurenčně </a:t>
            </a:r>
            <a:r>
              <a:rPr lang="cs-CZ" sz="1800" dirty="0">
                <a:latin typeface="Trebuchet MS" panose="020B0603020202020204" pitchFamily="34" charset="0"/>
              </a:rPr>
              <a:t>uchází o </a:t>
            </a:r>
            <a:r>
              <a:rPr lang="cs-CZ" sz="1800" dirty="0" smtClean="0">
                <a:latin typeface="Trebuchet MS" panose="020B0603020202020204" pitchFamily="34" charset="0"/>
              </a:rPr>
              <a:t>kontrakty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b="1" dirty="0" smtClean="0">
                <a:latin typeface="Trebuchet MS" panose="020B0603020202020204" pitchFamily="34" charset="0"/>
              </a:rPr>
              <a:t>Plně </a:t>
            </a:r>
            <a:r>
              <a:rPr lang="cs-CZ" sz="1800" b="1" dirty="0">
                <a:latin typeface="Trebuchet MS" panose="020B0603020202020204" pitchFamily="34" charset="0"/>
              </a:rPr>
              <a:t>automatizovaná </a:t>
            </a:r>
            <a:r>
              <a:rPr lang="cs-CZ" sz="1800" b="1" dirty="0" smtClean="0">
                <a:latin typeface="Trebuchet MS" panose="020B0603020202020204" pitchFamily="34" charset="0"/>
              </a:rPr>
              <a:t>tržiště </a:t>
            </a:r>
            <a:r>
              <a:rPr lang="cs-CZ" sz="1800" dirty="0">
                <a:latin typeface="Trebuchet MS" panose="020B0603020202020204" pitchFamily="34" charset="0"/>
              </a:rPr>
              <a:t>– centralizovaný </a:t>
            </a:r>
            <a:r>
              <a:rPr lang="cs-CZ" sz="1800" dirty="0" smtClean="0">
                <a:latin typeface="Trebuchet MS" panose="020B0603020202020204" pitchFamily="34" charset="0"/>
              </a:rPr>
              <a:t>trh pro </a:t>
            </a:r>
            <a:r>
              <a:rPr lang="cs-CZ" sz="1800" dirty="0">
                <a:latin typeface="Trebuchet MS" panose="020B0603020202020204" pitchFamily="34" charset="0"/>
              </a:rPr>
              <a:t>standardizované nebo komoditní výrobky</a:t>
            </a:r>
            <a:r>
              <a:rPr lang="cs-CZ" sz="1800" dirty="0" smtClean="0">
                <a:latin typeface="Trebuchet MS" panose="020B0603020202020204" pitchFamily="34" charset="0"/>
              </a:rPr>
              <a:t>. Konkurence </a:t>
            </a:r>
            <a:r>
              <a:rPr lang="cs-CZ" sz="1800" dirty="0">
                <a:latin typeface="Trebuchet MS" panose="020B0603020202020204" pitchFamily="34" charset="0"/>
              </a:rPr>
              <a:t>mezi více </a:t>
            </a:r>
            <a:r>
              <a:rPr lang="cs-CZ" sz="1800" dirty="0" smtClean="0">
                <a:latin typeface="Trebuchet MS" panose="020B0603020202020204" pitchFamily="34" charset="0"/>
              </a:rPr>
              <a:t>současné </a:t>
            </a:r>
            <a:r>
              <a:rPr lang="cs-CZ" sz="1800" dirty="0">
                <a:latin typeface="Trebuchet MS" panose="020B0603020202020204" pitchFamily="34" charset="0"/>
              </a:rPr>
              <a:t>prodávajícími </a:t>
            </a:r>
            <a:r>
              <a:rPr lang="cs-CZ" sz="1800" dirty="0" smtClean="0">
                <a:latin typeface="Trebuchet MS" panose="020B0603020202020204" pitchFamily="34" charset="0"/>
              </a:rPr>
              <a:t>a nakupujícími </a:t>
            </a:r>
            <a:r>
              <a:rPr lang="cs-CZ" sz="1800" dirty="0">
                <a:latin typeface="Trebuchet MS" panose="020B0603020202020204" pitchFamily="34" charset="0"/>
              </a:rPr>
              <a:t>spolu s automatickým </a:t>
            </a:r>
            <a:r>
              <a:rPr lang="cs-CZ" sz="1800" dirty="0" smtClean="0">
                <a:latin typeface="Trebuchet MS" panose="020B0603020202020204" pitchFamily="34" charset="0"/>
              </a:rPr>
              <a:t>vytvářením objednávek </a:t>
            </a:r>
            <a:r>
              <a:rPr lang="cs-CZ" sz="1800" dirty="0">
                <a:latin typeface="Trebuchet MS" panose="020B0603020202020204" pitchFamily="34" charset="0"/>
              </a:rPr>
              <a:t>a efektivním on-line </a:t>
            </a:r>
            <a:r>
              <a:rPr lang="cs-CZ" sz="1800" dirty="0" smtClean="0">
                <a:latin typeface="Trebuchet MS" panose="020B0603020202020204" pitchFamily="34" charset="0"/>
              </a:rPr>
              <a:t>mechanizmem tvorby </a:t>
            </a:r>
            <a:r>
              <a:rPr lang="cs-CZ" sz="1800" dirty="0">
                <a:latin typeface="Trebuchet MS" panose="020B0603020202020204" pitchFamily="34" charset="0"/>
              </a:rPr>
              <a:t>cen.</a:t>
            </a:r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Elektronický obchod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37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352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78016"/>
            <a:ext cx="8640960" cy="5179984"/>
          </a:xfrm>
        </p:spPr>
        <p:txBody>
          <a:bodyPr anchor="ctr"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30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Maloobchod mimo síť prodejen, </a:t>
            </a:r>
            <a:b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právní aspekty elektronického obchodnování</a:t>
            </a:r>
          </a:p>
          <a:p>
            <a:pPr marL="0" indent="0" algn="ctr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5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Druhy</a:t>
            </a:r>
            <a:r>
              <a:rPr lang="cs-CZ" sz="25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, výhody a nevýhody maloobchodního prodeje realizovaného mimo síť prodejen.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357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Maloobchod mimo síť prodejen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None/>
            </a:pPr>
            <a:r>
              <a:rPr lang="cs-CZ" sz="2400" dirty="0">
                <a:latin typeface="Trebuchet MS" panose="020B0603020202020204" pitchFamily="34" charset="0"/>
              </a:rPr>
              <a:t>Maloobchod mimo prodejní síť představuje svým objemem stálou složku maloobchodní činnosti, současně však i potenciální největší rozvoj. </a:t>
            </a:r>
            <a:endParaRPr lang="cs-CZ" sz="2400" dirty="0" smtClean="0">
              <a:latin typeface="Trebuchet MS" panose="020B0603020202020204" pitchFamily="34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cs-CZ" sz="2400" dirty="0">
              <a:latin typeface="Trebuchet MS" panose="020B0603020202020204" pitchFamily="34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cs-CZ" sz="2400" b="1" u="sng" dirty="0" smtClean="0">
                <a:latin typeface="Trebuchet MS" panose="020B0603020202020204" pitchFamily="34" charset="0"/>
              </a:rPr>
              <a:t>Jeho </a:t>
            </a:r>
            <a:r>
              <a:rPr lang="cs-CZ" sz="2400" b="1" u="sng" dirty="0">
                <a:latin typeface="Trebuchet MS" panose="020B0603020202020204" pitchFamily="34" charset="0"/>
              </a:rPr>
              <a:t>hlavní složky jsou:</a:t>
            </a:r>
          </a:p>
          <a:p>
            <a:pPr lvl="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400" dirty="0">
                <a:latin typeface="Trebuchet MS" panose="020B0603020202020204" pitchFamily="34" charset="0"/>
              </a:rPr>
              <a:t>prodejní automaty (</a:t>
            </a:r>
            <a:r>
              <a:rPr lang="cs-CZ" sz="2400" dirty="0" err="1">
                <a:latin typeface="Trebuchet MS" panose="020B0603020202020204" pitchFamily="34" charset="0"/>
              </a:rPr>
              <a:t>Vending</a:t>
            </a:r>
            <a:r>
              <a:rPr lang="cs-CZ" sz="2400" dirty="0">
                <a:latin typeface="Trebuchet MS" panose="020B0603020202020204" pitchFamily="34" charset="0"/>
              </a:rPr>
              <a:t> </a:t>
            </a:r>
            <a:r>
              <a:rPr lang="cs-CZ" sz="2400" dirty="0" err="1">
                <a:latin typeface="Trebuchet MS" panose="020B0603020202020204" pitchFamily="34" charset="0"/>
              </a:rPr>
              <a:t>Machine</a:t>
            </a:r>
            <a:r>
              <a:rPr lang="cs-CZ" sz="2400" dirty="0">
                <a:latin typeface="Trebuchet MS" panose="020B0603020202020204" pitchFamily="34" charset="0"/>
              </a:rPr>
              <a:t>),</a:t>
            </a:r>
          </a:p>
          <a:p>
            <a:pPr lvl="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400" dirty="0">
                <a:latin typeface="Trebuchet MS" panose="020B0603020202020204" pitchFamily="34" charset="0"/>
              </a:rPr>
              <a:t>přímý prodej (Direct </a:t>
            </a:r>
            <a:r>
              <a:rPr lang="cs-CZ" sz="2400" dirty="0" err="1">
                <a:latin typeface="Trebuchet MS" panose="020B0603020202020204" pitchFamily="34" charset="0"/>
              </a:rPr>
              <a:t>Selling</a:t>
            </a:r>
            <a:r>
              <a:rPr lang="cs-CZ" sz="2400" dirty="0">
                <a:latin typeface="Trebuchet MS" panose="020B0603020202020204" pitchFamily="34" charset="0"/>
              </a:rPr>
              <a:t>),</a:t>
            </a:r>
          </a:p>
          <a:p>
            <a:pPr lvl="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400" dirty="0">
                <a:latin typeface="Trebuchet MS" panose="020B0603020202020204" pitchFamily="34" charset="0"/>
              </a:rPr>
              <a:t>přímý marketing (Direct Marketing), který lze v češtině výstižněji nazvat zásilkový obchod.</a:t>
            </a:r>
          </a:p>
          <a:p>
            <a:pPr marL="0" indent="0">
              <a:buNone/>
            </a:pPr>
            <a:endParaRPr lang="cs-CZ" sz="24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02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u="sng" dirty="0">
                <a:latin typeface="Trebuchet MS" panose="020B0603020202020204" pitchFamily="34" charset="0"/>
              </a:rPr>
              <a:t>Prodej v automatech </a:t>
            </a:r>
            <a:endParaRPr lang="cs-CZ" sz="2400" b="1" u="sng" dirty="0" smtClean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… představuje v ekonomicky vyspělých státech 1,3% až 1,6% všech maloobchodních prodejů. 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Výjimkou je Japonsko, kde se tento podíl odhaduje na 5-6%. 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Ve všech případech však jde o </a:t>
            </a:r>
            <a:r>
              <a:rPr lang="cs-CZ" sz="2000" i="1" dirty="0" smtClean="0">
                <a:latin typeface="Trebuchet MS" panose="020B0603020202020204" pitchFamily="34" charset="0"/>
              </a:rPr>
              <a:t>doplňkový prodej</a:t>
            </a:r>
            <a:r>
              <a:rPr lang="cs-CZ" sz="2000" dirty="0" smtClean="0">
                <a:latin typeface="Trebuchet MS" panose="020B0603020202020204" pitchFamily="34" charset="0"/>
              </a:rPr>
              <a:t> – často při seskupení několika typů automatů. 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Funkčně jde o doplňkové stravování (studené a teplé nápoje, cukrovinky a studené přesnídávky) a doplňkový prodej jednoduchého sortimentu.</a:t>
            </a:r>
          </a:p>
          <a:p>
            <a:pPr marL="0" indent="0">
              <a:buNone/>
            </a:pPr>
            <a:endParaRPr lang="cs-CZ" sz="24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Maloobchod mimo síť prodejen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80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u="sng" dirty="0">
                <a:latin typeface="Trebuchet MS" panose="020B0603020202020204" pitchFamily="34" charset="0"/>
              </a:rPr>
              <a:t>Přímý prodej </a:t>
            </a:r>
            <a:endParaRPr lang="cs-CZ" sz="2400" b="1" u="sng" dirty="0" smtClean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… odvozuje </a:t>
            </a:r>
            <a:r>
              <a:rPr lang="cs-CZ" sz="2000" dirty="0">
                <a:latin typeface="Trebuchet MS" panose="020B0603020202020204" pitchFamily="34" charset="0"/>
              </a:rPr>
              <a:t>svůj název od „přímého kontaktu“ výrobce se zákazníkem.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Prodej </a:t>
            </a:r>
            <a:r>
              <a:rPr lang="cs-CZ" sz="2000" dirty="0">
                <a:latin typeface="Trebuchet MS" panose="020B0603020202020204" pitchFamily="34" charset="0"/>
              </a:rPr>
              <a:t>realizují prodejci, kteří přicházejí za zákazníkem do bytu. Z toho je patrno, že název není přesný, protože existuje prostředník – prodejce – a u velkých firem i 1-2 skladové články.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Přesnější </a:t>
            </a:r>
            <a:r>
              <a:rPr lang="cs-CZ" sz="2000" dirty="0">
                <a:latin typeface="Trebuchet MS" panose="020B0603020202020204" pitchFamily="34" charset="0"/>
              </a:rPr>
              <a:t>by zřejmě byl název „prodej v domácnostech“. Prodejci pořádají někdy setkání více rodin, stále se však snaží zachovat zdání rodinného prostředí. Určité skupině zákazníků tento prodej vyhovuje.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Prodejce </a:t>
            </a:r>
            <a:r>
              <a:rPr lang="cs-CZ" sz="2000" dirty="0">
                <a:latin typeface="Trebuchet MS" panose="020B0603020202020204" pitchFamily="34" charset="0"/>
              </a:rPr>
              <a:t>je adresná osoba, která vyřizuje i reklamace a pravidelně udržuje kontakt – o rodinu pečuje.</a:t>
            </a:r>
          </a:p>
          <a:p>
            <a:pPr marL="0" indent="0">
              <a:buNone/>
            </a:pPr>
            <a:endParaRPr lang="cs-CZ" sz="24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Maloobchod mimo síť prodejen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49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u="sng" dirty="0">
                <a:latin typeface="Trebuchet MS" panose="020B0603020202020204" pitchFamily="34" charset="0"/>
              </a:rPr>
              <a:t>Zásilkový obchod</a:t>
            </a:r>
            <a:r>
              <a:rPr lang="cs-CZ" sz="2400" u="sng" dirty="0">
                <a:latin typeface="Trebuchet MS" panose="020B0603020202020204" pitchFamily="34" charset="0"/>
              </a:rPr>
              <a:t> </a:t>
            </a:r>
            <a:endParaRPr lang="cs-CZ" sz="2400" u="sng" dirty="0" smtClean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… představuje </a:t>
            </a:r>
            <a:r>
              <a:rPr lang="cs-CZ" sz="2000" dirty="0">
                <a:latin typeface="Trebuchet MS" panose="020B0603020202020204" pitchFamily="34" charset="0"/>
              </a:rPr>
              <a:t>„obchod na dálku“, kde spojovacím médiem je tradičně katalog a písemná objednávka.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Klasické </a:t>
            </a:r>
            <a:r>
              <a:rPr lang="cs-CZ" sz="2000" dirty="0">
                <a:latin typeface="Trebuchet MS" panose="020B0603020202020204" pitchFamily="34" charset="0"/>
              </a:rPr>
              <a:t>zásilkové obchody mají většinou rozsah </a:t>
            </a:r>
            <a:r>
              <a:rPr lang="cs-CZ" sz="2000" dirty="0" err="1">
                <a:latin typeface="Trebuchet MS" panose="020B0603020202020204" pitchFamily="34" charset="0"/>
              </a:rPr>
              <a:t>plnosortimentních</a:t>
            </a:r>
            <a:r>
              <a:rPr lang="cs-CZ" sz="2000" dirty="0">
                <a:latin typeface="Trebuchet MS" panose="020B0603020202020204" pitchFamily="34" charset="0"/>
              </a:rPr>
              <a:t> domů, většinou mají souběžně i prodejní jednotky.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Oslovení </a:t>
            </a:r>
            <a:r>
              <a:rPr lang="cs-CZ" sz="2000" dirty="0">
                <a:latin typeface="Trebuchet MS" panose="020B0603020202020204" pitchFamily="34" charset="0"/>
              </a:rPr>
              <a:t>odběratelů obstarávají obchodní zástupci; existuje stálá evidence zákazníků.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V</a:t>
            </a:r>
            <a:r>
              <a:rPr lang="cs-CZ" sz="2000" dirty="0">
                <a:latin typeface="Trebuchet MS" panose="020B0603020202020204" pitchFamily="34" charset="0"/>
              </a:rPr>
              <a:t> 90. letech se rozšířilo zřizování agentur – u drobných obchodníků, kteří mají část zboží zásilkového obchodu k prodeji, u ostatního zboží zprostředkují objednávku.</a:t>
            </a:r>
          </a:p>
          <a:p>
            <a:pPr marL="0" indent="0">
              <a:buNone/>
            </a:pPr>
            <a:endParaRPr lang="cs-CZ" sz="24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Maloobchod mimo síť prodejen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17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Elektronický obchod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Ovál 1"/>
          <p:cNvSpPr/>
          <p:nvPr/>
        </p:nvSpPr>
        <p:spPr>
          <a:xfrm>
            <a:off x="539552" y="2312488"/>
            <a:ext cx="8136904" cy="406884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6156176" y="3931409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cap="all" dirty="0" smtClean="0">
                <a:latin typeface="Trebuchet MS" panose="020B0603020202020204" pitchFamily="34" charset="0"/>
              </a:rPr>
              <a:t>Elektronické podnikání</a:t>
            </a:r>
            <a:endParaRPr lang="cs-CZ" sz="2400" b="1" cap="all" dirty="0">
              <a:latin typeface="Trebuchet MS" panose="020B0603020202020204" pitchFamily="34" charset="0"/>
            </a:endParaRPr>
          </a:p>
        </p:txBody>
      </p:sp>
      <p:sp>
        <p:nvSpPr>
          <p:cNvPr id="4" name="Ovál 3"/>
          <p:cNvSpPr/>
          <p:nvPr/>
        </p:nvSpPr>
        <p:spPr>
          <a:xfrm>
            <a:off x="1043608" y="2726727"/>
            <a:ext cx="5112568" cy="324036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1367585" y="3230783"/>
            <a:ext cx="2304256" cy="223224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779912" y="3992964"/>
            <a:ext cx="2088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cap="all" dirty="0" smtClean="0">
                <a:latin typeface="Trebuchet MS" panose="020B0603020202020204" pitchFamily="34" charset="0"/>
              </a:rPr>
              <a:t>Elektronický obchod</a:t>
            </a:r>
            <a:endParaRPr lang="cs-CZ" sz="2000" b="1" cap="all" dirty="0">
              <a:latin typeface="Trebuchet MS" panose="020B0603020202020204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511660" y="3992964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cap="all" dirty="0" smtClean="0">
                <a:latin typeface="Trebuchet MS" panose="020B0603020202020204" pitchFamily="34" charset="0"/>
              </a:rPr>
              <a:t>Internetový obchod</a:t>
            </a:r>
            <a:endParaRPr lang="cs-CZ" b="1" cap="all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80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u="sng" dirty="0" smtClean="0">
                <a:latin typeface="Trebuchet MS" panose="020B0603020202020204" pitchFamily="34" charset="0"/>
              </a:rPr>
              <a:t>Elektronické podnikání (e-business)</a:t>
            </a:r>
            <a:endParaRPr lang="cs-CZ" sz="2000" b="1" u="sng" dirty="0">
              <a:latin typeface="Trebuchet MS" panose="020B0603020202020204" pitchFamily="34" charset="0"/>
            </a:endParaRPr>
          </a:p>
          <a:p>
            <a:pPr marL="722313" indent="-360363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Zahrnuje celý komplex aktivit a vztahů podniku se svými partnery</a:t>
            </a:r>
          </a:p>
          <a:p>
            <a:pPr marL="722313" indent="-360363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 smtClean="0">
                <a:latin typeface="Trebuchet MS" panose="020B0603020202020204" pitchFamily="34" charset="0"/>
              </a:rPr>
              <a:t>Tvorba poptávky po nabízeném zboží a službách</a:t>
            </a:r>
          </a:p>
          <a:p>
            <a:pPr marL="722313" indent="-360363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 smtClean="0">
                <a:latin typeface="Trebuchet MS" panose="020B0603020202020204" pitchFamily="34" charset="0"/>
              </a:rPr>
              <a:t>Efektivní a flexibilní způsob vzájemné a mnohostranné komunikace</a:t>
            </a:r>
          </a:p>
          <a:p>
            <a:pPr marL="722313" indent="-360363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 smtClean="0">
                <a:latin typeface="Trebuchet MS" panose="020B0603020202020204" pitchFamily="34" charset="0"/>
              </a:rPr>
              <a:t>Rychlé přijímaní a vyřizování objednávek</a:t>
            </a:r>
          </a:p>
          <a:p>
            <a:pPr marL="722313" indent="-360363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 smtClean="0">
                <a:latin typeface="Trebuchet MS" panose="020B0603020202020204" pitchFamily="34" charset="0"/>
              </a:rPr>
              <a:t>Podpora prodeje, prodejních a poprodejních služeb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u="sng" dirty="0" smtClean="0">
                <a:latin typeface="Trebuchet MS" panose="020B0603020202020204" pitchFamily="34" charset="0"/>
              </a:rPr>
              <a:t>Elektronický obchod (e-</a:t>
            </a:r>
            <a:r>
              <a:rPr lang="cs-CZ" sz="2000" b="1" u="sng" dirty="0" err="1" smtClean="0">
                <a:latin typeface="Trebuchet MS" panose="020B0603020202020204" pitchFamily="34" charset="0"/>
              </a:rPr>
              <a:t>commerce</a:t>
            </a:r>
            <a:r>
              <a:rPr lang="cs-CZ" sz="2000" b="1" u="sng" dirty="0" smtClean="0">
                <a:latin typeface="Trebuchet MS" panose="020B0603020202020204" pitchFamily="34" charset="0"/>
              </a:rPr>
              <a:t>)</a:t>
            </a:r>
          </a:p>
          <a:p>
            <a:pPr marL="723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Realizuje se mezi dvěma podniky (B2B) nebo vůči spotřebiteli (B2C)</a:t>
            </a:r>
          </a:p>
          <a:p>
            <a:pPr marL="723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 smtClean="0">
                <a:latin typeface="Trebuchet MS" panose="020B0603020202020204" pitchFamily="34" charset="0"/>
              </a:rPr>
              <a:t>(B2B) – elektronické zásobování (e-</a:t>
            </a:r>
            <a:r>
              <a:rPr lang="cs-CZ" sz="2000" i="1" dirty="0" err="1" smtClean="0">
                <a:latin typeface="Trebuchet MS" panose="020B0603020202020204" pitchFamily="34" charset="0"/>
              </a:rPr>
              <a:t>procurement</a:t>
            </a:r>
            <a:r>
              <a:rPr lang="cs-CZ" sz="2000" i="1" dirty="0" smtClean="0">
                <a:latin typeface="Trebuchet MS" panose="020B0603020202020204" pitchFamily="34" charset="0"/>
              </a:rPr>
              <a:t>)</a:t>
            </a:r>
          </a:p>
          <a:p>
            <a:pPr marL="723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 smtClean="0">
                <a:latin typeface="Trebuchet MS" panose="020B0603020202020204" pitchFamily="34" charset="0"/>
              </a:rPr>
              <a:t>(B2B) – elektronické tržiště (e-</a:t>
            </a:r>
            <a:r>
              <a:rPr lang="cs-CZ" sz="2000" i="1" dirty="0" err="1" smtClean="0">
                <a:latin typeface="Trebuchet MS" panose="020B0603020202020204" pitchFamily="34" charset="0"/>
              </a:rPr>
              <a:t>marketplace</a:t>
            </a:r>
            <a:r>
              <a:rPr lang="cs-CZ" sz="2000" i="1" dirty="0" smtClean="0">
                <a:latin typeface="Trebuchet MS" panose="020B0603020202020204" pitchFamily="34" charset="0"/>
              </a:rPr>
              <a:t>)</a:t>
            </a:r>
          </a:p>
          <a:p>
            <a:pPr marL="723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 smtClean="0">
                <a:latin typeface="Trebuchet MS" panose="020B0603020202020204" pitchFamily="34" charset="0"/>
              </a:rPr>
              <a:t>(B2C) – internetový obchod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Elektronický obchod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0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u="sng" dirty="0">
                <a:latin typeface="Trebuchet MS" panose="020B0603020202020204" pitchFamily="34" charset="0"/>
              </a:rPr>
              <a:t>(B2C) – internetový </a:t>
            </a:r>
            <a:r>
              <a:rPr lang="cs-CZ" sz="2000" b="1" u="sng" dirty="0" smtClean="0">
                <a:latin typeface="Trebuchet MS" panose="020B0603020202020204" pitchFamily="34" charset="0"/>
              </a:rPr>
              <a:t>obchod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b="1" dirty="0" smtClean="0">
                <a:latin typeface="Trebuchet MS" panose="020B0603020202020204" pitchFamily="34" charset="0"/>
              </a:rPr>
              <a:t>Prodej </a:t>
            </a:r>
            <a:r>
              <a:rPr lang="cs-CZ" sz="2000" b="1" dirty="0">
                <a:latin typeface="Trebuchet MS" panose="020B0603020202020204" pitchFamily="34" charset="0"/>
              </a:rPr>
              <a:t>informací </a:t>
            </a:r>
            <a:r>
              <a:rPr lang="cs-CZ" sz="2000" dirty="0" smtClean="0">
                <a:latin typeface="Trebuchet MS" panose="020B0603020202020204" pitchFamily="34" charset="0"/>
              </a:rPr>
              <a:t/>
            </a:r>
            <a:br>
              <a:rPr lang="cs-CZ" sz="2000" dirty="0" smtClean="0">
                <a:latin typeface="Trebuchet MS" panose="020B0603020202020204" pitchFamily="34" charset="0"/>
              </a:rPr>
            </a:br>
            <a:r>
              <a:rPr lang="cs-CZ" sz="2000" i="1" dirty="0" smtClean="0">
                <a:latin typeface="Trebuchet MS" panose="020B0603020202020204" pitchFamily="34" charset="0"/>
              </a:rPr>
              <a:t>prodej </a:t>
            </a:r>
            <a:r>
              <a:rPr lang="cs-CZ" sz="2000" i="1" dirty="0">
                <a:latin typeface="Trebuchet MS" panose="020B0603020202020204" pitchFamily="34" charset="0"/>
              </a:rPr>
              <a:t>i </a:t>
            </a:r>
            <a:r>
              <a:rPr lang="cs-CZ" sz="2000" i="1" dirty="0" smtClean="0">
                <a:latin typeface="Trebuchet MS" panose="020B0603020202020204" pitchFamily="34" charset="0"/>
              </a:rPr>
              <a:t>distribuce </a:t>
            </a:r>
            <a:r>
              <a:rPr lang="cs-CZ" sz="2000" i="1" dirty="0" err="1" smtClean="0">
                <a:latin typeface="Trebuchet MS" panose="020B0603020202020204" pitchFamily="34" charset="0"/>
              </a:rPr>
              <a:t>kompletne</a:t>
            </a:r>
            <a:r>
              <a:rPr lang="cs-CZ" sz="2000" i="1" dirty="0" smtClean="0">
                <a:latin typeface="Trebuchet MS" panose="020B0603020202020204" pitchFamily="34" charset="0"/>
              </a:rPr>
              <a:t> </a:t>
            </a:r>
            <a:r>
              <a:rPr lang="cs-CZ" sz="2000" i="1" dirty="0">
                <a:latin typeface="Trebuchet MS" panose="020B0603020202020204" pitchFamily="34" charset="0"/>
              </a:rPr>
              <a:t>elektronickou cestou (bit business)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pl-PL" sz="2000" b="1" dirty="0" smtClean="0">
                <a:latin typeface="Trebuchet MS" panose="020B0603020202020204" pitchFamily="34" charset="0"/>
              </a:rPr>
              <a:t>Prodej </a:t>
            </a:r>
            <a:r>
              <a:rPr lang="pl-PL" sz="2000" b="1" dirty="0">
                <a:latin typeface="Trebuchet MS" panose="020B0603020202020204" pitchFamily="34" charset="0"/>
              </a:rPr>
              <a:t>a pronájem </a:t>
            </a:r>
            <a:r>
              <a:rPr lang="pl-PL" sz="2000" dirty="0" smtClean="0">
                <a:latin typeface="Trebuchet MS" panose="020B0603020202020204" pitchFamily="34" charset="0"/>
              </a:rPr>
              <a:t/>
            </a:r>
            <a:br>
              <a:rPr lang="pl-PL" sz="2000" dirty="0" smtClean="0">
                <a:latin typeface="Trebuchet MS" panose="020B0603020202020204" pitchFamily="34" charset="0"/>
              </a:rPr>
            </a:br>
            <a:r>
              <a:rPr lang="pl-PL" sz="2000" i="1" dirty="0" smtClean="0">
                <a:latin typeface="Trebuchet MS" panose="020B0603020202020204" pitchFamily="34" charset="0"/>
              </a:rPr>
              <a:t>napr</a:t>
            </a:r>
            <a:r>
              <a:rPr lang="pl-PL" sz="2000" i="1" dirty="0">
                <a:latin typeface="Trebuchet MS" panose="020B0603020202020204" pitchFamily="34" charset="0"/>
              </a:rPr>
              <a:t>. </a:t>
            </a:r>
            <a:r>
              <a:rPr lang="pl-PL" sz="2000" i="1" dirty="0" smtClean="0">
                <a:latin typeface="Trebuchet MS" panose="020B0603020202020204" pitchFamily="34" charset="0"/>
              </a:rPr>
              <a:t>publikování </a:t>
            </a:r>
            <a:r>
              <a:rPr lang="cs-CZ" sz="2000" i="1" dirty="0" smtClean="0">
                <a:latin typeface="Trebuchet MS" panose="020B0603020202020204" pitchFamily="34" charset="0"/>
              </a:rPr>
              <a:t>informací </a:t>
            </a:r>
            <a:br>
              <a:rPr lang="cs-CZ" sz="2000" i="1" dirty="0" smtClean="0">
                <a:latin typeface="Trebuchet MS" panose="020B0603020202020204" pitchFamily="34" charset="0"/>
              </a:rPr>
            </a:br>
            <a:r>
              <a:rPr lang="cs-CZ" sz="2000" i="1" dirty="0" smtClean="0">
                <a:latin typeface="Trebuchet MS" panose="020B0603020202020204" pitchFamily="34" charset="0"/>
              </a:rPr>
              <a:t>(</a:t>
            </a:r>
            <a:r>
              <a:rPr lang="cs-CZ" sz="2000" i="1" dirty="0">
                <a:latin typeface="Trebuchet MS" panose="020B0603020202020204" pitchFamily="34" charset="0"/>
              </a:rPr>
              <a:t>elektronické noviny, </a:t>
            </a:r>
            <a:r>
              <a:rPr lang="cs-CZ" sz="2000" i="1" dirty="0" smtClean="0">
                <a:latin typeface="Trebuchet MS" panose="020B0603020202020204" pitchFamily="34" charset="0"/>
              </a:rPr>
              <a:t>burzovní zprávy</a:t>
            </a:r>
            <a:r>
              <a:rPr lang="cs-CZ" sz="2000" i="1" dirty="0">
                <a:latin typeface="Trebuchet MS" panose="020B0603020202020204" pitchFamily="34" charset="0"/>
              </a:rPr>
              <a:t>, hudební servery apod.)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b="1" dirty="0" smtClean="0">
                <a:latin typeface="Trebuchet MS" panose="020B0603020202020204" pitchFamily="34" charset="0"/>
              </a:rPr>
              <a:t>Prodej </a:t>
            </a:r>
            <a:r>
              <a:rPr lang="cs-CZ" sz="2000" b="1" dirty="0">
                <a:latin typeface="Trebuchet MS" panose="020B0603020202020204" pitchFamily="34" charset="0"/>
              </a:rPr>
              <a:t>zboží </a:t>
            </a:r>
            <a:r>
              <a:rPr lang="cs-CZ" sz="2000" dirty="0" smtClean="0">
                <a:latin typeface="Trebuchet MS" panose="020B0603020202020204" pitchFamily="34" charset="0"/>
              </a:rPr>
              <a:t/>
            </a:r>
            <a:br>
              <a:rPr lang="cs-CZ" sz="2000" dirty="0" smtClean="0">
                <a:latin typeface="Trebuchet MS" panose="020B0603020202020204" pitchFamily="34" charset="0"/>
              </a:rPr>
            </a:br>
            <a:r>
              <a:rPr lang="cs-CZ" sz="2000" i="1" dirty="0" smtClean="0">
                <a:latin typeface="Trebuchet MS" panose="020B0603020202020204" pitchFamily="34" charset="0"/>
              </a:rPr>
              <a:t>produkt </a:t>
            </a:r>
            <a:r>
              <a:rPr lang="cs-CZ" sz="2000" i="1" dirty="0">
                <a:latin typeface="Trebuchet MS" panose="020B0603020202020204" pitchFamily="34" charset="0"/>
              </a:rPr>
              <a:t>objednán </a:t>
            </a:r>
            <a:r>
              <a:rPr lang="cs-CZ" sz="2000" i="1" dirty="0" smtClean="0">
                <a:latin typeface="Trebuchet MS" panose="020B0603020202020204" pitchFamily="34" charset="0"/>
              </a:rPr>
              <a:t>případně zaplacen </a:t>
            </a:r>
            <a:r>
              <a:rPr lang="cs-CZ" sz="2000" i="1" dirty="0">
                <a:latin typeface="Trebuchet MS" panose="020B0603020202020204" pitchFamily="34" charset="0"/>
              </a:rPr>
              <a:t>elektronicky, jde ale o hmotné zboží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b="1" dirty="0" smtClean="0">
                <a:latin typeface="Trebuchet MS" panose="020B0603020202020204" pitchFamily="34" charset="0"/>
              </a:rPr>
              <a:t>Poskytování </a:t>
            </a:r>
            <a:r>
              <a:rPr lang="cs-CZ" sz="2000" b="1" dirty="0">
                <a:latin typeface="Trebuchet MS" panose="020B0603020202020204" pitchFamily="34" charset="0"/>
              </a:rPr>
              <a:t>reklamního prostoru </a:t>
            </a:r>
            <a:r>
              <a:rPr lang="cs-CZ" sz="2000" dirty="0" smtClean="0">
                <a:latin typeface="Trebuchet MS" panose="020B0603020202020204" pitchFamily="34" charset="0"/>
              </a:rPr>
              <a:t/>
            </a:r>
            <a:br>
              <a:rPr lang="cs-CZ" sz="2000" dirty="0" smtClean="0">
                <a:latin typeface="Trebuchet MS" panose="020B0603020202020204" pitchFamily="34" charset="0"/>
              </a:rPr>
            </a:br>
            <a:r>
              <a:rPr lang="cs-CZ" sz="2000" i="1" dirty="0" smtClean="0">
                <a:latin typeface="Trebuchet MS" panose="020B0603020202020204" pitchFamily="34" charset="0"/>
              </a:rPr>
              <a:t>při vlastnictví dostatečné navštěvovaného serveru</a:t>
            </a:r>
            <a:endParaRPr lang="cs-CZ" sz="2000" i="1" dirty="0">
              <a:latin typeface="Trebuchet MS" panose="020B0603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Elektronický obchod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6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6992</TotalTime>
  <Words>560</Words>
  <Application>Microsoft Office PowerPoint</Application>
  <PresentationFormat>Předvádění na obrazovce (4:3)</PresentationFormat>
  <Paragraphs>108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Arial</vt:lpstr>
      <vt:lpstr>Calibri</vt:lpstr>
      <vt:lpstr>Trebuchet MS</vt:lpstr>
      <vt:lpstr>Verdana</vt:lpstr>
      <vt:lpstr>Wingdings</vt:lpstr>
      <vt:lpstr>Motiv sady Office</vt:lpstr>
      <vt:lpstr>BÉŽOVÁ TITL</vt:lpstr>
      <vt:lpstr>Obchodní nauka 2</vt:lpstr>
      <vt:lpstr>Prezentace aplikace PowerPoint</vt:lpstr>
      <vt:lpstr>Maloobchod mimo síť prodejen</vt:lpstr>
      <vt:lpstr>Maloobchod mimo síť prodejen</vt:lpstr>
      <vt:lpstr>Maloobchod mimo síť prodejen</vt:lpstr>
      <vt:lpstr>Maloobchod mimo síť prodejen</vt:lpstr>
      <vt:lpstr>Elektronický obchod</vt:lpstr>
      <vt:lpstr>Elektronický obchod</vt:lpstr>
      <vt:lpstr>Elektronický obchod</vt:lpstr>
      <vt:lpstr>Elektronický obchod</vt:lpstr>
      <vt:lpstr>Elektronický obchod</vt:lpstr>
      <vt:lpstr>Elektronický obchod</vt:lpstr>
      <vt:lpstr>Elektronický obchod</vt:lpstr>
      <vt:lpstr>Elektronický obchod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ON2 - Maloobchod mimo sit prodejen a e-obchodovani</dc:title>
  <dc:creator>Marinič Peter</dc:creator>
  <cp:lastModifiedBy>Peter Marinič</cp:lastModifiedBy>
  <cp:revision>167</cp:revision>
  <dcterms:created xsi:type="dcterms:W3CDTF">2012-10-12T20:28:37Z</dcterms:created>
  <dcterms:modified xsi:type="dcterms:W3CDTF">2019-02-21T09:19:15Z</dcterms:modified>
</cp:coreProperties>
</file>