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56" r:id="rId2"/>
    <p:sldId id="286" r:id="rId3"/>
    <p:sldId id="315" r:id="rId4"/>
    <p:sldId id="287" r:id="rId5"/>
    <p:sldId id="314" r:id="rId6"/>
    <p:sldId id="316" r:id="rId7"/>
    <p:sldId id="317" r:id="rId8"/>
    <p:sldId id="318" r:id="rId9"/>
    <p:sldId id="320" r:id="rId10"/>
    <p:sldId id="321" r:id="rId11"/>
    <p:sldId id="319" r:id="rId12"/>
    <p:sldId id="323" r:id="rId13"/>
    <p:sldId id="322" r:id="rId1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4660"/>
  </p:normalViewPr>
  <p:slideViewPr>
    <p:cSldViewPr>
      <p:cViewPr varScale="1">
        <p:scale>
          <a:sx n="84" d="100"/>
          <a:sy n="84" d="100"/>
        </p:scale>
        <p:origin x="125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22. 2. 2018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126A8E-0D50-4F5F-B432-319FC06AE941}" type="datetimeFigureOut">
              <a:rPr lang="cs-CZ" smtClean="0"/>
              <a:pPr/>
              <a:t>22. 2. 2018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33365" y="2636912"/>
            <a:ext cx="3313355" cy="2880320"/>
          </a:xfrm>
        </p:spPr>
        <p:txBody>
          <a:bodyPr>
            <a:normAutofit/>
          </a:bodyPr>
          <a:lstStyle/>
          <a:p>
            <a:r>
              <a:rPr lang="cs-CZ" dirty="0" smtClean="0"/>
              <a:t>Jazyková kultura a komunikativní dovednosti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r>
              <a:rPr lang="cs-CZ" sz="2000" dirty="0" smtClean="0"/>
              <a:t>Marek Lollok</a:t>
            </a:r>
          </a:p>
        </p:txBody>
      </p:sp>
    </p:spTree>
    <p:extLst>
      <p:ext uri="{BB962C8B-B14F-4D97-AF65-F5344CB8AC3E}">
        <p14:creationId xmlns:p14="http://schemas.microsoft.com/office/powerpoint/2010/main" val="135364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764704"/>
            <a:ext cx="748883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Subjektivní stylotvorné faktory</a:t>
            </a:r>
          </a:p>
          <a:p>
            <a:pPr lvl="1" algn="just"/>
            <a:endParaRPr lang="cs-CZ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cs-CZ" sz="2400" dirty="0" smtClean="0">
                <a:latin typeface="Calibri" panose="020F0502020204030204" pitchFamily="34" charset="0"/>
              </a:rPr>
              <a:t>- </a:t>
            </a:r>
            <a:r>
              <a:rPr lang="cs-CZ" sz="2800" dirty="0" smtClean="0">
                <a:latin typeface="Calibri" panose="020F0502020204030204" pitchFamily="34" charset="0"/>
              </a:rPr>
              <a:t>spojují </a:t>
            </a:r>
            <a:r>
              <a:rPr lang="cs-CZ" sz="2800" dirty="0">
                <a:latin typeface="Calibri" panose="020F0502020204030204" pitchFamily="34" charset="0"/>
              </a:rPr>
              <a:t>se s autorem projevu, jeho individualitou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intelektuální </a:t>
            </a:r>
            <a:r>
              <a:rPr lang="cs-CZ" sz="2800" dirty="0">
                <a:latin typeface="Calibri" panose="020F0502020204030204" pitchFamily="34" charset="0"/>
              </a:rPr>
              <a:t>a rozumová vyspělost autora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větší </a:t>
            </a:r>
            <a:r>
              <a:rPr lang="cs-CZ" sz="2800" dirty="0">
                <a:latin typeface="Calibri" panose="020F0502020204030204" pitchFamily="34" charset="0"/>
              </a:rPr>
              <a:t>či menší schopnost abstrakce a logického myšlení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autorovy </a:t>
            </a:r>
            <a:r>
              <a:rPr lang="cs-CZ" sz="2800" dirty="0">
                <a:latin typeface="Calibri" panose="020F0502020204030204" pitchFamily="34" charset="0"/>
              </a:rPr>
              <a:t>schopnosti týkající se tématu jazykové komunikace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úroveň vzdělání</a:t>
            </a:r>
            <a:r>
              <a:rPr lang="cs-CZ" sz="2800" dirty="0">
                <a:latin typeface="Calibri" panose="020F0502020204030204" pitchFamily="34" charset="0"/>
              </a:rPr>
              <a:t>, zasazení do určitého prostředí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znalosti </a:t>
            </a:r>
            <a:r>
              <a:rPr lang="cs-CZ" sz="2800" dirty="0">
                <a:latin typeface="Calibri" panose="020F0502020204030204" pitchFamily="34" charset="0"/>
              </a:rPr>
              <a:t>jazykové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povahová </a:t>
            </a:r>
            <a:r>
              <a:rPr lang="cs-CZ" sz="2800" dirty="0">
                <a:latin typeface="Calibri" panose="020F0502020204030204" pitchFamily="34" charset="0"/>
              </a:rPr>
              <a:t>a mentální vlastnosti</a:t>
            </a:r>
          </a:p>
          <a:p>
            <a:pPr lvl="0"/>
            <a:r>
              <a:rPr lang="cs-CZ" sz="2800" dirty="0" smtClean="0">
                <a:latin typeface="Calibri" panose="020F0502020204030204" pitchFamily="34" charset="0"/>
              </a:rPr>
              <a:t>- momentální </a:t>
            </a:r>
            <a:r>
              <a:rPr lang="cs-CZ" sz="2800" dirty="0">
                <a:latin typeface="Calibri" panose="020F0502020204030204" pitchFamily="34" charset="0"/>
              </a:rPr>
              <a:t>psychický stav autora</a:t>
            </a:r>
          </a:p>
          <a:p>
            <a:pPr marL="800100" lvl="1" indent="-342900"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4857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332656"/>
            <a:ext cx="7488832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Objektivní stylotvorné faktory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 smtClean="0">
              <a:latin typeface="Calibri" pitchFamily="34" charset="0"/>
            </a:endParaRPr>
          </a:p>
          <a:p>
            <a:r>
              <a:rPr lang="cs-CZ" sz="2400" dirty="0" smtClean="0">
                <a:latin typeface="Calibri" pitchFamily="34" charset="0"/>
              </a:rPr>
              <a:t>- </a:t>
            </a:r>
            <a:r>
              <a:rPr lang="cs-CZ" sz="2500" dirty="0" smtClean="0">
                <a:latin typeface="Calibri" pitchFamily="34" charset="0"/>
              </a:rPr>
              <a:t>jde </a:t>
            </a:r>
            <a:r>
              <a:rPr lang="cs-CZ" sz="2500" dirty="0">
                <a:latin typeface="Calibri" panose="020F0502020204030204" pitchFamily="34" charset="0"/>
              </a:rPr>
              <a:t>o faktory (okolnosti, vlivy) související s objektem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základní funkce </a:t>
            </a:r>
            <a:r>
              <a:rPr lang="cs-CZ" sz="2500" b="1" dirty="0">
                <a:latin typeface="Calibri" panose="020F0502020204030204" pitchFamily="34" charset="0"/>
              </a:rPr>
              <a:t>textu </a:t>
            </a:r>
            <a:r>
              <a:rPr lang="cs-CZ" sz="2500" dirty="0" smtClean="0">
                <a:latin typeface="Calibri" panose="020F0502020204030204" pitchFamily="34" charset="0"/>
              </a:rPr>
              <a:t>(např. prostě </a:t>
            </a:r>
            <a:r>
              <a:rPr lang="cs-CZ" sz="2500" dirty="0">
                <a:latin typeface="Calibri" panose="020F0502020204030204" pitchFamily="34" charset="0"/>
              </a:rPr>
              <a:t>sdělná, agitačně sdělná a </a:t>
            </a:r>
            <a:r>
              <a:rPr lang="cs-CZ" sz="2500" dirty="0" err="1">
                <a:latin typeface="Calibri" panose="020F0502020204030204" pitchFamily="34" charset="0"/>
              </a:rPr>
              <a:t>ovlivňovací</a:t>
            </a:r>
            <a:r>
              <a:rPr lang="cs-CZ" sz="2500" dirty="0">
                <a:latin typeface="Calibri" panose="020F0502020204030204" pitchFamily="34" charset="0"/>
              </a:rPr>
              <a:t>, odborně sdělná a vzdělávací) a </a:t>
            </a:r>
            <a:r>
              <a:rPr lang="cs-CZ" sz="2500" b="1" dirty="0">
                <a:latin typeface="Calibri" panose="020F0502020204030204" pitchFamily="34" charset="0"/>
              </a:rPr>
              <a:t>cíl komunikace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ráz </a:t>
            </a:r>
            <a:r>
              <a:rPr lang="cs-CZ" sz="2500" b="1" dirty="0">
                <a:latin typeface="Calibri" panose="020F0502020204030204" pitchFamily="34" charset="0"/>
              </a:rPr>
              <a:t>komunikace</a:t>
            </a:r>
            <a:r>
              <a:rPr lang="cs-CZ" sz="2500" dirty="0">
                <a:latin typeface="Calibri" panose="020F0502020204030204" pitchFamily="34" charset="0"/>
              </a:rPr>
              <a:t> – oficiální, polooficiální, neoficiální, soukromý, důvěrný, familiární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situace </a:t>
            </a:r>
            <a:r>
              <a:rPr lang="cs-CZ" sz="2500" b="1" dirty="0">
                <a:latin typeface="Calibri" panose="020F0502020204030204" pitchFamily="34" charset="0"/>
              </a:rPr>
              <a:t>kolem vzniku textu </a:t>
            </a:r>
            <a:r>
              <a:rPr lang="cs-CZ" sz="2500" dirty="0">
                <a:latin typeface="Calibri" panose="020F0502020204030204" pitchFamily="34" charset="0"/>
              </a:rPr>
              <a:t>– připravenost, nepřipravenost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prostředí </a:t>
            </a:r>
            <a:r>
              <a:rPr lang="cs-CZ" sz="2500" b="1" dirty="0">
                <a:latin typeface="Calibri" panose="020F0502020204030204" pitchFamily="34" charset="0"/>
              </a:rPr>
              <a:t>jeho realizace </a:t>
            </a:r>
            <a:r>
              <a:rPr lang="cs-CZ" sz="2500" dirty="0">
                <a:latin typeface="Calibri" panose="020F0502020204030204" pitchFamily="34" charset="0"/>
              </a:rPr>
              <a:t>– soukromí, veřejné; známé, neznámé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- </a:t>
            </a:r>
            <a:r>
              <a:rPr lang="cs-CZ" sz="2500" b="1" dirty="0" smtClean="0">
                <a:latin typeface="Calibri" panose="020F0502020204030204" pitchFamily="34" charset="0"/>
              </a:rPr>
              <a:t>charakter </a:t>
            </a:r>
            <a:r>
              <a:rPr lang="cs-CZ" sz="2500" b="1" dirty="0">
                <a:latin typeface="Calibri" panose="020F0502020204030204" pitchFamily="34" charset="0"/>
              </a:rPr>
              <a:t>adresáta nebo kolektivu </a:t>
            </a:r>
            <a:r>
              <a:rPr lang="cs-CZ" sz="2500" b="1" dirty="0" smtClean="0">
                <a:latin typeface="Calibri" panose="020F0502020204030204" pitchFamily="34" charset="0"/>
              </a:rPr>
              <a:t>adresátů</a:t>
            </a:r>
            <a:r>
              <a:rPr lang="cs-CZ" sz="2500" dirty="0" smtClean="0">
                <a:latin typeface="Calibri" panose="020F0502020204030204" pitchFamily="34" charset="0"/>
              </a:rPr>
              <a:t>; uvědomělý </a:t>
            </a:r>
            <a:r>
              <a:rPr lang="cs-CZ" sz="2500" dirty="0">
                <a:latin typeface="Calibri" panose="020F0502020204030204" pitchFamily="34" charset="0"/>
              </a:rPr>
              <a:t>postoj k nim</a:t>
            </a:r>
          </a:p>
          <a:p>
            <a:pPr lvl="0"/>
            <a:r>
              <a:rPr lang="cs-CZ" sz="2500" dirty="0" smtClean="0">
                <a:latin typeface="Calibri" panose="020F0502020204030204" pitchFamily="34" charset="0"/>
              </a:rPr>
              <a:t>+ </a:t>
            </a:r>
            <a:r>
              <a:rPr lang="cs-CZ" sz="2500" b="1" dirty="0" smtClean="0">
                <a:latin typeface="Calibri" panose="020F0502020204030204" pitchFamily="34" charset="0"/>
              </a:rPr>
              <a:t>volba </a:t>
            </a:r>
            <a:r>
              <a:rPr lang="cs-CZ" sz="2500" b="1" dirty="0">
                <a:latin typeface="Calibri" panose="020F0502020204030204" pitchFamily="34" charset="0"/>
              </a:rPr>
              <a:t>tématu</a:t>
            </a:r>
            <a:r>
              <a:rPr lang="cs-CZ" sz="2500" dirty="0">
                <a:latin typeface="Calibri" panose="020F0502020204030204" pitchFamily="34" charset="0"/>
              </a:rPr>
              <a:t> ovlivňuje stylové vlastnosti komunikátu</a:t>
            </a:r>
          </a:p>
          <a:p>
            <a:pPr lvl="1" algn="just"/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42445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u="sng" dirty="0" smtClean="0">
                <a:latin typeface="Calibri" panose="020F0502020204030204" pitchFamily="34" charset="0"/>
              </a:rPr>
              <a:t>Slohové zabarvení komunikačních </a:t>
            </a:r>
            <a:r>
              <a:rPr lang="cs-CZ" sz="2400" b="1" u="sng" dirty="0">
                <a:latin typeface="Calibri" panose="020F0502020204030204" pitchFamily="34" charset="0"/>
              </a:rPr>
              <a:t>prostředků</a:t>
            </a:r>
            <a:endParaRPr lang="cs-CZ" sz="24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truhlář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dědina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děják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pacoš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perník</a:t>
            </a:r>
          </a:p>
          <a:p>
            <a:r>
              <a:rPr lang="cs-CZ" sz="2100" b="1" dirty="0" err="1" smtClean="0">
                <a:latin typeface="Calibri" panose="020F0502020204030204" pitchFamily="34" charset="0"/>
              </a:rPr>
              <a:t>hamoun</a:t>
            </a:r>
            <a:endParaRPr lang="cs-CZ" sz="2100" b="1" dirty="0" smtClean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maminečka</a:t>
            </a:r>
          </a:p>
          <a:p>
            <a:r>
              <a:rPr lang="cs-CZ" sz="2100" b="1" dirty="0" smtClean="0">
                <a:latin typeface="Calibri" panose="020F0502020204030204" pitchFamily="34" charset="0"/>
              </a:rPr>
              <a:t>luna</a:t>
            </a:r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100" b="1" dirty="0" smtClean="0">
                <a:latin typeface="Calibri" panose="020F0502020204030204" pitchFamily="34" charset="0"/>
              </a:rPr>
              <a:t>nespisovnost /hovorovost / </a:t>
            </a:r>
            <a:r>
              <a:rPr lang="cs-CZ" sz="2100" b="1" dirty="0" err="1" smtClean="0">
                <a:latin typeface="Calibri" panose="020F0502020204030204" pitchFamily="34" charset="0"/>
              </a:rPr>
              <a:t>nepříznakovost</a:t>
            </a:r>
            <a:r>
              <a:rPr lang="cs-CZ" sz="2100" b="1" dirty="0" smtClean="0">
                <a:latin typeface="Calibri" panose="020F0502020204030204" pitchFamily="34" charset="0"/>
              </a:rPr>
              <a:t> / </a:t>
            </a:r>
            <a:r>
              <a:rPr lang="cs-CZ" sz="2100" b="1" dirty="0">
                <a:latin typeface="Calibri" panose="020F0502020204030204" pitchFamily="34" charset="0"/>
              </a:rPr>
              <a:t>knižnost </a:t>
            </a:r>
            <a:r>
              <a:rPr lang="cs-CZ" sz="2100" b="1" dirty="0" smtClean="0">
                <a:latin typeface="Calibri" panose="020F0502020204030204" pitchFamily="34" charset="0"/>
              </a:rPr>
              <a:t>/</a:t>
            </a:r>
            <a:r>
              <a:rPr lang="cs-CZ" sz="2100" b="1" dirty="0">
                <a:latin typeface="Calibri" panose="020F0502020204030204" pitchFamily="34" charset="0"/>
              </a:rPr>
              <a:t>archaičnost</a:t>
            </a:r>
            <a:endParaRPr lang="cs-CZ" sz="2100" dirty="0">
              <a:latin typeface="Calibri" panose="020F0502020204030204" pitchFamily="34" charset="0"/>
            </a:endParaRPr>
          </a:p>
          <a:p>
            <a:r>
              <a:rPr lang="cs-CZ" sz="2100" b="1" dirty="0">
                <a:latin typeface="Calibri" panose="020F0502020204030204" pitchFamily="34" charset="0"/>
              </a:rPr>
              <a:t>(mimo normu) </a:t>
            </a:r>
            <a:r>
              <a:rPr lang="cs-CZ" sz="2100" b="1" dirty="0" smtClean="0">
                <a:latin typeface="Calibri" panose="020F0502020204030204" pitchFamily="34" charset="0"/>
              </a:rPr>
              <a:t>                    </a:t>
            </a:r>
            <a:r>
              <a:rPr lang="cs-CZ" sz="2100" b="1" dirty="0">
                <a:latin typeface="Calibri" panose="020F0502020204030204" pitchFamily="34" charset="0"/>
              </a:rPr>
              <a:t>(stylová neutrálnost)          </a:t>
            </a:r>
            <a:r>
              <a:rPr lang="cs-CZ" sz="2100" b="1" dirty="0" smtClean="0">
                <a:latin typeface="Calibri" panose="020F0502020204030204" pitchFamily="34" charset="0"/>
              </a:rPr>
              <a:t>    </a:t>
            </a:r>
            <a:r>
              <a:rPr lang="cs-CZ" sz="2100" b="1" dirty="0">
                <a:latin typeface="Calibri" panose="020F0502020204030204" pitchFamily="34" charset="0"/>
              </a:rPr>
              <a:t>( a historismy</a:t>
            </a:r>
            <a:r>
              <a:rPr lang="cs-CZ" sz="2100" b="1" dirty="0" smtClean="0">
                <a:latin typeface="Calibri" panose="020F0502020204030204" pitchFamily="34" charset="0"/>
              </a:rPr>
              <a:t>)</a:t>
            </a: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z</a:t>
            </a:r>
            <a:r>
              <a:rPr lang="cs-CZ" sz="2000" dirty="0" smtClean="0">
                <a:latin typeface="Calibri" panose="020F0502020204030204" pitchFamily="34" charset="0"/>
              </a:rPr>
              <a:t>merčit		0		uvidět 	spatřit	uzřít 	</a:t>
            </a:r>
            <a:r>
              <a:rPr lang="cs-CZ" sz="2000" dirty="0" err="1" smtClean="0">
                <a:latin typeface="Calibri" panose="020F0502020204030204" pitchFamily="34" charset="0"/>
              </a:rPr>
              <a:t>zočit</a:t>
            </a:r>
            <a:endParaRPr lang="cs-CZ" sz="2000" dirty="0" smtClean="0">
              <a:latin typeface="Calibri" panose="020F0502020204030204" pitchFamily="34" charset="0"/>
            </a:endParaRPr>
          </a:p>
          <a:p>
            <a:r>
              <a:rPr lang="cs-CZ" sz="2000" dirty="0">
                <a:latin typeface="Calibri" panose="020F0502020204030204" pitchFamily="34" charset="0"/>
              </a:rPr>
              <a:t>b</a:t>
            </a:r>
            <a:r>
              <a:rPr lang="cs-CZ" sz="2000" dirty="0" smtClean="0">
                <a:latin typeface="Calibri" panose="020F0502020204030204" pitchFamily="34" charset="0"/>
              </a:rPr>
              <a:t>ulet		brečet                    plakat                ronit </a:t>
            </a:r>
            <a:r>
              <a:rPr lang="cs-CZ" sz="2000" dirty="0">
                <a:latin typeface="Calibri" panose="020F0502020204030204" pitchFamily="34" charset="0"/>
              </a:rPr>
              <a:t>slzy, lkát</a:t>
            </a:r>
          </a:p>
          <a:p>
            <a:r>
              <a:rPr lang="cs-CZ" sz="2000" dirty="0">
                <a:latin typeface="Calibri" panose="020F0502020204030204" pitchFamily="34" charset="0"/>
              </a:rPr>
              <a:t>                          </a:t>
            </a:r>
            <a:r>
              <a:rPr lang="cs-CZ" sz="2000" dirty="0" smtClean="0">
                <a:latin typeface="Calibri" panose="020F0502020204030204" pitchFamily="34" charset="0"/>
              </a:rPr>
              <a:t> 			výtah</a:t>
            </a:r>
            <a:r>
              <a:rPr lang="cs-CZ" sz="2000" dirty="0">
                <a:latin typeface="Calibri" panose="020F0502020204030204" pitchFamily="34" charset="0"/>
              </a:rPr>
              <a:t>		</a:t>
            </a:r>
            <a:r>
              <a:rPr lang="cs-CZ" sz="2000" dirty="0" smtClean="0">
                <a:latin typeface="Calibri" panose="020F0502020204030204" pitchFamily="34" charset="0"/>
              </a:rPr>
              <a:t>zdviž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loch, basa		 	věznice 			šatlava</a:t>
            </a:r>
          </a:p>
          <a:p>
            <a:r>
              <a:rPr lang="cs-CZ" sz="2000" dirty="0" smtClean="0">
                <a:latin typeface="Calibri" panose="020F0502020204030204" pitchFamily="34" charset="0"/>
              </a:rPr>
              <a:t>		věžák 		věžový dům, výškový dům</a:t>
            </a:r>
            <a:endParaRPr lang="cs-CZ" sz="2000" dirty="0">
              <a:latin typeface="Calibri" panose="020F0502020204030204" pitchFamily="34" charset="0"/>
            </a:endParaRPr>
          </a:p>
          <a:p>
            <a:endParaRPr lang="cs-CZ" sz="2000" dirty="0"/>
          </a:p>
          <a:p>
            <a:endParaRPr lang="cs-CZ" sz="2000" dirty="0">
              <a:latin typeface="Calibri" panose="020F0502020204030204" pitchFamily="34" charset="0"/>
            </a:endParaRPr>
          </a:p>
          <a:p>
            <a:endParaRPr lang="cs-CZ" sz="2100" b="1" dirty="0" smtClean="0">
              <a:latin typeface="Calibri" panose="020F0502020204030204" pitchFamily="34" charset="0"/>
            </a:endParaRPr>
          </a:p>
          <a:p>
            <a:endParaRPr lang="cs-CZ" sz="2100" b="1" dirty="0">
              <a:latin typeface="Calibri" panose="020F0502020204030204" pitchFamily="34" charset="0"/>
            </a:endParaRPr>
          </a:p>
          <a:p>
            <a:endParaRPr lang="cs-CZ" sz="21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5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692696"/>
            <a:ext cx="77768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Požadavky na zakončení (</a:t>
            </a:r>
            <a:r>
              <a:rPr lang="cs-CZ" sz="2800" b="1" dirty="0" err="1" smtClean="0">
                <a:latin typeface="Calibri" panose="020F0502020204030204" pitchFamily="34" charset="0"/>
              </a:rPr>
              <a:t>zk</a:t>
            </a:r>
            <a:r>
              <a:rPr lang="cs-CZ" sz="2800" b="1" dirty="0" smtClean="0">
                <a:latin typeface="Calibri" panose="020F0502020204030204" pitchFamily="34" charset="0"/>
              </a:rPr>
              <a:t>, 4 kredity)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 u="sng" dirty="0" smtClean="0">
                <a:latin typeface="Calibri" panose="020F0502020204030204" pitchFamily="34" charset="0"/>
              </a:rPr>
              <a:t>Metody hodnocení: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seminární práce (viz dále)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zkouška má část písemnou i ústní, písemná je předpokladem ústní (v tentýž den, viz tematické okruhy)</a:t>
            </a:r>
          </a:p>
        </p:txBody>
      </p:sp>
    </p:spTree>
    <p:extLst>
      <p:ext uri="{BB962C8B-B14F-4D97-AF65-F5344CB8AC3E}">
        <p14:creationId xmlns:p14="http://schemas.microsoft.com/office/powerpoint/2010/main" val="373305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Seminární práce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500" u="sng" dirty="0" smtClean="0">
                <a:latin typeface="Calibri" panose="020F0502020204030204" pitchFamily="34" charset="0"/>
              </a:rPr>
              <a:t>téma dle vlastní volby:</a:t>
            </a:r>
          </a:p>
          <a:p>
            <a:pPr lvl="1"/>
            <a:r>
              <a:rPr lang="cs-CZ" sz="2500" dirty="0">
                <a:latin typeface="Calibri" panose="020F0502020204030204" pitchFamily="34" charset="0"/>
              </a:rPr>
              <a:t>1</a:t>
            </a:r>
            <a:r>
              <a:rPr lang="cs-CZ" sz="2500" dirty="0" smtClean="0">
                <a:latin typeface="Calibri" panose="020F0502020204030204" pitchFamily="34" charset="0"/>
              </a:rPr>
              <a:t>. Vypracování </a:t>
            </a:r>
            <a:r>
              <a:rPr lang="cs-CZ" sz="2500" dirty="0">
                <a:latin typeface="Calibri" panose="020F0502020204030204" pitchFamily="34" charset="0"/>
              </a:rPr>
              <a:t>rešerše se zaměřením na dětskou poezii, hádanky, říkadla, kvalitní písně autorské i folklorní.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2</a:t>
            </a:r>
            <a:r>
              <a:rPr lang="cs-CZ" sz="2500" dirty="0">
                <a:latin typeface="Calibri" panose="020F0502020204030204" pitchFamily="34" charset="0"/>
              </a:rPr>
              <a:t>. Zpracování stylistické charakteristiky krátkého textu – text i styl dle volby. </a:t>
            </a:r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3</a:t>
            </a:r>
            <a:r>
              <a:rPr lang="cs-CZ" sz="2500" dirty="0">
                <a:latin typeface="Calibri" panose="020F0502020204030204" pitchFamily="34" charset="0"/>
              </a:rPr>
              <a:t>. </a:t>
            </a:r>
            <a:r>
              <a:rPr lang="cs-CZ" sz="2500" dirty="0" smtClean="0">
                <a:latin typeface="Calibri" panose="020F0502020204030204" pitchFamily="34" charset="0"/>
              </a:rPr>
              <a:t>Rozbor vybrané ukázky řečnického stylu ze současnosti či z historie.</a:t>
            </a:r>
          </a:p>
          <a:p>
            <a:pPr lvl="1"/>
            <a:endParaRPr lang="cs-CZ" sz="2500" dirty="0" smtClean="0">
              <a:latin typeface="Calibri" panose="020F0502020204030204" pitchFamily="34" charset="0"/>
            </a:endParaRPr>
          </a:p>
          <a:p>
            <a:pPr lvl="1"/>
            <a:r>
              <a:rPr lang="cs-CZ" sz="2500" dirty="0" smtClean="0">
                <a:latin typeface="Calibri" panose="020F0502020204030204" pitchFamily="34" charset="0"/>
              </a:rPr>
              <a:t>- Rozsah minimálně 2-3 strany; užití jiných zdrojů (citace a parafráze) je nutno vždy náležitě uvést</a:t>
            </a:r>
            <a:endParaRPr lang="cs-CZ" sz="2500" dirty="0">
              <a:latin typeface="Calibri" panose="020F0502020204030204" pitchFamily="34" charset="0"/>
            </a:endParaRPr>
          </a:p>
          <a:p>
            <a:pPr lvl="1"/>
            <a:endParaRPr lang="cs-CZ" sz="2400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9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836712"/>
            <a:ext cx="741682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Závazné termíny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20.4.2018</a:t>
            </a:r>
            <a:r>
              <a:rPr lang="cs-CZ" sz="2400" dirty="0" smtClean="0">
                <a:latin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</a:rPr>
              <a:t>se domluvit na tématu písemné seminární práce – osobně, nebo zaslat na adresu 134815@mail.muni.cz → do týdne potvrzení, popřípadě komentář</a:t>
            </a:r>
          </a:p>
          <a:p>
            <a:pPr marL="800100" lvl="1" indent="-342900">
              <a:buFontTx/>
              <a:buChar char="-"/>
            </a:pPr>
            <a:r>
              <a:rPr lang="cs-CZ" sz="2400" dirty="0" smtClean="0">
                <a:latin typeface="Calibri" panose="020F0502020204030204" pitchFamily="34" charset="0"/>
              </a:rPr>
              <a:t>do </a:t>
            </a:r>
            <a:r>
              <a:rPr lang="cs-CZ" sz="2400" b="1" dirty="0" smtClean="0">
                <a:latin typeface="Calibri" panose="020F0502020204030204" pitchFamily="34" charset="0"/>
              </a:rPr>
              <a:t>23. 5. </a:t>
            </a:r>
            <a:r>
              <a:rPr lang="cs-CZ" sz="2400" b="1" dirty="0" smtClean="0">
                <a:latin typeface="Calibri" panose="020F0502020204030204" pitchFamily="34" charset="0"/>
              </a:rPr>
              <a:t>2018 </a:t>
            </a:r>
            <a:r>
              <a:rPr lang="cs-CZ" sz="2400" dirty="0" smtClean="0">
                <a:latin typeface="Calibri" panose="020F0502020204030204" pitchFamily="34" charset="0"/>
              </a:rPr>
              <a:t>odevzdat seminární práci prostřednictví odevzdávány v </a:t>
            </a:r>
            <a:r>
              <a:rPr lang="cs-CZ" sz="2400" dirty="0" err="1" smtClean="0">
                <a:latin typeface="Calibri" panose="020F0502020204030204" pitchFamily="34" charset="0"/>
              </a:rPr>
              <a:t>ISu</a:t>
            </a:r>
            <a:r>
              <a:rPr lang="cs-CZ" sz="2400" dirty="0" smtClean="0">
                <a:latin typeface="Calibri" panose="020F0502020204030204" pitchFamily="34" charset="0"/>
              </a:rPr>
              <a:t> (nejpozději však týden před termínem zkoušky)</a:t>
            </a:r>
          </a:p>
          <a:p>
            <a:pPr marL="800100" lvl="1" indent="-342900">
              <a:buFontTx/>
              <a:buChar char="-"/>
            </a:pP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40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92696"/>
            <a:ext cx="792088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Literatura</a:t>
            </a:r>
          </a:p>
          <a:p>
            <a:pPr lvl="1" algn="just"/>
            <a:endParaRPr lang="cs-CZ" sz="19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ČECHOVÁ, Marie, Marie KRČMOVÁ a Eva MINÁŘOVÁ. Současná stylistika. Vyd. 1. Praha: Lidové noviny, 2008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SMOLÍKOVÁ</a:t>
            </a:r>
            <a:r>
              <a:rPr lang="cs-CZ" sz="2000" dirty="0">
                <a:latin typeface="Calibri" panose="020F0502020204030204" pitchFamily="34" charset="0"/>
              </a:rPr>
              <a:t>, Kateřina. Rámcový vzdělávací program pro předškolní vzdělávání. Praha: Výzkumný ústav pedagogický v </a:t>
            </a:r>
            <a:r>
              <a:rPr lang="cs-CZ" sz="2000" dirty="0" smtClean="0">
                <a:latin typeface="Calibri" panose="020F0502020204030204" pitchFamily="34" charset="0"/>
              </a:rPr>
              <a:t>Praze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HŮRKOVÁ-NOVOTNÁ</a:t>
            </a:r>
            <a:r>
              <a:rPr lang="cs-CZ" sz="2000" dirty="0">
                <a:latin typeface="Calibri" panose="020F0502020204030204" pitchFamily="34" charset="0"/>
              </a:rPr>
              <a:t>, Jiřina a Vítězslava ŠRÁMKOVÁ. Mluvený projev a přednes. 2. vyd. Praha: Státní pedagogické nakladatelství, </a:t>
            </a:r>
            <a:r>
              <a:rPr lang="cs-CZ" sz="2000" dirty="0" smtClean="0">
                <a:latin typeface="Calibri" panose="020F0502020204030204" pitchFamily="34" charset="0"/>
              </a:rPr>
              <a:t>1985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ŠIMANOVSKÝ, Zdeněk a Václav MERTIN. Hry pomáhají s problémy. 1. </a:t>
            </a:r>
            <a:r>
              <a:rPr lang="cs-CZ" sz="2000" dirty="0" err="1" smtClean="0">
                <a:latin typeface="Calibri" panose="020F0502020204030204" pitchFamily="34" charset="0"/>
              </a:rPr>
              <a:t>vyd</a:t>
            </a:r>
            <a:r>
              <a:rPr lang="cs-CZ" sz="2000" dirty="0" smtClean="0">
                <a:latin typeface="Calibri" panose="020F0502020204030204" pitchFamily="34" charset="0"/>
              </a:rPr>
              <a:t>. Praha: Portál, 1996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KRAUS, Jiří. Rétorika v evropské kultuře. Vyd. 2., </a:t>
            </a:r>
            <a:r>
              <a:rPr lang="cs-CZ" sz="2000" dirty="0" err="1">
                <a:latin typeface="Calibri" panose="020F0502020204030204" pitchFamily="34" charset="0"/>
              </a:rPr>
              <a:t>přeprac</a:t>
            </a:r>
            <a:r>
              <a:rPr lang="cs-CZ" sz="2000" dirty="0">
                <a:latin typeface="Calibri" panose="020F0502020204030204" pitchFamily="34" charset="0"/>
              </a:rPr>
              <a:t>. Praha: Academia, </a:t>
            </a:r>
            <a:r>
              <a:rPr lang="cs-CZ" sz="2000" dirty="0" smtClean="0">
                <a:latin typeface="Calibri" panose="020F0502020204030204" pitchFamily="34" charset="0"/>
              </a:rPr>
              <a:t>1998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>
                <a:latin typeface="Calibri" panose="020F0502020204030204" pitchFamily="34" charset="0"/>
              </a:rPr>
              <a:t>LUKAVSKÝ, Radovan. Kultura mluveného slova. Praha: AMU, </a:t>
            </a:r>
            <a:r>
              <a:rPr lang="cs-CZ" sz="2000" dirty="0" smtClean="0">
                <a:latin typeface="Calibri" panose="020F0502020204030204" pitchFamily="34" charset="0"/>
              </a:rPr>
              <a:t>2000</a:t>
            </a:r>
          </a:p>
          <a:p>
            <a:pPr marL="800100" lvl="1" indent="-342900" algn="just">
              <a:buFontTx/>
              <a:buChar char="-"/>
            </a:pPr>
            <a:r>
              <a:rPr lang="cs-CZ" sz="2000" dirty="0" smtClean="0">
                <a:latin typeface="Calibri" panose="020F0502020204030204" pitchFamily="34" charset="0"/>
              </a:rPr>
              <a:t>ad.</a:t>
            </a:r>
            <a:endParaRPr lang="cs-CZ" sz="2000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000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04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verbální a neverbální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Komunikace jako proces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Komunikační funkce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Styly a stylistika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Funkční styly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53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Základní funkční styly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hovorový (</a:t>
            </a:r>
            <a:r>
              <a:rPr lang="cs-CZ" sz="2800" dirty="0" err="1" smtClean="0">
                <a:latin typeface="Calibri" panose="020F0502020204030204" pitchFamily="34" charset="0"/>
              </a:rPr>
              <a:t>prostěsdělovací</a:t>
            </a:r>
            <a:r>
              <a:rPr lang="cs-CZ" sz="2800" dirty="0" smtClean="0">
                <a:latin typeface="Calibri" panose="020F0502020204030204" pitchFamily="34" charset="0"/>
              </a:rPr>
              <a:t>)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administrativní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odborný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publicistický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umělecký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 smtClean="0">
                <a:latin typeface="Calibri" panose="020F0502020204030204" pitchFamily="34" charset="0"/>
              </a:rPr>
              <a:t>řečnický</a:t>
            </a:r>
          </a:p>
          <a:p>
            <a:pPr marL="914400" lvl="1" indent="-457200" algn="just">
              <a:buFontTx/>
              <a:buChar char="-"/>
            </a:pPr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24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692696"/>
            <a:ext cx="75608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Otázka jazykové správnosti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Spisovnost-nespisovnost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Přiměřenost (adekvátnost) – nepřiměřenost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Jazyková kultura – </a:t>
            </a:r>
            <a:r>
              <a:rPr lang="cs-CZ" sz="2800" b="1" dirty="0" err="1" smtClean="0">
                <a:latin typeface="Calibri" panose="020F0502020204030204" pitchFamily="34" charset="0"/>
              </a:rPr>
              <a:t>kultura</a:t>
            </a:r>
            <a:r>
              <a:rPr lang="cs-CZ" sz="2800" b="1" dirty="0" smtClean="0">
                <a:latin typeface="Calibri" panose="020F0502020204030204" pitchFamily="34" charset="0"/>
              </a:rPr>
              <a:t> jazyka a kultura řeči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Správnost mluvnická, pravopisná a výslovnostní</a:t>
            </a: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Úzus, norma a kodifikace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  <a:p>
            <a:pPr lvl="1" algn="just"/>
            <a:endParaRPr lang="cs-CZ" sz="2800" b="1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04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764704"/>
            <a:ext cx="7272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cs-CZ" sz="2800" b="1" dirty="0" smtClean="0">
                <a:latin typeface="Calibri" panose="020F0502020204030204" pitchFamily="34" charset="0"/>
              </a:rPr>
              <a:t>Stylotvorné faktory/slohotvorní činitelé</a:t>
            </a: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a) subjektivní</a:t>
            </a:r>
          </a:p>
          <a:p>
            <a:pPr marL="800100" lvl="1" indent="-342900" algn="just">
              <a:buFontTx/>
              <a:buChar char="-"/>
            </a:pPr>
            <a:r>
              <a:rPr lang="cs-CZ" sz="2600" dirty="0" smtClean="0">
                <a:latin typeface="Calibri" pitchFamily="34" charset="0"/>
              </a:rPr>
              <a:t>b) objektivní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26641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3456</TotalTime>
  <Words>406</Words>
  <Application>Microsoft Office PowerPoint</Application>
  <PresentationFormat>Předvádění na obrazovce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Century Gothic</vt:lpstr>
      <vt:lpstr>Wingdings 2</vt:lpstr>
      <vt:lpstr>Austin</vt:lpstr>
      <vt:lpstr>Jazyková kultura a komunikativní dovednosti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Lollok</cp:lastModifiedBy>
  <cp:revision>618</cp:revision>
  <dcterms:created xsi:type="dcterms:W3CDTF">2013-04-13T14:50:58Z</dcterms:created>
  <dcterms:modified xsi:type="dcterms:W3CDTF">2018-02-22T12:10:09Z</dcterms:modified>
</cp:coreProperties>
</file>