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57" r:id="rId2"/>
    <p:sldId id="300" r:id="rId3"/>
    <p:sldId id="301" r:id="rId4"/>
    <p:sldId id="298" r:id="rId5"/>
    <p:sldId id="299" r:id="rId6"/>
    <p:sldId id="302" r:id="rId7"/>
    <p:sldId id="303" r:id="rId8"/>
    <p:sldId id="288" r:id="rId9"/>
    <p:sldId id="289" r:id="rId10"/>
    <p:sldId id="290" r:id="rId11"/>
    <p:sldId id="259" r:id="rId12"/>
    <p:sldId id="261" r:id="rId13"/>
    <p:sldId id="262" r:id="rId14"/>
    <p:sldId id="280" r:id="rId15"/>
    <p:sldId id="264" r:id="rId16"/>
    <p:sldId id="291" r:id="rId17"/>
    <p:sldId id="281" r:id="rId18"/>
    <p:sldId id="293" r:id="rId19"/>
    <p:sldId id="287" r:id="rId20"/>
    <p:sldId id="267" r:id="rId21"/>
    <p:sldId id="294" r:id="rId22"/>
    <p:sldId id="284" r:id="rId23"/>
    <p:sldId id="295" r:id="rId24"/>
    <p:sldId id="269" r:id="rId25"/>
    <p:sldId id="270" r:id="rId26"/>
    <p:sldId id="271" r:id="rId27"/>
    <p:sldId id="279" r:id="rId28"/>
    <p:sldId id="296" r:id="rId29"/>
    <p:sldId id="297" r:id="rId30"/>
    <p:sldId id="27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86" d="100"/>
          <a:sy n="86" d="100"/>
        </p:scale>
        <p:origin x="470"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CC1B80-364F-47F2-8BAA-437026A82F21}"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cs-CZ"/>
        </a:p>
      </dgm:t>
    </dgm:pt>
    <dgm:pt modelId="{F4300178-9281-43EF-846A-9DF9E6CC7D5B}">
      <dgm:prSet/>
      <dgm:spPr/>
      <dgm:t>
        <a:bodyPr/>
        <a:lstStyle/>
        <a:p>
          <a:pPr rtl="0" eaLnBrk="1" latinLnBrk="0" hangingPunct="1"/>
          <a:r>
            <a:rPr lang="cs-CZ" dirty="0"/>
            <a:t>averze, blaho, bolest, děs, hanba, hnus, hrdost, hrůza, jistota, kajícnost, láska, nadšení, nejistota, nelibost, nenávist, nepřátelství, obdiv, oddanost, odpor, odpuštění, odvaha, ohromení, okouzlení, opovržení, osamělost, otupělost, pohrdání, pochybnost, pokora, pokoření, ponížení, přátelství, překvapení, přezíravý, přijetí, pýcha, radost, rozhořčení,  rozkoš, rozmanitost, roztrpčenost, sebeobviňování, sklíčenost, strach, stud, štěstí, těšení, touha, údiv, uvolnění, úzkost, úžas, víra, vřelost, vyrovnanost, vzrušení, vztek, zamilovanost, zanícení, zármutek, zarputilost, zatrpklost, zaujatost, závist, zděšení, zklamání, zkroušenost, zlost, znechucení, zoufalství, žal, žárlivost</a:t>
          </a:r>
        </a:p>
      </dgm:t>
    </dgm:pt>
    <dgm:pt modelId="{7669534B-584C-43E5-8102-59DB97933F9D}" type="parTrans" cxnId="{FA625747-CC2A-4F5B-A033-D1E1795B3DEF}">
      <dgm:prSet/>
      <dgm:spPr/>
      <dgm:t>
        <a:bodyPr/>
        <a:lstStyle/>
        <a:p>
          <a:endParaRPr lang="cs-CZ"/>
        </a:p>
      </dgm:t>
    </dgm:pt>
    <dgm:pt modelId="{7D2D4A7F-5B3E-4E8C-82DF-E5DE0C0949C8}" type="sibTrans" cxnId="{FA625747-CC2A-4F5B-A033-D1E1795B3DEF}">
      <dgm:prSet/>
      <dgm:spPr/>
      <dgm:t>
        <a:bodyPr/>
        <a:lstStyle/>
        <a:p>
          <a:endParaRPr lang="cs-CZ"/>
        </a:p>
      </dgm:t>
    </dgm:pt>
    <dgm:pt modelId="{FA1C393D-54F6-4A61-8059-A37AFBD3545D}" type="pres">
      <dgm:prSet presAssocID="{BDCC1B80-364F-47F2-8BAA-437026A82F21}" presName="compositeShape" presStyleCnt="0">
        <dgm:presLayoutVars>
          <dgm:dir/>
          <dgm:resizeHandles/>
        </dgm:presLayoutVars>
      </dgm:prSet>
      <dgm:spPr/>
    </dgm:pt>
    <dgm:pt modelId="{7AA2EA84-2515-4170-B7EF-1DD2F73A89F5}" type="pres">
      <dgm:prSet presAssocID="{BDCC1B80-364F-47F2-8BAA-437026A82F21}" presName="pyramid" presStyleLbl="node1" presStyleIdx="0" presStyleCnt="1"/>
      <dgm:spPr/>
    </dgm:pt>
    <dgm:pt modelId="{51493714-9FCD-4AE5-B160-73ADF4A433EB}" type="pres">
      <dgm:prSet presAssocID="{BDCC1B80-364F-47F2-8BAA-437026A82F21}" presName="theList" presStyleCnt="0"/>
      <dgm:spPr/>
    </dgm:pt>
    <dgm:pt modelId="{30C5E576-02C0-460E-A08D-ACC1F7BA7021}" type="pres">
      <dgm:prSet presAssocID="{F4300178-9281-43EF-846A-9DF9E6CC7D5B}" presName="aNode" presStyleLbl="fgAcc1" presStyleIdx="0" presStyleCnt="1" custScaleX="165452" custScaleY="140659" custLinFactY="13187" custLinFactNeighborX="17677" custLinFactNeighborY="100000">
        <dgm:presLayoutVars>
          <dgm:bulletEnabled val="1"/>
        </dgm:presLayoutVars>
      </dgm:prSet>
      <dgm:spPr/>
    </dgm:pt>
    <dgm:pt modelId="{A6DD72DD-FA93-4D37-86CB-FCB052CF1A77}" type="pres">
      <dgm:prSet presAssocID="{F4300178-9281-43EF-846A-9DF9E6CC7D5B}" presName="aSpace" presStyleCnt="0"/>
      <dgm:spPr/>
    </dgm:pt>
  </dgm:ptLst>
  <dgm:cxnLst>
    <dgm:cxn modelId="{FA625747-CC2A-4F5B-A033-D1E1795B3DEF}" srcId="{BDCC1B80-364F-47F2-8BAA-437026A82F21}" destId="{F4300178-9281-43EF-846A-9DF9E6CC7D5B}" srcOrd="0" destOrd="0" parTransId="{7669534B-584C-43E5-8102-59DB97933F9D}" sibTransId="{7D2D4A7F-5B3E-4E8C-82DF-E5DE0C0949C8}"/>
    <dgm:cxn modelId="{8C037054-526A-40B7-B00C-9AD1273A1A6F}" type="presOf" srcId="{BDCC1B80-364F-47F2-8BAA-437026A82F21}" destId="{FA1C393D-54F6-4A61-8059-A37AFBD3545D}" srcOrd="0" destOrd="0" presId="urn:microsoft.com/office/officeart/2005/8/layout/pyramid2"/>
    <dgm:cxn modelId="{653C7D89-0BE7-40B6-8151-B613E295E26F}" type="presOf" srcId="{F4300178-9281-43EF-846A-9DF9E6CC7D5B}" destId="{30C5E576-02C0-460E-A08D-ACC1F7BA7021}" srcOrd="0" destOrd="0" presId="urn:microsoft.com/office/officeart/2005/8/layout/pyramid2"/>
    <dgm:cxn modelId="{C0BA61C0-9123-4747-8E5F-7C9A241F3906}" type="presParOf" srcId="{FA1C393D-54F6-4A61-8059-A37AFBD3545D}" destId="{7AA2EA84-2515-4170-B7EF-1DD2F73A89F5}" srcOrd="0" destOrd="0" presId="urn:microsoft.com/office/officeart/2005/8/layout/pyramid2"/>
    <dgm:cxn modelId="{E889306E-7D4D-4F07-A9F8-362EE3D5B231}" type="presParOf" srcId="{FA1C393D-54F6-4A61-8059-A37AFBD3545D}" destId="{51493714-9FCD-4AE5-B160-73ADF4A433EB}" srcOrd="1" destOrd="0" presId="urn:microsoft.com/office/officeart/2005/8/layout/pyramid2"/>
    <dgm:cxn modelId="{3C3746C1-DA5A-4AD5-9593-D03806D7AFA6}" type="presParOf" srcId="{51493714-9FCD-4AE5-B160-73ADF4A433EB}" destId="{30C5E576-02C0-460E-A08D-ACC1F7BA7021}" srcOrd="0" destOrd="0" presId="urn:microsoft.com/office/officeart/2005/8/layout/pyramid2"/>
    <dgm:cxn modelId="{9677C50F-64C2-4AC5-8513-B969BCC8B8CF}" type="presParOf" srcId="{51493714-9FCD-4AE5-B160-73ADF4A433EB}" destId="{A6DD72DD-FA93-4D37-86CB-FCB052CF1A77}"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8F5D32-E6B4-4D87-BE11-0A0A40FB1EA1}" type="doc">
      <dgm:prSet loTypeId="urn:microsoft.com/office/officeart/2005/8/layout/process5" loCatId="process" qsTypeId="urn:microsoft.com/office/officeart/2005/8/quickstyle/simple1" qsCatId="simple" csTypeId="urn:microsoft.com/office/officeart/2005/8/colors/accent1_2" csCatId="accent1"/>
      <dgm:spPr/>
      <dgm:t>
        <a:bodyPr/>
        <a:lstStyle/>
        <a:p>
          <a:endParaRPr lang="cs-CZ"/>
        </a:p>
      </dgm:t>
    </dgm:pt>
    <dgm:pt modelId="{A64643CC-EF59-4942-8BE5-01DCE36EF0B8}">
      <dgm:prSet/>
      <dgm:spPr/>
      <dgm:t>
        <a:bodyPr/>
        <a:lstStyle/>
        <a:p>
          <a:pPr rtl="0" eaLnBrk="1" latinLnBrk="0" hangingPunct="1"/>
          <a:r>
            <a:rPr lang="cs-CZ" b="1"/>
            <a:t>sebeuvědomění: </a:t>
          </a:r>
          <a:r>
            <a:rPr lang="cs-CZ"/>
            <a:t>znalost vlastních E</a:t>
          </a:r>
        </a:p>
      </dgm:t>
    </dgm:pt>
    <dgm:pt modelId="{DB49EFBC-D987-438D-982D-8C6549AE56A6}" type="parTrans" cxnId="{1C857F80-505A-447E-8EDD-E18524F7045E}">
      <dgm:prSet/>
      <dgm:spPr/>
      <dgm:t>
        <a:bodyPr/>
        <a:lstStyle/>
        <a:p>
          <a:endParaRPr lang="cs-CZ"/>
        </a:p>
      </dgm:t>
    </dgm:pt>
    <dgm:pt modelId="{9BA0763A-4FB3-4CEF-8121-4EAC4816C19F}" type="sibTrans" cxnId="{1C857F80-505A-447E-8EDD-E18524F7045E}">
      <dgm:prSet/>
      <dgm:spPr/>
      <dgm:t>
        <a:bodyPr/>
        <a:lstStyle/>
        <a:p>
          <a:endParaRPr lang="cs-CZ"/>
        </a:p>
      </dgm:t>
    </dgm:pt>
    <dgm:pt modelId="{0225BD1D-262D-4E12-BD5C-198BE3DF1F21}">
      <dgm:prSet/>
      <dgm:spPr/>
      <dgm:t>
        <a:bodyPr/>
        <a:lstStyle/>
        <a:p>
          <a:pPr rtl="0" eaLnBrk="1" latinLnBrk="0" hangingPunct="1"/>
          <a:r>
            <a:rPr lang="cs-CZ" b="1"/>
            <a:t>sebeovládání: </a:t>
          </a:r>
          <a:r>
            <a:rPr lang="cs-CZ"/>
            <a:t>zvládání E</a:t>
          </a:r>
        </a:p>
      </dgm:t>
    </dgm:pt>
    <dgm:pt modelId="{11B0FBA6-FAF0-417F-80DE-BAFD7D1668A2}" type="parTrans" cxnId="{3E3457F6-56E9-4E22-9B48-673735BFE3F4}">
      <dgm:prSet/>
      <dgm:spPr/>
      <dgm:t>
        <a:bodyPr/>
        <a:lstStyle/>
        <a:p>
          <a:endParaRPr lang="cs-CZ"/>
        </a:p>
      </dgm:t>
    </dgm:pt>
    <dgm:pt modelId="{85327BBA-6038-494B-BD57-33DB300E3FA9}" type="sibTrans" cxnId="{3E3457F6-56E9-4E22-9B48-673735BFE3F4}">
      <dgm:prSet/>
      <dgm:spPr/>
      <dgm:t>
        <a:bodyPr/>
        <a:lstStyle/>
        <a:p>
          <a:endParaRPr lang="cs-CZ"/>
        </a:p>
      </dgm:t>
    </dgm:pt>
    <dgm:pt modelId="{2DD460C8-8E62-4C76-9028-66666C6AE116}">
      <dgm:prSet/>
      <dgm:spPr/>
      <dgm:t>
        <a:bodyPr/>
        <a:lstStyle/>
        <a:p>
          <a:pPr rtl="0" eaLnBrk="1" latinLnBrk="0" hangingPunct="1"/>
          <a:r>
            <a:rPr lang="cs-CZ" b="1"/>
            <a:t>motivace: </a:t>
          </a:r>
          <a:r>
            <a:rPr lang="cs-CZ"/>
            <a:t>schopnost sám sebe motivovat</a:t>
          </a:r>
        </a:p>
      </dgm:t>
    </dgm:pt>
    <dgm:pt modelId="{8EB9A1C2-2E66-4115-9C5E-46B7768B1A28}" type="parTrans" cxnId="{3290103E-E21E-4E58-B8F9-C6A0076C9CDA}">
      <dgm:prSet/>
      <dgm:spPr/>
      <dgm:t>
        <a:bodyPr/>
        <a:lstStyle/>
        <a:p>
          <a:endParaRPr lang="cs-CZ"/>
        </a:p>
      </dgm:t>
    </dgm:pt>
    <dgm:pt modelId="{EB5D7FB7-A330-427F-BB82-D5C158B08F65}" type="sibTrans" cxnId="{3290103E-E21E-4E58-B8F9-C6A0076C9CDA}">
      <dgm:prSet/>
      <dgm:spPr/>
      <dgm:t>
        <a:bodyPr/>
        <a:lstStyle/>
        <a:p>
          <a:endParaRPr lang="cs-CZ"/>
        </a:p>
      </dgm:t>
    </dgm:pt>
    <dgm:pt modelId="{EE914A40-848F-4AB2-A248-DBE785D7E0D3}">
      <dgm:prSet/>
      <dgm:spPr/>
      <dgm:t>
        <a:bodyPr/>
        <a:lstStyle/>
        <a:p>
          <a:pPr rtl="0" eaLnBrk="1" latinLnBrk="0" hangingPunct="1"/>
          <a:r>
            <a:rPr lang="cs-CZ" b="1"/>
            <a:t>empatie: </a:t>
          </a:r>
          <a:r>
            <a:rPr lang="cs-CZ"/>
            <a:t>vnímavost k emocím jiných lidí</a:t>
          </a:r>
        </a:p>
      </dgm:t>
    </dgm:pt>
    <dgm:pt modelId="{BB3081ED-B14B-4186-8F1F-FE6E61180145}" type="parTrans" cxnId="{DBF45B60-5DCD-4B20-B92D-696C05CF6809}">
      <dgm:prSet/>
      <dgm:spPr/>
      <dgm:t>
        <a:bodyPr/>
        <a:lstStyle/>
        <a:p>
          <a:endParaRPr lang="cs-CZ"/>
        </a:p>
      </dgm:t>
    </dgm:pt>
    <dgm:pt modelId="{8E77E504-C91B-451F-A3FA-599178EA3226}" type="sibTrans" cxnId="{DBF45B60-5DCD-4B20-B92D-696C05CF6809}">
      <dgm:prSet/>
      <dgm:spPr/>
      <dgm:t>
        <a:bodyPr/>
        <a:lstStyle/>
        <a:p>
          <a:endParaRPr lang="cs-CZ"/>
        </a:p>
      </dgm:t>
    </dgm:pt>
    <dgm:pt modelId="{E37A66F6-F270-4422-B718-14EA2B633C87}">
      <dgm:prSet/>
      <dgm:spPr/>
      <dgm:t>
        <a:bodyPr/>
        <a:lstStyle/>
        <a:p>
          <a:pPr rtl="0" eaLnBrk="1" latinLnBrk="0" hangingPunct="1"/>
          <a:r>
            <a:rPr lang="cs-CZ" b="1"/>
            <a:t>umění mezilidských vztahů a komunikace</a:t>
          </a:r>
          <a:endParaRPr lang="cs-CZ"/>
        </a:p>
      </dgm:t>
    </dgm:pt>
    <dgm:pt modelId="{23D56ECF-83CC-496E-9EF4-89F305171FC5}" type="parTrans" cxnId="{D8288441-2AE3-448D-B2A8-28FB679E30C8}">
      <dgm:prSet/>
      <dgm:spPr/>
      <dgm:t>
        <a:bodyPr/>
        <a:lstStyle/>
        <a:p>
          <a:endParaRPr lang="cs-CZ"/>
        </a:p>
      </dgm:t>
    </dgm:pt>
    <dgm:pt modelId="{2DEBBDEF-3DF3-4EAE-BEB7-EAD27F2FDE8B}" type="sibTrans" cxnId="{D8288441-2AE3-448D-B2A8-28FB679E30C8}">
      <dgm:prSet/>
      <dgm:spPr/>
      <dgm:t>
        <a:bodyPr/>
        <a:lstStyle/>
        <a:p>
          <a:endParaRPr lang="cs-CZ"/>
        </a:p>
      </dgm:t>
    </dgm:pt>
    <dgm:pt modelId="{01DCA80B-7203-45BE-9401-987A8CEAF450}" type="pres">
      <dgm:prSet presAssocID="{038F5D32-E6B4-4D87-BE11-0A0A40FB1EA1}" presName="diagram" presStyleCnt="0">
        <dgm:presLayoutVars>
          <dgm:dir/>
          <dgm:resizeHandles val="exact"/>
        </dgm:presLayoutVars>
      </dgm:prSet>
      <dgm:spPr/>
    </dgm:pt>
    <dgm:pt modelId="{D67F272D-C367-40F8-BA5C-3B6EA00D5088}" type="pres">
      <dgm:prSet presAssocID="{A64643CC-EF59-4942-8BE5-01DCE36EF0B8}" presName="node" presStyleLbl="node1" presStyleIdx="0" presStyleCnt="5">
        <dgm:presLayoutVars>
          <dgm:bulletEnabled val="1"/>
        </dgm:presLayoutVars>
      </dgm:prSet>
      <dgm:spPr/>
    </dgm:pt>
    <dgm:pt modelId="{A4B7955B-F688-4D4A-9D9C-5AAA7C679720}" type="pres">
      <dgm:prSet presAssocID="{9BA0763A-4FB3-4CEF-8121-4EAC4816C19F}" presName="sibTrans" presStyleLbl="sibTrans2D1" presStyleIdx="0" presStyleCnt="4"/>
      <dgm:spPr/>
    </dgm:pt>
    <dgm:pt modelId="{FD8AB826-52E0-49F9-BBD2-59CCF287C41B}" type="pres">
      <dgm:prSet presAssocID="{9BA0763A-4FB3-4CEF-8121-4EAC4816C19F}" presName="connectorText" presStyleLbl="sibTrans2D1" presStyleIdx="0" presStyleCnt="4"/>
      <dgm:spPr/>
    </dgm:pt>
    <dgm:pt modelId="{ED3856BB-A00A-4F6A-B3F4-48DC49E2015A}" type="pres">
      <dgm:prSet presAssocID="{0225BD1D-262D-4E12-BD5C-198BE3DF1F21}" presName="node" presStyleLbl="node1" presStyleIdx="1" presStyleCnt="5">
        <dgm:presLayoutVars>
          <dgm:bulletEnabled val="1"/>
        </dgm:presLayoutVars>
      </dgm:prSet>
      <dgm:spPr/>
    </dgm:pt>
    <dgm:pt modelId="{34DC1622-C8AD-49D7-A60B-F0C8051614CD}" type="pres">
      <dgm:prSet presAssocID="{85327BBA-6038-494B-BD57-33DB300E3FA9}" presName="sibTrans" presStyleLbl="sibTrans2D1" presStyleIdx="1" presStyleCnt="4"/>
      <dgm:spPr/>
    </dgm:pt>
    <dgm:pt modelId="{9D4C1447-308C-447D-A3A2-C117C0E53FD7}" type="pres">
      <dgm:prSet presAssocID="{85327BBA-6038-494B-BD57-33DB300E3FA9}" presName="connectorText" presStyleLbl="sibTrans2D1" presStyleIdx="1" presStyleCnt="4"/>
      <dgm:spPr/>
    </dgm:pt>
    <dgm:pt modelId="{9EEFCC25-019D-485F-96D4-20F22E7BE7F2}" type="pres">
      <dgm:prSet presAssocID="{2DD460C8-8E62-4C76-9028-66666C6AE116}" presName="node" presStyleLbl="node1" presStyleIdx="2" presStyleCnt="5">
        <dgm:presLayoutVars>
          <dgm:bulletEnabled val="1"/>
        </dgm:presLayoutVars>
      </dgm:prSet>
      <dgm:spPr/>
    </dgm:pt>
    <dgm:pt modelId="{0922D001-F1C7-4BA2-8B49-5AFB218BF5CD}" type="pres">
      <dgm:prSet presAssocID="{EB5D7FB7-A330-427F-BB82-D5C158B08F65}" presName="sibTrans" presStyleLbl="sibTrans2D1" presStyleIdx="2" presStyleCnt="4"/>
      <dgm:spPr/>
    </dgm:pt>
    <dgm:pt modelId="{CAA873A7-E7FE-41E7-AE42-1936B411D033}" type="pres">
      <dgm:prSet presAssocID="{EB5D7FB7-A330-427F-BB82-D5C158B08F65}" presName="connectorText" presStyleLbl="sibTrans2D1" presStyleIdx="2" presStyleCnt="4"/>
      <dgm:spPr/>
    </dgm:pt>
    <dgm:pt modelId="{0E2CC426-75EB-4DF4-B268-45B6AF733E95}" type="pres">
      <dgm:prSet presAssocID="{EE914A40-848F-4AB2-A248-DBE785D7E0D3}" presName="node" presStyleLbl="node1" presStyleIdx="3" presStyleCnt="5">
        <dgm:presLayoutVars>
          <dgm:bulletEnabled val="1"/>
        </dgm:presLayoutVars>
      </dgm:prSet>
      <dgm:spPr/>
    </dgm:pt>
    <dgm:pt modelId="{1A660E67-6E77-4B1C-8FAA-C3E505E2679A}" type="pres">
      <dgm:prSet presAssocID="{8E77E504-C91B-451F-A3FA-599178EA3226}" presName="sibTrans" presStyleLbl="sibTrans2D1" presStyleIdx="3" presStyleCnt="4"/>
      <dgm:spPr/>
    </dgm:pt>
    <dgm:pt modelId="{1CAE9893-A504-487A-A35D-A737A68B26C6}" type="pres">
      <dgm:prSet presAssocID="{8E77E504-C91B-451F-A3FA-599178EA3226}" presName="connectorText" presStyleLbl="sibTrans2D1" presStyleIdx="3" presStyleCnt="4"/>
      <dgm:spPr/>
    </dgm:pt>
    <dgm:pt modelId="{6589D70F-4841-4DF4-B429-D6D6E1B32BD6}" type="pres">
      <dgm:prSet presAssocID="{E37A66F6-F270-4422-B718-14EA2B633C87}" presName="node" presStyleLbl="node1" presStyleIdx="4" presStyleCnt="5">
        <dgm:presLayoutVars>
          <dgm:bulletEnabled val="1"/>
        </dgm:presLayoutVars>
      </dgm:prSet>
      <dgm:spPr/>
    </dgm:pt>
  </dgm:ptLst>
  <dgm:cxnLst>
    <dgm:cxn modelId="{9BFCD814-3D64-4B95-83CA-324CFED28AEB}" type="presOf" srcId="{85327BBA-6038-494B-BD57-33DB300E3FA9}" destId="{9D4C1447-308C-447D-A3A2-C117C0E53FD7}" srcOrd="1" destOrd="0" presId="urn:microsoft.com/office/officeart/2005/8/layout/process5"/>
    <dgm:cxn modelId="{1DF86D15-62E8-45B6-A393-739D4D384043}" type="presOf" srcId="{EE914A40-848F-4AB2-A248-DBE785D7E0D3}" destId="{0E2CC426-75EB-4DF4-B268-45B6AF733E95}" srcOrd="0" destOrd="0" presId="urn:microsoft.com/office/officeart/2005/8/layout/process5"/>
    <dgm:cxn modelId="{B9609D28-1BBB-4C1A-BB1C-F97863AFCC09}" type="presOf" srcId="{9BA0763A-4FB3-4CEF-8121-4EAC4816C19F}" destId="{A4B7955B-F688-4D4A-9D9C-5AAA7C679720}" srcOrd="0" destOrd="0" presId="urn:microsoft.com/office/officeart/2005/8/layout/process5"/>
    <dgm:cxn modelId="{F1202F2D-69BD-4575-B7EF-F2A0E363DA65}" type="presOf" srcId="{0225BD1D-262D-4E12-BD5C-198BE3DF1F21}" destId="{ED3856BB-A00A-4F6A-B3F4-48DC49E2015A}" srcOrd="0" destOrd="0" presId="urn:microsoft.com/office/officeart/2005/8/layout/process5"/>
    <dgm:cxn modelId="{3290103E-E21E-4E58-B8F9-C6A0076C9CDA}" srcId="{038F5D32-E6B4-4D87-BE11-0A0A40FB1EA1}" destId="{2DD460C8-8E62-4C76-9028-66666C6AE116}" srcOrd="2" destOrd="0" parTransId="{8EB9A1C2-2E66-4115-9C5E-46B7768B1A28}" sibTransId="{EB5D7FB7-A330-427F-BB82-D5C158B08F65}"/>
    <dgm:cxn modelId="{DBF45B60-5DCD-4B20-B92D-696C05CF6809}" srcId="{038F5D32-E6B4-4D87-BE11-0A0A40FB1EA1}" destId="{EE914A40-848F-4AB2-A248-DBE785D7E0D3}" srcOrd="3" destOrd="0" parTransId="{BB3081ED-B14B-4186-8F1F-FE6E61180145}" sibTransId="{8E77E504-C91B-451F-A3FA-599178EA3226}"/>
    <dgm:cxn modelId="{D8288441-2AE3-448D-B2A8-28FB679E30C8}" srcId="{038F5D32-E6B4-4D87-BE11-0A0A40FB1EA1}" destId="{E37A66F6-F270-4422-B718-14EA2B633C87}" srcOrd="4" destOrd="0" parTransId="{23D56ECF-83CC-496E-9EF4-89F305171FC5}" sibTransId="{2DEBBDEF-3DF3-4EAE-BEB7-EAD27F2FDE8B}"/>
    <dgm:cxn modelId="{B81EA66E-378F-4110-B4A7-8A77C2331C00}" type="presOf" srcId="{85327BBA-6038-494B-BD57-33DB300E3FA9}" destId="{34DC1622-C8AD-49D7-A60B-F0C8051614CD}" srcOrd="0" destOrd="0" presId="urn:microsoft.com/office/officeart/2005/8/layout/process5"/>
    <dgm:cxn modelId="{8F5FA14F-E93E-4991-91CE-D0C985931A12}" type="presOf" srcId="{E37A66F6-F270-4422-B718-14EA2B633C87}" destId="{6589D70F-4841-4DF4-B429-D6D6E1B32BD6}" srcOrd="0" destOrd="0" presId="urn:microsoft.com/office/officeart/2005/8/layout/process5"/>
    <dgm:cxn modelId="{0F303850-110C-4A2E-B9DE-04FF7D30F2FE}" type="presOf" srcId="{038F5D32-E6B4-4D87-BE11-0A0A40FB1EA1}" destId="{01DCA80B-7203-45BE-9401-987A8CEAF450}" srcOrd="0" destOrd="0" presId="urn:microsoft.com/office/officeart/2005/8/layout/process5"/>
    <dgm:cxn modelId="{66152272-095B-4B99-A411-1E9F390F688E}" type="presOf" srcId="{8E77E504-C91B-451F-A3FA-599178EA3226}" destId="{1CAE9893-A504-487A-A35D-A737A68B26C6}" srcOrd="1" destOrd="0" presId="urn:microsoft.com/office/officeart/2005/8/layout/process5"/>
    <dgm:cxn modelId="{188D3A78-4290-4EA9-AD10-B7D9FF1CDB6F}" type="presOf" srcId="{8E77E504-C91B-451F-A3FA-599178EA3226}" destId="{1A660E67-6E77-4B1C-8FAA-C3E505E2679A}" srcOrd="0" destOrd="0" presId="urn:microsoft.com/office/officeart/2005/8/layout/process5"/>
    <dgm:cxn modelId="{1C857F80-505A-447E-8EDD-E18524F7045E}" srcId="{038F5D32-E6B4-4D87-BE11-0A0A40FB1EA1}" destId="{A64643CC-EF59-4942-8BE5-01DCE36EF0B8}" srcOrd="0" destOrd="0" parTransId="{DB49EFBC-D987-438D-982D-8C6549AE56A6}" sibTransId="{9BA0763A-4FB3-4CEF-8121-4EAC4816C19F}"/>
    <dgm:cxn modelId="{7B795486-76C1-43F7-886E-FF773BACE4D5}" type="presOf" srcId="{EB5D7FB7-A330-427F-BB82-D5C158B08F65}" destId="{CAA873A7-E7FE-41E7-AE42-1936B411D033}" srcOrd="1" destOrd="0" presId="urn:microsoft.com/office/officeart/2005/8/layout/process5"/>
    <dgm:cxn modelId="{FBB288A3-214C-4950-90F4-B1AB969183B1}" type="presOf" srcId="{9BA0763A-4FB3-4CEF-8121-4EAC4816C19F}" destId="{FD8AB826-52E0-49F9-BBD2-59CCF287C41B}" srcOrd="1" destOrd="0" presId="urn:microsoft.com/office/officeart/2005/8/layout/process5"/>
    <dgm:cxn modelId="{C3A4A4B3-4289-4FEF-8EA7-C7211E694E67}" type="presOf" srcId="{A64643CC-EF59-4942-8BE5-01DCE36EF0B8}" destId="{D67F272D-C367-40F8-BA5C-3B6EA00D5088}" srcOrd="0" destOrd="0" presId="urn:microsoft.com/office/officeart/2005/8/layout/process5"/>
    <dgm:cxn modelId="{202D30C9-3BE5-4705-B1CA-24CA0D43BA12}" type="presOf" srcId="{EB5D7FB7-A330-427F-BB82-D5C158B08F65}" destId="{0922D001-F1C7-4BA2-8B49-5AFB218BF5CD}" srcOrd="0" destOrd="0" presId="urn:microsoft.com/office/officeart/2005/8/layout/process5"/>
    <dgm:cxn modelId="{0AC884C9-159C-42A9-8176-39B2D0356350}" type="presOf" srcId="{2DD460C8-8E62-4C76-9028-66666C6AE116}" destId="{9EEFCC25-019D-485F-96D4-20F22E7BE7F2}" srcOrd="0" destOrd="0" presId="urn:microsoft.com/office/officeart/2005/8/layout/process5"/>
    <dgm:cxn modelId="{3E3457F6-56E9-4E22-9B48-673735BFE3F4}" srcId="{038F5D32-E6B4-4D87-BE11-0A0A40FB1EA1}" destId="{0225BD1D-262D-4E12-BD5C-198BE3DF1F21}" srcOrd="1" destOrd="0" parTransId="{11B0FBA6-FAF0-417F-80DE-BAFD7D1668A2}" sibTransId="{85327BBA-6038-494B-BD57-33DB300E3FA9}"/>
    <dgm:cxn modelId="{76A09A99-C257-4360-8963-843D4F446AC5}" type="presParOf" srcId="{01DCA80B-7203-45BE-9401-987A8CEAF450}" destId="{D67F272D-C367-40F8-BA5C-3B6EA00D5088}" srcOrd="0" destOrd="0" presId="urn:microsoft.com/office/officeart/2005/8/layout/process5"/>
    <dgm:cxn modelId="{340C9BEE-A502-4987-9136-D952FF76E27A}" type="presParOf" srcId="{01DCA80B-7203-45BE-9401-987A8CEAF450}" destId="{A4B7955B-F688-4D4A-9D9C-5AAA7C679720}" srcOrd="1" destOrd="0" presId="urn:microsoft.com/office/officeart/2005/8/layout/process5"/>
    <dgm:cxn modelId="{FA3F49E2-DB3D-40A9-8FC5-1C5D9966618C}" type="presParOf" srcId="{A4B7955B-F688-4D4A-9D9C-5AAA7C679720}" destId="{FD8AB826-52E0-49F9-BBD2-59CCF287C41B}" srcOrd="0" destOrd="0" presId="urn:microsoft.com/office/officeart/2005/8/layout/process5"/>
    <dgm:cxn modelId="{ADACD80C-5579-46AF-B5FE-17EB7129376F}" type="presParOf" srcId="{01DCA80B-7203-45BE-9401-987A8CEAF450}" destId="{ED3856BB-A00A-4F6A-B3F4-48DC49E2015A}" srcOrd="2" destOrd="0" presId="urn:microsoft.com/office/officeart/2005/8/layout/process5"/>
    <dgm:cxn modelId="{A1743E07-FAA3-43D2-8F2E-DDBBEC8594AF}" type="presParOf" srcId="{01DCA80B-7203-45BE-9401-987A8CEAF450}" destId="{34DC1622-C8AD-49D7-A60B-F0C8051614CD}" srcOrd="3" destOrd="0" presId="urn:microsoft.com/office/officeart/2005/8/layout/process5"/>
    <dgm:cxn modelId="{0B020DC8-776A-47FB-893A-1B398465FA03}" type="presParOf" srcId="{34DC1622-C8AD-49D7-A60B-F0C8051614CD}" destId="{9D4C1447-308C-447D-A3A2-C117C0E53FD7}" srcOrd="0" destOrd="0" presId="urn:microsoft.com/office/officeart/2005/8/layout/process5"/>
    <dgm:cxn modelId="{1C0AF4A0-70E3-49A1-913D-77B91D06D731}" type="presParOf" srcId="{01DCA80B-7203-45BE-9401-987A8CEAF450}" destId="{9EEFCC25-019D-485F-96D4-20F22E7BE7F2}" srcOrd="4" destOrd="0" presId="urn:microsoft.com/office/officeart/2005/8/layout/process5"/>
    <dgm:cxn modelId="{C989CCE4-99DA-4E2A-A93D-5C7B43964DFD}" type="presParOf" srcId="{01DCA80B-7203-45BE-9401-987A8CEAF450}" destId="{0922D001-F1C7-4BA2-8B49-5AFB218BF5CD}" srcOrd="5" destOrd="0" presId="urn:microsoft.com/office/officeart/2005/8/layout/process5"/>
    <dgm:cxn modelId="{13806564-7133-4624-BAEC-0F8978071811}" type="presParOf" srcId="{0922D001-F1C7-4BA2-8B49-5AFB218BF5CD}" destId="{CAA873A7-E7FE-41E7-AE42-1936B411D033}" srcOrd="0" destOrd="0" presId="urn:microsoft.com/office/officeart/2005/8/layout/process5"/>
    <dgm:cxn modelId="{AB6ABD3E-B81E-4E5C-80E4-37DA7A065F35}" type="presParOf" srcId="{01DCA80B-7203-45BE-9401-987A8CEAF450}" destId="{0E2CC426-75EB-4DF4-B268-45B6AF733E95}" srcOrd="6" destOrd="0" presId="urn:microsoft.com/office/officeart/2005/8/layout/process5"/>
    <dgm:cxn modelId="{E42E94C3-56D1-4A12-938B-E972EF3C3DA5}" type="presParOf" srcId="{01DCA80B-7203-45BE-9401-987A8CEAF450}" destId="{1A660E67-6E77-4B1C-8FAA-C3E505E2679A}" srcOrd="7" destOrd="0" presId="urn:microsoft.com/office/officeart/2005/8/layout/process5"/>
    <dgm:cxn modelId="{689BCFC9-43D2-4422-89A5-C9B7354BAB91}" type="presParOf" srcId="{1A660E67-6E77-4B1C-8FAA-C3E505E2679A}" destId="{1CAE9893-A504-487A-A35D-A737A68B26C6}" srcOrd="0" destOrd="0" presId="urn:microsoft.com/office/officeart/2005/8/layout/process5"/>
    <dgm:cxn modelId="{C93D908C-0185-4314-B347-8E205FB36D75}" type="presParOf" srcId="{01DCA80B-7203-45BE-9401-987A8CEAF450}" destId="{6589D70F-4841-4DF4-B429-D6D6E1B32BD6}"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2EA84-2515-4170-B7EF-1DD2F73A89F5}">
      <dsp:nvSpPr>
        <dsp:cNvPr id="0" name=""/>
        <dsp:cNvSpPr/>
      </dsp:nvSpPr>
      <dsp:spPr>
        <a:xfrm>
          <a:off x="760794" y="0"/>
          <a:ext cx="4922520" cy="4922520"/>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C5E576-02C0-460E-A08D-ACC1F7BA7021}">
      <dsp:nvSpPr>
        <dsp:cNvPr id="0" name=""/>
        <dsp:cNvSpPr/>
      </dsp:nvSpPr>
      <dsp:spPr>
        <a:xfrm>
          <a:off x="2740540" y="1153862"/>
          <a:ext cx="5293865" cy="361344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eaLnBrk="1" latinLnBrk="0" hangingPunct="1">
            <a:lnSpc>
              <a:spcPct val="90000"/>
            </a:lnSpc>
            <a:spcBef>
              <a:spcPct val="0"/>
            </a:spcBef>
            <a:spcAft>
              <a:spcPct val="35000"/>
            </a:spcAft>
            <a:buNone/>
          </a:pPr>
          <a:r>
            <a:rPr lang="cs-CZ" sz="1600" kern="1200" dirty="0"/>
            <a:t>averze, blaho, bolest, děs, hanba, hnus, hrdost, hrůza, jistota, kajícnost, láska, nadšení, nejistota, nelibost, nenávist, nepřátelství, obdiv, oddanost, odpor, odpuštění, odvaha, ohromení, okouzlení, opovržení, osamělost, otupělost, pohrdání, pochybnost, pokora, pokoření, ponížení, přátelství, překvapení, přezíravý, přijetí, pýcha, radost, rozhořčení,  rozkoš, rozmanitost, roztrpčenost, sebeobviňování, sklíčenost, strach, stud, štěstí, těšení, touha, údiv, uvolnění, úzkost, úžas, víra, vřelost, vyrovnanost, vzrušení, vztek, zamilovanost, zanícení, zármutek, zarputilost, zatrpklost, zaujatost, závist, zděšení, zklamání, zkroušenost, zlost, znechucení, zoufalství, žal, žárlivost</a:t>
          </a:r>
        </a:p>
      </dsp:txBody>
      <dsp:txXfrm>
        <a:off x="2916934" y="1330256"/>
        <a:ext cx="4941077" cy="32606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F272D-C367-40F8-BA5C-3B6EA00D5088}">
      <dsp:nvSpPr>
        <dsp:cNvPr id="0" name=""/>
        <dsp:cNvSpPr/>
      </dsp:nvSpPr>
      <dsp:spPr>
        <a:xfrm>
          <a:off x="7233" y="465058"/>
          <a:ext cx="2161877" cy="12971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eaLnBrk="1" latinLnBrk="0" hangingPunct="1">
            <a:lnSpc>
              <a:spcPct val="90000"/>
            </a:lnSpc>
            <a:spcBef>
              <a:spcPct val="0"/>
            </a:spcBef>
            <a:spcAft>
              <a:spcPct val="35000"/>
            </a:spcAft>
            <a:buNone/>
          </a:pPr>
          <a:r>
            <a:rPr lang="cs-CZ" sz="1900" b="1" kern="1200"/>
            <a:t>sebeuvědomění: </a:t>
          </a:r>
          <a:r>
            <a:rPr lang="cs-CZ" sz="1900" kern="1200"/>
            <a:t>znalost vlastních E</a:t>
          </a:r>
        </a:p>
      </dsp:txBody>
      <dsp:txXfrm>
        <a:off x="45225" y="503050"/>
        <a:ext cx="2085893" cy="1221142"/>
      </dsp:txXfrm>
    </dsp:sp>
    <dsp:sp modelId="{A4B7955B-F688-4D4A-9D9C-5AAA7C679720}">
      <dsp:nvSpPr>
        <dsp:cNvPr id="0" name=""/>
        <dsp:cNvSpPr/>
      </dsp:nvSpPr>
      <dsp:spPr>
        <a:xfrm>
          <a:off x="2359355" y="845548"/>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cs-CZ" sz="1500" kern="1200"/>
        </a:p>
      </dsp:txBody>
      <dsp:txXfrm>
        <a:off x="2359355" y="952777"/>
        <a:ext cx="320822" cy="321687"/>
      </dsp:txXfrm>
    </dsp:sp>
    <dsp:sp modelId="{ED3856BB-A00A-4F6A-B3F4-48DC49E2015A}">
      <dsp:nvSpPr>
        <dsp:cNvPr id="0" name=""/>
        <dsp:cNvSpPr/>
      </dsp:nvSpPr>
      <dsp:spPr>
        <a:xfrm>
          <a:off x="3033861" y="465058"/>
          <a:ext cx="2161877" cy="12971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eaLnBrk="1" latinLnBrk="0" hangingPunct="1">
            <a:lnSpc>
              <a:spcPct val="90000"/>
            </a:lnSpc>
            <a:spcBef>
              <a:spcPct val="0"/>
            </a:spcBef>
            <a:spcAft>
              <a:spcPct val="35000"/>
            </a:spcAft>
            <a:buNone/>
          </a:pPr>
          <a:r>
            <a:rPr lang="cs-CZ" sz="1900" b="1" kern="1200"/>
            <a:t>sebeovládání: </a:t>
          </a:r>
          <a:r>
            <a:rPr lang="cs-CZ" sz="1900" kern="1200"/>
            <a:t>zvládání E</a:t>
          </a:r>
        </a:p>
      </dsp:txBody>
      <dsp:txXfrm>
        <a:off x="3071853" y="503050"/>
        <a:ext cx="2085893" cy="1221142"/>
      </dsp:txXfrm>
    </dsp:sp>
    <dsp:sp modelId="{34DC1622-C8AD-49D7-A60B-F0C8051614CD}">
      <dsp:nvSpPr>
        <dsp:cNvPr id="0" name=""/>
        <dsp:cNvSpPr/>
      </dsp:nvSpPr>
      <dsp:spPr>
        <a:xfrm>
          <a:off x="5385983" y="845548"/>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cs-CZ" sz="1500" kern="1200"/>
        </a:p>
      </dsp:txBody>
      <dsp:txXfrm>
        <a:off x="5385983" y="952777"/>
        <a:ext cx="320822" cy="321687"/>
      </dsp:txXfrm>
    </dsp:sp>
    <dsp:sp modelId="{9EEFCC25-019D-485F-96D4-20F22E7BE7F2}">
      <dsp:nvSpPr>
        <dsp:cNvPr id="0" name=""/>
        <dsp:cNvSpPr/>
      </dsp:nvSpPr>
      <dsp:spPr>
        <a:xfrm>
          <a:off x="6060489" y="465058"/>
          <a:ext cx="2161877" cy="12971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eaLnBrk="1" latinLnBrk="0" hangingPunct="1">
            <a:lnSpc>
              <a:spcPct val="90000"/>
            </a:lnSpc>
            <a:spcBef>
              <a:spcPct val="0"/>
            </a:spcBef>
            <a:spcAft>
              <a:spcPct val="35000"/>
            </a:spcAft>
            <a:buNone/>
          </a:pPr>
          <a:r>
            <a:rPr lang="cs-CZ" sz="1900" b="1" kern="1200"/>
            <a:t>motivace: </a:t>
          </a:r>
          <a:r>
            <a:rPr lang="cs-CZ" sz="1900" kern="1200"/>
            <a:t>schopnost sám sebe motivovat</a:t>
          </a:r>
        </a:p>
      </dsp:txBody>
      <dsp:txXfrm>
        <a:off x="6098481" y="503050"/>
        <a:ext cx="2085893" cy="1221142"/>
      </dsp:txXfrm>
    </dsp:sp>
    <dsp:sp modelId="{0922D001-F1C7-4BA2-8B49-5AFB218BF5CD}">
      <dsp:nvSpPr>
        <dsp:cNvPr id="0" name=""/>
        <dsp:cNvSpPr/>
      </dsp:nvSpPr>
      <dsp:spPr>
        <a:xfrm rot="5400000">
          <a:off x="6912269" y="1913515"/>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cs-CZ" sz="1500" kern="1200"/>
        </a:p>
      </dsp:txBody>
      <dsp:txXfrm rot="-5400000">
        <a:off x="6980585" y="1952429"/>
        <a:ext cx="321687" cy="320822"/>
      </dsp:txXfrm>
    </dsp:sp>
    <dsp:sp modelId="{0E2CC426-75EB-4DF4-B268-45B6AF733E95}">
      <dsp:nvSpPr>
        <dsp:cNvPr id="0" name=""/>
        <dsp:cNvSpPr/>
      </dsp:nvSpPr>
      <dsp:spPr>
        <a:xfrm>
          <a:off x="6060489" y="2626935"/>
          <a:ext cx="2161877" cy="12971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eaLnBrk="1" latinLnBrk="0" hangingPunct="1">
            <a:lnSpc>
              <a:spcPct val="90000"/>
            </a:lnSpc>
            <a:spcBef>
              <a:spcPct val="0"/>
            </a:spcBef>
            <a:spcAft>
              <a:spcPct val="35000"/>
            </a:spcAft>
            <a:buNone/>
          </a:pPr>
          <a:r>
            <a:rPr lang="cs-CZ" sz="1900" b="1" kern="1200"/>
            <a:t>empatie: </a:t>
          </a:r>
          <a:r>
            <a:rPr lang="cs-CZ" sz="1900" kern="1200"/>
            <a:t>vnímavost k emocím jiných lidí</a:t>
          </a:r>
        </a:p>
      </dsp:txBody>
      <dsp:txXfrm>
        <a:off x="6098481" y="2664927"/>
        <a:ext cx="2085893" cy="1221142"/>
      </dsp:txXfrm>
    </dsp:sp>
    <dsp:sp modelId="{1A660E67-6E77-4B1C-8FAA-C3E505E2679A}">
      <dsp:nvSpPr>
        <dsp:cNvPr id="0" name=""/>
        <dsp:cNvSpPr/>
      </dsp:nvSpPr>
      <dsp:spPr>
        <a:xfrm rot="10800000">
          <a:off x="5411926" y="3007425"/>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cs-CZ" sz="1500" kern="1200"/>
        </a:p>
      </dsp:txBody>
      <dsp:txXfrm rot="10800000">
        <a:off x="5549421" y="3114654"/>
        <a:ext cx="320822" cy="321687"/>
      </dsp:txXfrm>
    </dsp:sp>
    <dsp:sp modelId="{6589D70F-4841-4DF4-B429-D6D6E1B32BD6}">
      <dsp:nvSpPr>
        <dsp:cNvPr id="0" name=""/>
        <dsp:cNvSpPr/>
      </dsp:nvSpPr>
      <dsp:spPr>
        <a:xfrm>
          <a:off x="3033861" y="2626935"/>
          <a:ext cx="2161877" cy="12971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eaLnBrk="1" latinLnBrk="0" hangingPunct="1">
            <a:lnSpc>
              <a:spcPct val="90000"/>
            </a:lnSpc>
            <a:spcBef>
              <a:spcPct val="0"/>
            </a:spcBef>
            <a:spcAft>
              <a:spcPct val="35000"/>
            </a:spcAft>
            <a:buNone/>
          </a:pPr>
          <a:r>
            <a:rPr lang="cs-CZ" sz="1900" b="1" kern="1200"/>
            <a:t>umění mezilidských vztahů a komunikace</a:t>
          </a:r>
          <a:endParaRPr lang="cs-CZ" sz="1900" kern="1200"/>
        </a:p>
      </dsp:txBody>
      <dsp:txXfrm>
        <a:off x="3071853" y="2664927"/>
        <a:ext cx="2085893" cy="122114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77E01-6087-461D-A2E0-9357A457A4A4}" type="datetimeFigureOut">
              <a:rPr lang="cs-CZ" smtClean="0"/>
              <a:t>14.03.2019</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6A96DD-BDA8-4FA3-BC08-E643DE375D90}" type="slidenum">
              <a:rPr lang="cs-CZ" smtClean="0"/>
              <a:t>‹#›</a:t>
            </a:fld>
            <a:endParaRPr lang="cs-CZ"/>
          </a:p>
        </p:txBody>
      </p:sp>
    </p:spTree>
    <p:extLst>
      <p:ext uri="{BB962C8B-B14F-4D97-AF65-F5344CB8AC3E}">
        <p14:creationId xmlns:p14="http://schemas.microsoft.com/office/powerpoint/2010/main" val="1461178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cs-CZ"/>
              <a:t>Kliknutím lze upravit styl.</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3/14/2019</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cs-CZ"/>
              <a:t>Kliknutím lze upravit styl.</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3/14/2019</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3/14/2019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3/14/2019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3/14/2019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3/14/2019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96DFF08F-DC6B-4601-B491-B0F83F6DD2DA}" type="datetimeFigureOut">
              <a:rPr lang="en-US" dirty="0"/>
              <a:t>3/14/2019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96DFF08F-DC6B-4601-B491-B0F83F6DD2DA}" type="datetimeFigureOut">
              <a:rPr lang="en-US" dirty="0"/>
              <a:t>3/14/2019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3/14/2019</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65759" y="2343954"/>
            <a:ext cx="11471565" cy="1904593"/>
          </a:xfrm>
        </p:spPr>
        <p:txBody>
          <a:bodyPr/>
          <a:lstStyle/>
          <a:p>
            <a:r>
              <a:rPr lang="cs-CZ" dirty="0"/>
              <a:t>Dítě jako subjekt vzdělávání</a:t>
            </a:r>
          </a:p>
        </p:txBody>
      </p:sp>
      <p:sp>
        <p:nvSpPr>
          <p:cNvPr id="3" name="Podnadpis 2"/>
          <p:cNvSpPr>
            <a:spLocks noGrp="1"/>
          </p:cNvSpPr>
          <p:nvPr>
            <p:ph type="subTitle" idx="1"/>
          </p:nvPr>
        </p:nvSpPr>
        <p:spPr>
          <a:xfrm>
            <a:off x="2174193" y="4248548"/>
            <a:ext cx="7854696" cy="1752600"/>
          </a:xfrm>
        </p:spPr>
        <p:txBody>
          <a:bodyPr>
            <a:normAutofit/>
          </a:bodyPr>
          <a:lstStyle/>
          <a:p>
            <a:endParaRPr lang="cs-CZ" dirty="0"/>
          </a:p>
          <a:p>
            <a:r>
              <a:rPr lang="cs-CZ" b="1" dirty="0"/>
              <a:t>Zora Syslová</a:t>
            </a:r>
          </a:p>
        </p:txBody>
      </p:sp>
      <p:pic>
        <p:nvPicPr>
          <p:cNvPr id="4" name="Obrázek 3"/>
          <p:cNvPicPr>
            <a:picLocks noChangeAspect="1"/>
          </p:cNvPicPr>
          <p:nvPr/>
        </p:nvPicPr>
        <p:blipFill rotWithShape="1">
          <a:blip r:embed="rId2"/>
          <a:srcRect t="8879" b="15113"/>
          <a:stretch/>
        </p:blipFill>
        <p:spPr>
          <a:xfrm>
            <a:off x="1128398" y="0"/>
            <a:ext cx="9946286" cy="2520000"/>
          </a:xfrm>
          <a:prstGeom prst="rect">
            <a:avLst/>
          </a:prstGeom>
        </p:spPr>
      </p:pic>
    </p:spTree>
    <p:extLst>
      <p:ext uri="{BB962C8B-B14F-4D97-AF65-F5344CB8AC3E}">
        <p14:creationId xmlns:p14="http://schemas.microsoft.com/office/powerpoint/2010/main" val="2956844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Porozumění emocím</a:t>
            </a:r>
          </a:p>
        </p:txBody>
      </p:sp>
      <p:sp>
        <p:nvSpPr>
          <p:cNvPr id="3" name="Zástupný symbol pro obsah 2"/>
          <p:cNvSpPr>
            <a:spLocks noGrp="1"/>
          </p:cNvSpPr>
          <p:nvPr>
            <p:ph sz="quarter" idx="1"/>
          </p:nvPr>
        </p:nvSpPr>
        <p:spPr/>
        <p:txBody>
          <a:bodyPr>
            <a:normAutofit/>
          </a:bodyPr>
          <a:lstStyle/>
          <a:p>
            <a:pPr marL="0" indent="0">
              <a:buNone/>
            </a:pPr>
            <a:r>
              <a:rPr lang="cs-CZ" dirty="0"/>
              <a:t>Děti se sociálním a emočním dovednostem učí </a:t>
            </a:r>
          </a:p>
          <a:p>
            <a:pPr>
              <a:buFontTx/>
              <a:buChar char="-"/>
            </a:pPr>
            <a:r>
              <a:rPr lang="cs-CZ" dirty="0"/>
              <a:t>v rodině </a:t>
            </a:r>
          </a:p>
          <a:p>
            <a:pPr>
              <a:buFontTx/>
              <a:buChar char="-"/>
            </a:pPr>
            <a:r>
              <a:rPr lang="cs-CZ" dirty="0"/>
              <a:t>v komunitě (</a:t>
            </a:r>
            <a:r>
              <a:rPr lang="cs-CZ"/>
              <a:t>v MŠ)</a:t>
            </a:r>
          </a:p>
          <a:p>
            <a:pPr marL="0" indent="0">
              <a:buNone/>
            </a:pPr>
            <a:r>
              <a:rPr lang="cs-CZ"/>
              <a:t>Děti </a:t>
            </a:r>
            <a:r>
              <a:rPr lang="cs-CZ" dirty="0"/>
              <a:t>potřebují:</a:t>
            </a:r>
          </a:p>
          <a:p>
            <a:r>
              <a:rPr lang="cs-CZ" dirty="0"/>
              <a:t>hranice</a:t>
            </a:r>
          </a:p>
          <a:p>
            <a:r>
              <a:rPr lang="cs-CZ" dirty="0"/>
              <a:t>pravidla</a:t>
            </a:r>
          </a:p>
          <a:p>
            <a:r>
              <a:rPr lang="cs-CZ" dirty="0"/>
              <a:t>důslednost</a:t>
            </a:r>
          </a:p>
          <a:p>
            <a:r>
              <a:rPr lang="cs-CZ" dirty="0"/>
              <a:t>prostředí s reálnými nároky</a:t>
            </a:r>
          </a:p>
        </p:txBody>
      </p:sp>
    </p:spTree>
    <p:extLst>
      <p:ext uri="{BB962C8B-B14F-4D97-AF65-F5344CB8AC3E}">
        <p14:creationId xmlns:p14="http://schemas.microsoft.com/office/powerpoint/2010/main" val="161047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Uvědomění si…</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908988098"/>
              </p:ext>
            </p:extLst>
          </p:nvPr>
        </p:nvGraphicFramePr>
        <p:xfrm>
          <a:off x="1981200" y="1935480"/>
          <a:ext cx="8229600" cy="4922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4186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descr="Výsledek obrázku pro batole obráze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31748" name="AutoShape 4" descr="Výsledek obrázku pro batole obráze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31756" name="Picture 12" descr="https://encrypted-tbn1.gstatic.com/images?q=tbn:ANd9GcRd5n5e4o2Os8zIk1IJPK6D7v3AGV0c3aD4Tl4PnA5arUzem693"/>
          <p:cNvPicPr>
            <a:picLocks noChangeAspect="1" noChangeArrowheads="1"/>
          </p:cNvPicPr>
          <p:nvPr/>
        </p:nvPicPr>
        <p:blipFill>
          <a:blip r:embed="rId2"/>
          <a:srcRect r="34000"/>
          <a:stretch>
            <a:fillRect/>
          </a:stretch>
        </p:blipFill>
        <p:spPr bwMode="auto">
          <a:xfrm>
            <a:off x="7524728" y="3390900"/>
            <a:ext cx="3143272" cy="3467100"/>
          </a:xfrm>
          <a:prstGeom prst="rect">
            <a:avLst/>
          </a:prstGeom>
          <a:noFill/>
        </p:spPr>
      </p:pic>
      <p:pic>
        <p:nvPicPr>
          <p:cNvPr id="31752" name="Picture 8" descr="https://encrypted-tbn0.gstatic.com/images?q=tbn:ANd9GcS9GimfK7f4RvhhqZAt90QaED5j-iqAebvQaoqaHl0iRjPJM7HmnQ"/>
          <p:cNvPicPr>
            <a:picLocks noChangeAspect="1" noChangeArrowheads="1"/>
          </p:cNvPicPr>
          <p:nvPr/>
        </p:nvPicPr>
        <p:blipFill>
          <a:blip r:embed="rId3"/>
          <a:srcRect r="10000"/>
          <a:stretch>
            <a:fillRect/>
          </a:stretch>
        </p:blipFill>
        <p:spPr bwMode="auto">
          <a:xfrm>
            <a:off x="7239008" y="642919"/>
            <a:ext cx="3428992" cy="3238501"/>
          </a:xfrm>
          <a:prstGeom prst="rect">
            <a:avLst/>
          </a:prstGeom>
          <a:noFill/>
        </p:spPr>
      </p:pic>
      <p:pic>
        <p:nvPicPr>
          <p:cNvPr id="31758" name="Picture 14" descr="http://www.babyweb.cz/sites/bwcz/files/styles/article_full/public/article/dite_smutek_deprese_istock_000008816411medium.jpg"/>
          <p:cNvPicPr>
            <a:picLocks noChangeAspect="1" noChangeArrowheads="1"/>
          </p:cNvPicPr>
          <p:nvPr/>
        </p:nvPicPr>
        <p:blipFill>
          <a:blip r:embed="rId4"/>
          <a:srcRect l="32907" b="-9272"/>
          <a:stretch>
            <a:fillRect/>
          </a:stretch>
        </p:blipFill>
        <p:spPr bwMode="auto">
          <a:xfrm>
            <a:off x="4524365" y="785794"/>
            <a:ext cx="3495663" cy="3357586"/>
          </a:xfrm>
          <a:prstGeom prst="rect">
            <a:avLst/>
          </a:prstGeom>
          <a:noFill/>
        </p:spPr>
      </p:pic>
      <p:pic>
        <p:nvPicPr>
          <p:cNvPr id="31760" name="Picture 16" descr="http://img.blesk.cz/img/1/gallery/2361400_batole-vztek-plac-kluk.jpg"/>
          <p:cNvPicPr>
            <a:picLocks noChangeAspect="1" noChangeArrowheads="1"/>
          </p:cNvPicPr>
          <p:nvPr/>
        </p:nvPicPr>
        <p:blipFill>
          <a:blip r:embed="rId5"/>
          <a:srcRect/>
          <a:stretch>
            <a:fillRect/>
          </a:stretch>
        </p:blipFill>
        <p:spPr bwMode="auto">
          <a:xfrm>
            <a:off x="3809984" y="4000500"/>
            <a:ext cx="4286250" cy="2857500"/>
          </a:xfrm>
          <a:prstGeom prst="rect">
            <a:avLst/>
          </a:prstGeom>
          <a:noFill/>
        </p:spPr>
      </p:pic>
      <p:pic>
        <p:nvPicPr>
          <p:cNvPr id="31754" name="Picture 10" descr="https://encrypted-tbn3.gstatic.com/images?q=tbn:ANd9GcQR-wlglubp7LqzgPDKtkCRekjHloUu1yafjhzo5btEoyTaLKGH"/>
          <p:cNvPicPr>
            <a:picLocks noChangeAspect="1" noChangeArrowheads="1"/>
          </p:cNvPicPr>
          <p:nvPr/>
        </p:nvPicPr>
        <p:blipFill>
          <a:blip r:embed="rId6"/>
          <a:srcRect r="11956"/>
          <a:stretch>
            <a:fillRect/>
          </a:stretch>
        </p:blipFill>
        <p:spPr bwMode="auto">
          <a:xfrm>
            <a:off x="1738282" y="3357563"/>
            <a:ext cx="3857652" cy="2971801"/>
          </a:xfrm>
          <a:prstGeom prst="rect">
            <a:avLst/>
          </a:prstGeom>
          <a:noFill/>
        </p:spPr>
      </p:pic>
      <p:pic>
        <p:nvPicPr>
          <p:cNvPr id="31750" name="Picture 6" descr="http://cs.medixa.org/media/image/2-vyvoj-reci-u-batole.jpg"/>
          <p:cNvPicPr>
            <a:picLocks noChangeAspect="1" noChangeArrowheads="1"/>
          </p:cNvPicPr>
          <p:nvPr/>
        </p:nvPicPr>
        <p:blipFill>
          <a:blip r:embed="rId7"/>
          <a:srcRect r="39671"/>
          <a:stretch>
            <a:fillRect/>
          </a:stretch>
        </p:blipFill>
        <p:spPr bwMode="auto">
          <a:xfrm>
            <a:off x="1524000" y="928670"/>
            <a:ext cx="3143240" cy="2438400"/>
          </a:xfrm>
          <a:prstGeom prst="rect">
            <a:avLst/>
          </a:prstGeom>
          <a:noFill/>
        </p:spPr>
      </p:pic>
    </p:spTree>
    <p:extLst>
      <p:ext uri="{BB962C8B-B14F-4D97-AF65-F5344CB8AC3E}">
        <p14:creationId xmlns:p14="http://schemas.microsoft.com/office/powerpoint/2010/main" val="4192220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Emoční inteligence</a:t>
            </a:r>
          </a:p>
        </p:txBody>
      </p:sp>
      <p:graphicFrame>
        <p:nvGraphicFramePr>
          <p:cNvPr id="4" name="Zástupný symbol pro obsah 3"/>
          <p:cNvGraphicFramePr>
            <a:graphicFrameLocks noGrp="1"/>
          </p:cNvGraphicFramePr>
          <p:nvPr>
            <p:ph idx="1"/>
          </p:nvPr>
        </p:nvGraphicFramePr>
        <p:xfrm>
          <a:off x="1981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2503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1301750" y="431800"/>
            <a:ext cx="9588500" cy="5994400"/>
          </a:xfrm>
          <a:prstGeom prst="rect">
            <a:avLst/>
          </a:prstGeom>
        </p:spPr>
      </p:pic>
    </p:spTree>
    <p:extLst>
      <p:ext uri="{BB962C8B-B14F-4D97-AF65-F5344CB8AC3E}">
        <p14:creationId xmlns:p14="http://schemas.microsoft.com/office/powerpoint/2010/main" val="256684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24034" y="2571744"/>
            <a:ext cx="8229600" cy="1143000"/>
          </a:xfrm>
        </p:spPr>
        <p:txBody>
          <a:bodyPr/>
          <a:lstStyle/>
          <a:p>
            <a:pPr algn="ctr"/>
            <a:r>
              <a:rPr lang="cs-CZ" dirty="0"/>
              <a:t>Temperament dítěte.</a:t>
            </a:r>
          </a:p>
        </p:txBody>
      </p:sp>
      <p:sp>
        <p:nvSpPr>
          <p:cNvPr id="3" name="Zástupný symbol pro obsah 2"/>
          <p:cNvSpPr>
            <a:spLocks noGrp="1"/>
          </p:cNvSpPr>
          <p:nvPr>
            <p:ph idx="1"/>
          </p:nvPr>
        </p:nvSpPr>
        <p:spPr/>
        <p:txBody>
          <a:bodyPr>
            <a:normAutofit/>
          </a:bodyPr>
          <a:lstStyle/>
          <a:p>
            <a:pPr marL="0" indent="0" algn="ctr">
              <a:buNone/>
            </a:pPr>
            <a:r>
              <a:rPr lang="cs-CZ" sz="3600" dirty="0"/>
              <a:t>Od čeho závisí, jak vyhrocenou situaci zvládneme?</a:t>
            </a:r>
          </a:p>
        </p:txBody>
      </p:sp>
    </p:spTree>
    <p:extLst>
      <p:ext uri="{BB962C8B-B14F-4D97-AF65-F5344CB8AC3E}">
        <p14:creationId xmlns:p14="http://schemas.microsoft.com/office/powerpoint/2010/main" val="3124584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Je potřebné se naučit (Gross, 2008):</a:t>
            </a:r>
          </a:p>
        </p:txBody>
      </p:sp>
      <p:sp>
        <p:nvSpPr>
          <p:cNvPr id="3" name="Zástupný symbol pro obsah 2"/>
          <p:cNvSpPr>
            <a:spLocks noGrp="1"/>
          </p:cNvSpPr>
          <p:nvPr>
            <p:ph sz="quarter" idx="1"/>
          </p:nvPr>
        </p:nvSpPr>
        <p:spPr/>
        <p:txBody>
          <a:bodyPr/>
          <a:lstStyle/>
          <a:p>
            <a:r>
              <a:rPr lang="cs-CZ" dirty="0"/>
              <a:t>Porozumění sobě samému, pozitivní vnímání sebe sama, být si vědom silných a slabých stránek a zodpovědnosti, kterou mám vůči druhým.</a:t>
            </a:r>
          </a:p>
          <a:p>
            <a:r>
              <a:rPr lang="cs-CZ" dirty="0"/>
              <a:t>Pochopit a umět ovládnout své pocity: umět se uklidnit, když jsem znepokojený a rozzlobený; umět se povzbudit, když jsem smutný.</a:t>
            </a:r>
          </a:p>
          <a:p>
            <a:r>
              <a:rPr lang="cs-CZ" dirty="0"/>
              <a:t>UMĚNÍ O SVÝCH POCITECH MLUVIT</a:t>
            </a:r>
          </a:p>
        </p:txBody>
      </p:sp>
    </p:spTree>
    <p:extLst>
      <p:ext uri="{BB962C8B-B14F-4D97-AF65-F5344CB8AC3E}">
        <p14:creationId xmlns:p14="http://schemas.microsoft.com/office/powerpoint/2010/main" val="2946921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3060" y="876692"/>
            <a:ext cx="11585542" cy="4308050"/>
          </a:xfrm>
        </p:spPr>
        <p:txBody>
          <a:bodyPr/>
          <a:lstStyle/>
          <a:p>
            <a:r>
              <a:rPr lang="cs-CZ" sz="4800" dirty="0"/>
              <a:t>Pokud sami neovládáme situaci, </a:t>
            </a:r>
            <a:br>
              <a:rPr lang="cs-CZ" sz="4800" dirty="0"/>
            </a:br>
            <a:r>
              <a:rPr lang="cs-CZ" sz="4800" dirty="0"/>
              <a:t>zkusme ovládnout naši reakci.</a:t>
            </a:r>
          </a:p>
        </p:txBody>
      </p:sp>
    </p:spTree>
    <p:extLst>
      <p:ext uri="{BB962C8B-B14F-4D97-AF65-F5344CB8AC3E}">
        <p14:creationId xmlns:p14="http://schemas.microsoft.com/office/powerpoint/2010/main" val="1479652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normAutofit/>
          </a:bodyPr>
          <a:lstStyle/>
          <a:p>
            <a:r>
              <a:rPr lang="cs-CZ" sz="3200" dirty="0"/>
              <a:t>Empatie a schopnost vidět svět z pohledu ostatních, pochopit a těšit se z rozdílů mezi lidmi, věnovat pozornost a naslouchat druhým.</a:t>
            </a:r>
          </a:p>
        </p:txBody>
      </p:sp>
    </p:spTree>
    <p:extLst>
      <p:ext uri="{BB962C8B-B14F-4D97-AF65-F5344CB8AC3E}">
        <p14:creationId xmlns:p14="http://schemas.microsoft.com/office/powerpoint/2010/main" val="2109611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3810000" y="166687"/>
            <a:ext cx="4572000" cy="6524625"/>
          </a:xfrm>
          <a:prstGeom prst="rect">
            <a:avLst/>
          </a:prstGeom>
          <a:ln w="57150">
            <a:solidFill>
              <a:schemeClr val="accent4">
                <a:lumMod val="60000"/>
                <a:lumOff val="40000"/>
              </a:schemeClr>
            </a:solidFill>
          </a:ln>
        </p:spPr>
      </p:pic>
      <p:sp>
        <p:nvSpPr>
          <p:cNvPr id="3" name="Šipka dolů 2"/>
          <p:cNvSpPr/>
          <p:nvPr/>
        </p:nvSpPr>
        <p:spPr>
          <a:xfrm rot="10800000">
            <a:off x="2301712" y="2620652"/>
            <a:ext cx="1225484" cy="4070660"/>
          </a:xfrm>
          <a:prstGeom prst="downArrow">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22488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81E6EE-5C3D-46AE-81BE-D501926C80DD}"/>
              </a:ext>
            </a:extLst>
          </p:cNvPr>
          <p:cNvSpPr>
            <a:spLocks noGrp="1"/>
          </p:cNvSpPr>
          <p:nvPr>
            <p:ph type="title"/>
          </p:nvPr>
        </p:nvSpPr>
        <p:spPr/>
        <p:txBody>
          <a:bodyPr/>
          <a:lstStyle/>
          <a:p>
            <a:r>
              <a:rPr lang="cs-CZ" dirty="0"/>
              <a:t>Historický pohled na dítě a dětství</a:t>
            </a:r>
          </a:p>
        </p:txBody>
      </p:sp>
      <p:sp>
        <p:nvSpPr>
          <p:cNvPr id="3" name="Zástupný obsah 2">
            <a:extLst>
              <a:ext uri="{FF2B5EF4-FFF2-40B4-BE49-F238E27FC236}">
                <a16:creationId xmlns:a16="http://schemas.microsoft.com/office/drawing/2014/main" id="{3F98805B-2716-426E-9CF2-5CBE3FFCF826}"/>
              </a:ext>
            </a:extLst>
          </p:cNvPr>
          <p:cNvSpPr>
            <a:spLocks noGrp="1"/>
          </p:cNvSpPr>
          <p:nvPr>
            <p:ph idx="1"/>
          </p:nvPr>
        </p:nvSpPr>
        <p:spPr/>
        <p:txBody>
          <a:bodyPr/>
          <a:lstStyle/>
          <a:p>
            <a:pPr marL="0" indent="0">
              <a:buNone/>
            </a:pPr>
            <a:r>
              <a:rPr lang="cs-CZ" dirty="0"/>
              <a:t>Dlouhá staletí měly děti nulovou hodnotu.</a:t>
            </a:r>
          </a:p>
          <a:p>
            <a:pPr marL="0" indent="0">
              <a:buNone/>
            </a:pPr>
            <a:r>
              <a:rPr lang="cs-CZ" dirty="0"/>
              <a:t>Na počátku 19. století došlo ke zvýšení společenské hodnoty dítěte. </a:t>
            </a:r>
          </a:p>
          <a:p>
            <a:pPr marL="0" indent="0">
              <a:buNone/>
            </a:pPr>
            <a:r>
              <a:rPr lang="cs-CZ" dirty="0"/>
              <a:t>Na přelomu 19. a 20. století vyústilo přesvědčení o svobodném rozvoji dítěte k tzv. kultu dítěte, který zdůrazňoval netušené možnosti a nevyužitý potenciál dítěte a jeho hodnotu. V pedagogice tento obrat bývá označován jako Koperníkův obrat v pohledu na dítěte (Ellen </a:t>
            </a:r>
            <a:r>
              <a:rPr lang="cs-CZ" dirty="0" err="1"/>
              <a:t>Keyová</a:t>
            </a:r>
            <a:r>
              <a:rPr lang="cs-CZ" dirty="0"/>
              <a:t>, 1900).</a:t>
            </a:r>
          </a:p>
          <a:p>
            <a:pPr marL="0" indent="0">
              <a:buNone/>
            </a:pPr>
            <a:r>
              <a:rPr lang="cs-CZ" dirty="0"/>
              <a:t>21. století považuje etapu „předškolní“ za nejdůležitější v životě dítěte. </a:t>
            </a:r>
          </a:p>
        </p:txBody>
      </p:sp>
    </p:spTree>
    <p:extLst>
      <p:ext uri="{BB962C8B-B14F-4D97-AF65-F5344CB8AC3E}">
        <p14:creationId xmlns:p14="http://schemas.microsoft.com/office/powerpoint/2010/main" val="357676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52596" y="714356"/>
            <a:ext cx="8305800" cy="1143000"/>
          </a:xfrm>
        </p:spPr>
        <p:txBody>
          <a:bodyPr/>
          <a:lstStyle/>
          <a:p>
            <a:r>
              <a:rPr lang="cs-CZ" dirty="0"/>
              <a:t>Ale!</a:t>
            </a:r>
          </a:p>
        </p:txBody>
      </p:sp>
      <p:sp>
        <p:nvSpPr>
          <p:cNvPr id="3" name="TextovéPole 2"/>
          <p:cNvSpPr txBox="1"/>
          <p:nvPr/>
        </p:nvSpPr>
        <p:spPr>
          <a:xfrm>
            <a:off x="2309787" y="2857496"/>
            <a:ext cx="1905715" cy="707886"/>
          </a:xfrm>
          <a:prstGeom prst="rect">
            <a:avLst/>
          </a:prstGeom>
          <a:noFill/>
        </p:spPr>
        <p:txBody>
          <a:bodyPr wrap="none" rtlCol="0">
            <a:spAutoFit/>
          </a:bodyPr>
          <a:lstStyle/>
          <a:p>
            <a:r>
              <a:rPr lang="cs-CZ" sz="4000" dirty="0"/>
              <a:t>Nebreč!</a:t>
            </a:r>
          </a:p>
        </p:txBody>
      </p:sp>
      <p:sp>
        <p:nvSpPr>
          <p:cNvPr id="5" name="Obdélník 4"/>
          <p:cNvSpPr/>
          <p:nvPr/>
        </p:nvSpPr>
        <p:spPr>
          <a:xfrm>
            <a:off x="4667241" y="3071810"/>
            <a:ext cx="1697901" cy="707886"/>
          </a:xfrm>
          <a:prstGeom prst="rect">
            <a:avLst/>
          </a:prstGeom>
        </p:spPr>
        <p:txBody>
          <a:bodyPr wrap="none">
            <a:spAutoFit/>
          </a:bodyPr>
          <a:lstStyle/>
          <a:p>
            <a:r>
              <a:rPr lang="cs-CZ" sz="4000" dirty="0"/>
              <a:t>Nekřič!</a:t>
            </a:r>
          </a:p>
        </p:txBody>
      </p:sp>
      <p:sp>
        <p:nvSpPr>
          <p:cNvPr id="6" name="Obdélník 5"/>
          <p:cNvSpPr/>
          <p:nvPr/>
        </p:nvSpPr>
        <p:spPr>
          <a:xfrm>
            <a:off x="5524496" y="2357430"/>
            <a:ext cx="2380780" cy="707886"/>
          </a:xfrm>
          <a:prstGeom prst="rect">
            <a:avLst/>
          </a:prstGeom>
        </p:spPr>
        <p:txBody>
          <a:bodyPr wrap="none">
            <a:spAutoFit/>
          </a:bodyPr>
          <a:lstStyle/>
          <a:p>
            <a:r>
              <a:rPr lang="cs-CZ" sz="4000" dirty="0"/>
              <a:t>Uklidni se!</a:t>
            </a:r>
          </a:p>
        </p:txBody>
      </p:sp>
      <p:sp>
        <p:nvSpPr>
          <p:cNvPr id="7" name="Obdélník 6"/>
          <p:cNvSpPr/>
          <p:nvPr/>
        </p:nvSpPr>
        <p:spPr>
          <a:xfrm>
            <a:off x="3238480" y="4786322"/>
            <a:ext cx="2512226" cy="707886"/>
          </a:xfrm>
          <a:prstGeom prst="rect">
            <a:avLst/>
          </a:prstGeom>
        </p:spPr>
        <p:txBody>
          <a:bodyPr wrap="none">
            <a:spAutoFit/>
          </a:bodyPr>
          <a:lstStyle/>
          <a:p>
            <a:r>
              <a:rPr lang="cs-CZ" sz="4000" dirty="0"/>
              <a:t>Neřvi tady!</a:t>
            </a:r>
          </a:p>
        </p:txBody>
      </p:sp>
      <p:sp>
        <p:nvSpPr>
          <p:cNvPr id="8" name="Obdélník 7"/>
          <p:cNvSpPr/>
          <p:nvPr/>
        </p:nvSpPr>
        <p:spPr>
          <a:xfrm>
            <a:off x="6881818" y="5286388"/>
            <a:ext cx="2341154" cy="707886"/>
          </a:xfrm>
          <a:prstGeom prst="rect">
            <a:avLst/>
          </a:prstGeom>
        </p:spPr>
        <p:txBody>
          <a:bodyPr wrap="none">
            <a:spAutoFit/>
          </a:bodyPr>
          <a:lstStyle/>
          <a:p>
            <a:r>
              <a:rPr lang="cs-CZ" sz="4000" dirty="0"/>
              <a:t>Nefňukej!</a:t>
            </a:r>
          </a:p>
        </p:txBody>
      </p:sp>
      <p:sp>
        <p:nvSpPr>
          <p:cNvPr id="9" name="Obdélník 8"/>
          <p:cNvSpPr/>
          <p:nvPr/>
        </p:nvSpPr>
        <p:spPr>
          <a:xfrm>
            <a:off x="1751842" y="4000504"/>
            <a:ext cx="8478603" cy="707886"/>
          </a:xfrm>
          <a:prstGeom prst="rect">
            <a:avLst/>
          </a:prstGeom>
        </p:spPr>
        <p:txBody>
          <a:bodyPr wrap="none">
            <a:spAutoFit/>
          </a:bodyPr>
          <a:lstStyle/>
          <a:p>
            <a:r>
              <a:rPr lang="cs-CZ" sz="4000" dirty="0"/>
              <a:t>Nemáš proč křičet/být naštvaný/plakat!</a:t>
            </a:r>
          </a:p>
        </p:txBody>
      </p:sp>
      <p:sp>
        <p:nvSpPr>
          <p:cNvPr id="10" name="Obdélník 9"/>
          <p:cNvSpPr/>
          <p:nvPr/>
        </p:nvSpPr>
        <p:spPr>
          <a:xfrm>
            <a:off x="6876130" y="1828135"/>
            <a:ext cx="4676280" cy="707886"/>
          </a:xfrm>
          <a:prstGeom prst="rect">
            <a:avLst/>
          </a:prstGeom>
        </p:spPr>
        <p:txBody>
          <a:bodyPr wrap="none">
            <a:spAutoFit/>
          </a:bodyPr>
          <a:lstStyle/>
          <a:p>
            <a:r>
              <a:rPr lang="cs-CZ" sz="4000" dirty="0"/>
              <a:t>Kluci přece nepláčou!</a:t>
            </a:r>
          </a:p>
        </p:txBody>
      </p:sp>
      <p:sp>
        <p:nvSpPr>
          <p:cNvPr id="11" name="Obdélník 10"/>
          <p:cNvSpPr/>
          <p:nvPr/>
        </p:nvSpPr>
        <p:spPr>
          <a:xfrm>
            <a:off x="6953257" y="3214686"/>
            <a:ext cx="3209533" cy="707886"/>
          </a:xfrm>
          <a:prstGeom prst="rect">
            <a:avLst/>
          </a:prstGeom>
        </p:spPr>
        <p:txBody>
          <a:bodyPr wrap="none">
            <a:spAutoFit/>
          </a:bodyPr>
          <a:lstStyle/>
          <a:p>
            <a:r>
              <a:rPr lang="cs-CZ" sz="4000" dirty="0" err="1"/>
              <a:t>Ššš</a:t>
            </a:r>
            <a:r>
              <a:rPr lang="cs-CZ" sz="4000" dirty="0"/>
              <a:t>…</a:t>
            </a:r>
            <a:r>
              <a:rPr lang="cs-CZ" sz="4000" dirty="0" err="1"/>
              <a:t>ššš</a:t>
            </a:r>
            <a:r>
              <a:rPr lang="cs-CZ" sz="4000" dirty="0"/>
              <a:t>..</a:t>
            </a:r>
            <a:r>
              <a:rPr lang="cs-CZ" sz="4000" dirty="0" err="1"/>
              <a:t>ššš</a:t>
            </a:r>
            <a:r>
              <a:rPr lang="cs-CZ" sz="4000" dirty="0"/>
              <a:t>…</a:t>
            </a:r>
          </a:p>
        </p:txBody>
      </p:sp>
      <p:sp>
        <p:nvSpPr>
          <p:cNvPr id="12" name="Obdélník 11"/>
          <p:cNvSpPr/>
          <p:nvPr/>
        </p:nvSpPr>
        <p:spPr>
          <a:xfrm>
            <a:off x="2452662" y="5715016"/>
            <a:ext cx="3370090" cy="707886"/>
          </a:xfrm>
          <a:prstGeom prst="rect">
            <a:avLst/>
          </a:prstGeom>
        </p:spPr>
        <p:txBody>
          <a:bodyPr wrap="none">
            <a:spAutoFit/>
          </a:bodyPr>
          <a:lstStyle/>
          <a:p>
            <a:r>
              <a:rPr lang="cs-CZ" sz="4000" dirty="0"/>
              <a:t>Nic se nestalo!</a:t>
            </a:r>
          </a:p>
        </p:txBody>
      </p:sp>
    </p:spTree>
    <p:extLst>
      <p:ext uri="{BB962C8B-B14F-4D97-AF65-F5344CB8AC3E}">
        <p14:creationId xmlns:p14="http://schemas.microsoft.com/office/powerpoint/2010/main" val="310937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2000"/>
                                        <p:tgtEl>
                                          <p:spTgt spid="6">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2000"/>
                                        <p:tgtEl>
                                          <p:spTgt spid="7">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2000"/>
                                        <p:tgtEl>
                                          <p:spTgt spid="8">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2000"/>
                                        <p:tgtEl>
                                          <p:spTgt spid="11">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fade">
                                      <p:cBhvr>
                                        <p:cTn id="25" dur="2000"/>
                                        <p:tgtEl>
                                          <p:spTgt spid="9">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fade">
                                      <p:cBhvr>
                                        <p:cTn id="28" dur="2000"/>
                                        <p:tgtEl>
                                          <p:spTgt spid="12">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fade">
                                      <p:cBhvr>
                                        <p:cTn id="31"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7" grpId="0" build="p"/>
      <p:bldP spid="8" grpId="0" build="p"/>
      <p:bldP spid="9" grpId="0" build="p"/>
      <p:bldP spid="10" grpId="0" build="p"/>
      <p:bldP spid="11" grpId="0" build="p"/>
      <p:bldP spid="1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Ovládání emocí</a:t>
            </a:r>
          </a:p>
        </p:txBody>
      </p:sp>
      <p:sp>
        <p:nvSpPr>
          <p:cNvPr id="3" name="Zástupný symbol pro obsah 2"/>
          <p:cNvSpPr>
            <a:spLocks noGrp="1"/>
          </p:cNvSpPr>
          <p:nvPr>
            <p:ph sz="quarter" idx="1"/>
          </p:nvPr>
        </p:nvSpPr>
        <p:spPr/>
        <p:txBody>
          <a:bodyPr/>
          <a:lstStyle/>
          <a:p>
            <a:pPr marL="0" indent="0">
              <a:buNone/>
            </a:pPr>
            <a:r>
              <a:rPr lang="cs-CZ" dirty="0"/>
              <a:t>Závisí na: </a:t>
            </a:r>
          </a:p>
          <a:p>
            <a:r>
              <a:rPr lang="cs-CZ" dirty="0"/>
              <a:t>Vyspělosti neurologického inhibičního systému</a:t>
            </a:r>
          </a:p>
          <a:p>
            <a:r>
              <a:rPr lang="cs-CZ" dirty="0"/>
              <a:t>Osobní charakteristice, na povaze a stádiu vývoji dítěte</a:t>
            </a:r>
          </a:p>
          <a:p>
            <a:r>
              <a:rPr lang="cs-CZ" dirty="0"/>
              <a:t>Raném vlivu prostředí, například rodičovské socializaci</a:t>
            </a:r>
          </a:p>
          <a:p>
            <a:r>
              <a:rPr lang="cs-CZ" dirty="0"/>
              <a:t>Podpoře emočního vývoje v MŠ</a:t>
            </a:r>
          </a:p>
          <a:p>
            <a:endParaRPr lang="cs-CZ" dirty="0"/>
          </a:p>
          <a:p>
            <a:endParaRPr lang="cs-CZ" dirty="0"/>
          </a:p>
          <a:p>
            <a:pPr marL="0" indent="0" algn="r">
              <a:buNone/>
            </a:pPr>
            <a:r>
              <a:rPr lang="cs-CZ" dirty="0"/>
              <a:t>(</a:t>
            </a:r>
            <a:r>
              <a:rPr lang="cs-CZ" dirty="0" err="1"/>
              <a:t>Webster-Strattonová</a:t>
            </a:r>
            <a:r>
              <a:rPr lang="cs-CZ" dirty="0"/>
              <a:t>, 2008)</a:t>
            </a:r>
          </a:p>
          <a:p>
            <a:pPr marL="0" indent="0" algn="r">
              <a:buNone/>
            </a:pPr>
            <a:endParaRPr lang="cs-CZ" dirty="0"/>
          </a:p>
        </p:txBody>
      </p:sp>
    </p:spTree>
    <p:extLst>
      <p:ext uri="{BB962C8B-B14F-4D97-AF65-F5344CB8AC3E}">
        <p14:creationId xmlns:p14="http://schemas.microsoft.com/office/powerpoint/2010/main" val="401263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619A01F8-CB45-47AA-B23E-A6F0E00A2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9950" y="781050"/>
            <a:ext cx="5372100" cy="5295900"/>
          </a:xfrm>
          <a:prstGeom prst="rect">
            <a:avLst/>
          </a:prstGeom>
        </p:spPr>
      </p:pic>
    </p:spTree>
    <p:extLst>
      <p:ext uri="{BB962C8B-B14F-4D97-AF65-F5344CB8AC3E}">
        <p14:creationId xmlns:p14="http://schemas.microsoft.com/office/powerpoint/2010/main" val="3813725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Jak pomoci dětem, naučit se ovládat své emoce?</a:t>
            </a:r>
          </a:p>
        </p:txBody>
      </p:sp>
      <p:sp>
        <p:nvSpPr>
          <p:cNvPr id="3" name="Zástupný symbol pro obsah 2"/>
          <p:cNvSpPr>
            <a:spLocks noGrp="1"/>
          </p:cNvSpPr>
          <p:nvPr>
            <p:ph sz="quarter" idx="1"/>
          </p:nvPr>
        </p:nvSpPr>
        <p:spPr/>
        <p:txBody>
          <a:bodyPr/>
          <a:lstStyle/>
          <a:p>
            <a:r>
              <a:rPr lang="cs-CZ" dirty="0"/>
              <a:t>Porozumění pocitům (pojmenování).</a:t>
            </a:r>
          </a:p>
          <a:p>
            <a:r>
              <a:rPr lang="cs-CZ" dirty="0"/>
              <a:t>Porozumění situacím, kdy tyto emoce vznikají. Co je vyvolává a jak se dají zvládnout.</a:t>
            </a:r>
          </a:p>
          <a:p>
            <a:r>
              <a:rPr lang="cs-CZ" dirty="0"/>
              <a:t>Procvičování. </a:t>
            </a:r>
            <a:r>
              <a:rPr lang="cs-CZ" dirty="0">
                <a:sym typeface="Wingdings" pitchFamily="2" charset="2"/>
              </a:rPr>
              <a:t></a:t>
            </a:r>
            <a:endParaRPr lang="cs-CZ" dirty="0"/>
          </a:p>
        </p:txBody>
      </p:sp>
    </p:spTree>
    <p:extLst>
      <p:ext uri="{BB962C8B-B14F-4D97-AF65-F5344CB8AC3E}">
        <p14:creationId xmlns:p14="http://schemas.microsoft.com/office/powerpoint/2010/main" val="2763011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dirty="0"/>
              <a:t>Cviky pro pomoc k dobré náladě</a:t>
            </a:r>
          </a:p>
        </p:txBody>
      </p:sp>
      <p:sp>
        <p:nvSpPr>
          <p:cNvPr id="3" name="Zástupný symbol pro obsah 2"/>
          <p:cNvSpPr>
            <a:spLocks noGrp="1"/>
          </p:cNvSpPr>
          <p:nvPr>
            <p:ph idx="1"/>
          </p:nvPr>
        </p:nvSpPr>
        <p:spPr>
          <a:xfrm>
            <a:off x="4095736" y="1935480"/>
            <a:ext cx="4329114" cy="4922520"/>
          </a:xfrm>
        </p:spPr>
        <p:txBody>
          <a:bodyPr>
            <a:normAutofit fontScale="92500" lnSpcReduction="20000"/>
          </a:bodyPr>
          <a:lstStyle/>
          <a:p>
            <a:r>
              <a:rPr lang="cs-CZ" dirty="0"/>
              <a:t>Hlavu vzhůru</a:t>
            </a:r>
          </a:p>
          <a:p>
            <a:r>
              <a:rPr lang="cs-CZ" dirty="0"/>
              <a:t>Vypnout hruď</a:t>
            </a:r>
          </a:p>
          <a:p>
            <a:r>
              <a:rPr lang="cs-CZ" dirty="0"/>
              <a:t>Dýchání s našpulenými rty</a:t>
            </a:r>
          </a:p>
          <a:p>
            <a:r>
              <a:rPr lang="cs-CZ" dirty="0"/>
              <a:t>Zívání</a:t>
            </a:r>
          </a:p>
          <a:p>
            <a:r>
              <a:rPr lang="cs-CZ" dirty="0"/>
              <a:t>Mávání pažemi</a:t>
            </a:r>
          </a:p>
          <a:p>
            <a:r>
              <a:rPr lang="cs-CZ" dirty="0"/>
              <a:t>Natahování a protahování</a:t>
            </a:r>
          </a:p>
          <a:p>
            <a:r>
              <a:rPr lang="cs-CZ" dirty="0"/>
              <a:t>Široký stoj rozkročný</a:t>
            </a:r>
          </a:p>
          <a:p>
            <a:r>
              <a:rPr lang="cs-CZ" dirty="0"/>
              <a:t>Pohupování boky</a:t>
            </a:r>
          </a:p>
          <a:p>
            <a:r>
              <a:rPr lang="cs-CZ" dirty="0"/>
              <a:t>Dupání</a:t>
            </a:r>
          </a:p>
          <a:p>
            <a:r>
              <a:rPr lang="cs-CZ" dirty="0"/>
              <a:t>Broukání</a:t>
            </a:r>
          </a:p>
          <a:p>
            <a:r>
              <a:rPr lang="cs-CZ" dirty="0"/>
              <a:t>Úsměv</a:t>
            </a:r>
          </a:p>
          <a:p>
            <a:r>
              <a:rPr lang="cs-CZ" dirty="0"/>
              <a:t>Široký sed rozkročný</a:t>
            </a:r>
          </a:p>
          <a:p>
            <a:endParaRPr lang="cs-CZ" dirty="0"/>
          </a:p>
        </p:txBody>
      </p:sp>
    </p:spTree>
    <p:extLst>
      <p:ext uri="{BB962C8B-B14F-4D97-AF65-F5344CB8AC3E}">
        <p14:creationId xmlns:p14="http://schemas.microsoft.com/office/powerpoint/2010/main" val="582981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PREVENCE</a:t>
            </a:r>
          </a:p>
        </p:txBody>
      </p:sp>
      <p:sp>
        <p:nvSpPr>
          <p:cNvPr id="3" name="Zástupný symbol pro obsah 2"/>
          <p:cNvSpPr>
            <a:spLocks noGrp="1"/>
          </p:cNvSpPr>
          <p:nvPr>
            <p:ph idx="1"/>
          </p:nvPr>
        </p:nvSpPr>
        <p:spPr/>
        <p:txBody>
          <a:bodyPr/>
          <a:lstStyle/>
          <a:p>
            <a:r>
              <a:rPr lang="cs-CZ" dirty="0"/>
              <a:t>Řád v prostoru</a:t>
            </a:r>
          </a:p>
          <a:p>
            <a:endParaRPr lang="cs-CZ" dirty="0"/>
          </a:p>
          <a:p>
            <a:r>
              <a:rPr lang="cs-CZ" dirty="0"/>
              <a:t>Řád v čase</a:t>
            </a:r>
          </a:p>
          <a:p>
            <a:endParaRPr lang="cs-CZ" dirty="0"/>
          </a:p>
          <a:p>
            <a:r>
              <a:rPr lang="cs-CZ" dirty="0"/>
              <a:t>Řád ve vztazích</a:t>
            </a:r>
          </a:p>
        </p:txBody>
      </p:sp>
      <p:sp>
        <p:nvSpPr>
          <p:cNvPr id="4" name="Šipka doprava 3"/>
          <p:cNvSpPr/>
          <p:nvPr/>
        </p:nvSpPr>
        <p:spPr>
          <a:xfrm>
            <a:off x="4952992" y="2643182"/>
            <a:ext cx="2786082" cy="1000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Šipka doprava 4"/>
          <p:cNvSpPr/>
          <p:nvPr/>
        </p:nvSpPr>
        <p:spPr>
          <a:xfrm>
            <a:off x="4952992" y="1857364"/>
            <a:ext cx="2786082" cy="1000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Šipka doprava 5"/>
          <p:cNvSpPr/>
          <p:nvPr/>
        </p:nvSpPr>
        <p:spPr>
          <a:xfrm>
            <a:off x="4952992" y="3500438"/>
            <a:ext cx="2786082" cy="1000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7953388" y="2285992"/>
            <a:ext cx="2071702"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600" dirty="0"/>
              <a:t>emoční </a:t>
            </a:r>
          </a:p>
          <a:p>
            <a:pPr algn="ctr"/>
            <a:r>
              <a:rPr lang="cs-CZ" sz="3600" dirty="0"/>
              <a:t>bezpečí</a:t>
            </a:r>
          </a:p>
        </p:txBody>
      </p:sp>
    </p:spTree>
    <p:extLst>
      <p:ext uri="{BB962C8B-B14F-4D97-AF65-F5344CB8AC3E}">
        <p14:creationId xmlns:p14="http://schemas.microsoft.com/office/powerpoint/2010/main" val="153307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Jak postupovat v krizi?</a:t>
            </a:r>
          </a:p>
        </p:txBody>
      </p:sp>
      <p:sp>
        <p:nvSpPr>
          <p:cNvPr id="3" name="Zástupný symbol pro obsah 2"/>
          <p:cNvSpPr>
            <a:spLocks noGrp="1"/>
          </p:cNvSpPr>
          <p:nvPr>
            <p:ph idx="1"/>
          </p:nvPr>
        </p:nvSpPr>
        <p:spPr/>
        <p:txBody>
          <a:bodyPr/>
          <a:lstStyle/>
          <a:p>
            <a:endParaRPr lang="cs-CZ" dirty="0"/>
          </a:p>
          <a:p>
            <a:endParaRPr lang="cs-CZ" dirty="0"/>
          </a:p>
          <a:p>
            <a:r>
              <a:rPr lang="cs-CZ" dirty="0"/>
              <a:t>Oční kontakt</a:t>
            </a:r>
          </a:p>
          <a:p>
            <a:r>
              <a:rPr lang="cs-CZ" dirty="0"/>
              <a:t>Dotek</a:t>
            </a:r>
          </a:p>
          <a:p>
            <a:r>
              <a:rPr lang="cs-CZ" dirty="0"/>
              <a:t>Pojmenování toho, co vidím</a:t>
            </a:r>
          </a:p>
          <a:p>
            <a:r>
              <a:rPr lang="cs-CZ" dirty="0"/>
              <a:t>Vyslechnutí</a:t>
            </a:r>
          </a:p>
          <a:p>
            <a:r>
              <a:rPr lang="cs-CZ" dirty="0"/>
              <a:t>Verbální podpora a ujištění</a:t>
            </a:r>
          </a:p>
        </p:txBody>
      </p:sp>
      <p:sp>
        <p:nvSpPr>
          <p:cNvPr id="4" name="Obdélník 3"/>
          <p:cNvSpPr/>
          <p:nvPr/>
        </p:nvSpPr>
        <p:spPr>
          <a:xfrm rot="1597071">
            <a:off x="-102899" y="3090199"/>
            <a:ext cx="11730844" cy="923330"/>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r>
              <a:rPr lang="cs-CZ" sz="5400" b="1" dirty="0"/>
              <a:t>Nabídnutí jiné možnosti řešení situace!</a:t>
            </a:r>
          </a:p>
        </p:txBody>
      </p:sp>
    </p:spTree>
    <p:extLst>
      <p:ext uri="{BB962C8B-B14F-4D97-AF65-F5344CB8AC3E}">
        <p14:creationId xmlns:p14="http://schemas.microsoft.com/office/powerpoint/2010/main" val="418675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dopřejme dětem </a:t>
            </a:r>
            <a:br>
              <a:rPr lang="cs-CZ" dirty="0"/>
            </a:br>
            <a:r>
              <a:rPr lang="cs-CZ" dirty="0"/>
              <a:t>čas a pochopení</a:t>
            </a:r>
          </a:p>
        </p:txBody>
      </p:sp>
    </p:spTree>
    <p:extLst>
      <p:ext uri="{BB962C8B-B14F-4D97-AF65-F5344CB8AC3E}">
        <p14:creationId xmlns:p14="http://schemas.microsoft.com/office/powerpoint/2010/main" val="4223540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p:cNvSpPr>
            <a:spLocks noGrp="1"/>
          </p:cNvSpPr>
          <p:nvPr>
            <p:ph type="title"/>
          </p:nvPr>
        </p:nvSpPr>
        <p:spPr>
          <a:xfrm>
            <a:off x="2136775" y="228600"/>
            <a:ext cx="8153400" cy="990600"/>
          </a:xfrm>
        </p:spPr>
        <p:txBody>
          <a:bodyPr/>
          <a:lstStyle/>
          <a:p>
            <a:pPr algn="ctr"/>
            <a:r>
              <a:rPr lang="cs-CZ" dirty="0"/>
              <a:t>Potřeby dítěte</a:t>
            </a:r>
          </a:p>
        </p:txBody>
      </p:sp>
      <p:sp>
        <p:nvSpPr>
          <p:cNvPr id="31747" name="Zástupný symbol pro obsah 2"/>
          <p:cNvSpPr>
            <a:spLocks noGrp="1"/>
          </p:cNvSpPr>
          <p:nvPr>
            <p:ph sz="quarter" idx="1"/>
          </p:nvPr>
        </p:nvSpPr>
        <p:spPr>
          <a:xfrm>
            <a:off x="2136775" y="1600200"/>
            <a:ext cx="8153400" cy="4495800"/>
          </a:xfrm>
        </p:spPr>
        <p:txBody>
          <a:bodyPr/>
          <a:lstStyle/>
          <a:p>
            <a:pPr marL="0" indent="0">
              <a:buNone/>
            </a:pPr>
            <a:r>
              <a:rPr lang="cs-CZ" dirty="0" err="1"/>
              <a:t>Maslow</a:t>
            </a:r>
            <a:endParaRPr lang="cs-CZ" dirty="0"/>
          </a:p>
          <a:p>
            <a:pPr>
              <a:buFont typeface="Wingdings" pitchFamily="2" charset="2"/>
              <a:buNone/>
            </a:pPr>
            <a:endParaRPr lang="cs-CZ" dirty="0"/>
          </a:p>
        </p:txBody>
      </p:sp>
      <p:pic>
        <p:nvPicPr>
          <p:cNvPr id="31748" name="Obrázek 3" descr="pyramida-potreb.gif"/>
          <p:cNvPicPr>
            <a:picLocks noChangeAspect="1"/>
          </p:cNvPicPr>
          <p:nvPr/>
        </p:nvPicPr>
        <p:blipFill>
          <a:blip r:embed="rId2"/>
          <a:srcRect/>
          <a:stretch>
            <a:fillRect/>
          </a:stretch>
        </p:blipFill>
        <p:spPr bwMode="auto">
          <a:xfrm>
            <a:off x="3309918" y="1124745"/>
            <a:ext cx="6500840" cy="4871195"/>
          </a:xfrm>
          <a:prstGeom prst="rect">
            <a:avLst/>
          </a:prstGeom>
          <a:noFill/>
          <a:ln w="9525">
            <a:noFill/>
            <a:miter lim="800000"/>
            <a:headEnd/>
            <a:tailEnd/>
          </a:ln>
        </p:spPr>
      </p:pic>
    </p:spTree>
    <p:extLst>
      <p:ext uri="{BB962C8B-B14F-4D97-AF65-F5344CB8AC3E}">
        <p14:creationId xmlns:p14="http://schemas.microsoft.com/office/powerpoint/2010/main" val="1236755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p:cNvSpPr>
          <p:nvPr>
            <p:ph type="title"/>
          </p:nvPr>
        </p:nvSpPr>
        <p:spPr>
          <a:xfrm>
            <a:off x="2136775" y="228600"/>
            <a:ext cx="8153400" cy="990600"/>
          </a:xfrm>
        </p:spPr>
        <p:txBody>
          <a:bodyPr>
            <a:normAutofit fontScale="90000"/>
          </a:bodyPr>
          <a:lstStyle/>
          <a:p>
            <a:br>
              <a:rPr lang="cs-CZ" dirty="0">
                <a:latin typeface="Times New Roman" pitchFamily="18" charset="0"/>
                <a:cs typeface="Times New Roman" pitchFamily="18" charset="0"/>
              </a:rPr>
            </a:br>
            <a:br>
              <a:rPr lang="cs-CZ" dirty="0">
                <a:latin typeface="Times New Roman" pitchFamily="18" charset="0"/>
                <a:cs typeface="Times New Roman" pitchFamily="18" charset="0"/>
              </a:rPr>
            </a:br>
            <a:br>
              <a:rPr lang="cs-CZ" dirty="0">
                <a:latin typeface="Times New Roman" pitchFamily="18" charset="0"/>
                <a:cs typeface="Times New Roman" pitchFamily="18" charset="0"/>
              </a:rPr>
            </a:br>
            <a:br>
              <a:rPr lang="cs-CZ" dirty="0">
                <a:latin typeface="Times New Roman" pitchFamily="18" charset="0"/>
                <a:cs typeface="Times New Roman" pitchFamily="18" charset="0"/>
              </a:rPr>
            </a:br>
            <a:r>
              <a:rPr lang="cs-CZ" dirty="0">
                <a:latin typeface="Times New Roman" pitchFamily="18" charset="0"/>
                <a:cs typeface="Times New Roman" pitchFamily="18" charset="0"/>
              </a:rPr>
              <a:t>Matějček, </a:t>
            </a:r>
            <a:r>
              <a:rPr lang="cs-CZ">
                <a:latin typeface="Times New Roman" pitchFamily="18" charset="0"/>
                <a:cs typeface="Times New Roman" pitchFamily="18" charset="0"/>
              </a:rPr>
              <a:t>Langmeier</a:t>
            </a:r>
            <a:br>
              <a:rPr lang="cs-CZ" dirty="0">
                <a:latin typeface="Times New Roman" pitchFamily="18" charset="0"/>
                <a:cs typeface="Times New Roman" pitchFamily="18" charset="0"/>
              </a:rPr>
            </a:br>
            <a:br>
              <a:rPr lang="cs-CZ" dirty="0">
                <a:latin typeface="Times New Roman" pitchFamily="18" charset="0"/>
                <a:cs typeface="Times New Roman" pitchFamily="18" charset="0"/>
              </a:rPr>
            </a:br>
            <a:br>
              <a:rPr lang="cs-CZ" dirty="0">
                <a:latin typeface="Times New Roman" pitchFamily="18" charset="0"/>
                <a:cs typeface="Times New Roman" pitchFamily="18" charset="0"/>
              </a:rPr>
            </a:br>
            <a:r>
              <a:rPr lang="cs-CZ" dirty="0">
                <a:latin typeface="Times New Roman" pitchFamily="18" charset="0"/>
                <a:cs typeface="Times New Roman" pitchFamily="18" charset="0"/>
              </a:rPr>
              <a:t>Matějček, </a:t>
            </a:r>
            <a:r>
              <a:rPr lang="cs-CZ" dirty="0" err="1">
                <a:latin typeface="Times New Roman" pitchFamily="18" charset="0"/>
                <a:cs typeface="Times New Roman" pitchFamily="18" charset="0"/>
              </a:rPr>
              <a:t>Langmeier</a:t>
            </a:r>
            <a:br>
              <a:rPr lang="cs-CZ" dirty="0">
                <a:latin typeface="Times New Roman" pitchFamily="18" charset="0"/>
                <a:cs typeface="Times New Roman" pitchFamily="18" charset="0"/>
              </a:rPr>
            </a:br>
            <a:endParaRPr lang="cs-CZ" dirty="0"/>
          </a:p>
        </p:txBody>
      </p:sp>
      <p:sp>
        <p:nvSpPr>
          <p:cNvPr id="3" name="Zástupný symbol pro obsah 2"/>
          <p:cNvSpPr>
            <a:spLocks noGrp="1"/>
          </p:cNvSpPr>
          <p:nvPr>
            <p:ph sz="quarter" idx="1"/>
          </p:nvPr>
        </p:nvSpPr>
        <p:spPr>
          <a:xfrm>
            <a:off x="2136775" y="1600200"/>
            <a:ext cx="8153400" cy="4495800"/>
          </a:xfrm>
        </p:spPr>
        <p:txBody>
          <a:bodyPr/>
          <a:lstStyle/>
          <a:p>
            <a:pPr indent="-609600" algn="just">
              <a:lnSpc>
                <a:spcPct val="150000"/>
              </a:lnSpc>
              <a:buFont typeface="Wingdings" pitchFamily="2" charset="2"/>
              <a:buAutoNum type="arabicPeriod"/>
              <a:defRPr/>
            </a:pPr>
            <a:r>
              <a:rPr lang="cs-CZ" sz="2400" dirty="0">
                <a:latin typeface="Times New Roman" pitchFamily="18" charset="0"/>
                <a:cs typeface="Times New Roman" pitchFamily="18" charset="0"/>
              </a:rPr>
              <a:t>Potřeba určitého množství, kvality a proměnlivosti podnětů.</a:t>
            </a:r>
          </a:p>
          <a:p>
            <a:pPr indent="-609600" algn="just">
              <a:lnSpc>
                <a:spcPct val="150000"/>
              </a:lnSpc>
              <a:buFont typeface="Wingdings" pitchFamily="2" charset="2"/>
              <a:buAutoNum type="arabicPeriod"/>
              <a:defRPr/>
            </a:pPr>
            <a:r>
              <a:rPr lang="cs-CZ" sz="2400" dirty="0">
                <a:latin typeface="Times New Roman" pitchFamily="18" charset="0"/>
                <a:cs typeface="Times New Roman" pitchFamily="18" charset="0"/>
              </a:rPr>
              <a:t>Potřeba určité stálosti, řádu a smyslu v podnětech.</a:t>
            </a:r>
          </a:p>
          <a:p>
            <a:pPr indent="-609600" algn="just">
              <a:lnSpc>
                <a:spcPct val="150000"/>
              </a:lnSpc>
              <a:buFont typeface="Wingdings" pitchFamily="2" charset="2"/>
              <a:buAutoNum type="arabicPeriod"/>
              <a:defRPr/>
            </a:pPr>
            <a:r>
              <a:rPr lang="cs-CZ" sz="2400" dirty="0">
                <a:latin typeface="Times New Roman" pitchFamily="18" charset="0"/>
                <a:cs typeface="Times New Roman" pitchFamily="18" charset="0"/>
              </a:rPr>
              <a:t>Potřeba prvotních citových a sociálních vztahů.</a:t>
            </a:r>
          </a:p>
          <a:p>
            <a:pPr indent="-609600" algn="just">
              <a:lnSpc>
                <a:spcPct val="150000"/>
              </a:lnSpc>
              <a:buFont typeface="Wingdings" pitchFamily="2" charset="2"/>
              <a:buAutoNum type="arabicPeriod"/>
              <a:defRPr/>
            </a:pPr>
            <a:r>
              <a:rPr lang="cs-CZ" sz="2400" dirty="0">
                <a:latin typeface="Times New Roman" pitchFamily="18" charset="0"/>
                <a:cs typeface="Times New Roman" pitchFamily="18" charset="0"/>
              </a:rPr>
              <a:t>Potřeba identity, společenského uplatnění a společenské hodnoty.</a:t>
            </a:r>
          </a:p>
          <a:p>
            <a:pPr indent="-609600" algn="just">
              <a:lnSpc>
                <a:spcPct val="150000"/>
              </a:lnSpc>
              <a:buFont typeface="Wingdings" pitchFamily="2" charset="2"/>
              <a:buAutoNum type="arabicPeriod"/>
              <a:defRPr/>
            </a:pPr>
            <a:r>
              <a:rPr lang="cs-CZ" sz="2400" dirty="0">
                <a:latin typeface="Times New Roman" pitchFamily="18" charset="0"/>
                <a:cs typeface="Times New Roman" pitchFamily="18" charset="0"/>
              </a:rPr>
              <a:t>Potřeba otevřené budoucnosti neboli životní perspektivy.</a:t>
            </a:r>
          </a:p>
          <a:p>
            <a:pPr marL="609600" indent="-609600" algn="just">
              <a:lnSpc>
                <a:spcPct val="80000"/>
              </a:lnSpc>
              <a:buNone/>
              <a:defRPr/>
            </a:pPr>
            <a:endParaRPr lang="cs-CZ" sz="2400" dirty="0">
              <a:latin typeface="Times New Roman" pitchFamily="18" charset="0"/>
              <a:cs typeface="Times New Roman" pitchFamily="18" charset="0"/>
            </a:endParaRPr>
          </a:p>
          <a:p>
            <a:pPr>
              <a:defRPr/>
            </a:pPr>
            <a:endParaRPr lang="cs-CZ" dirty="0"/>
          </a:p>
        </p:txBody>
      </p:sp>
    </p:spTree>
    <p:extLst>
      <p:ext uri="{BB962C8B-B14F-4D97-AF65-F5344CB8AC3E}">
        <p14:creationId xmlns:p14="http://schemas.microsoft.com/office/powerpoint/2010/main" val="1905617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A12252-A1EE-4317-AAE8-785E0F543FC7}"/>
              </a:ext>
            </a:extLst>
          </p:cNvPr>
          <p:cNvSpPr>
            <a:spLocks noGrp="1"/>
          </p:cNvSpPr>
          <p:nvPr>
            <p:ph type="title"/>
          </p:nvPr>
        </p:nvSpPr>
        <p:spPr/>
        <p:txBody>
          <a:bodyPr/>
          <a:lstStyle/>
          <a:p>
            <a:r>
              <a:rPr lang="cs-CZ" dirty="0"/>
              <a:t>2. Polovina 20. století</a:t>
            </a:r>
          </a:p>
        </p:txBody>
      </p:sp>
      <p:sp>
        <p:nvSpPr>
          <p:cNvPr id="3" name="Zástupný obsah 2">
            <a:extLst>
              <a:ext uri="{FF2B5EF4-FFF2-40B4-BE49-F238E27FC236}">
                <a16:creationId xmlns:a16="http://schemas.microsoft.com/office/drawing/2014/main" id="{1BC5B54C-37E3-466C-9E7D-BA684C233B7A}"/>
              </a:ext>
            </a:extLst>
          </p:cNvPr>
          <p:cNvSpPr>
            <a:spLocks noGrp="1"/>
          </p:cNvSpPr>
          <p:nvPr>
            <p:ph idx="1"/>
          </p:nvPr>
        </p:nvSpPr>
        <p:spPr/>
        <p:txBody>
          <a:bodyPr>
            <a:normAutofit/>
          </a:bodyPr>
          <a:lstStyle/>
          <a:p>
            <a:pPr marL="0" indent="0">
              <a:buNone/>
            </a:pPr>
            <a:r>
              <a:rPr lang="cs-CZ" sz="2800" dirty="0"/>
              <a:t>Československá socialistická předškolní výchova inspirovaná sovětskou pedagogikou nahlížela na dítě jako na tvárný objekt a předpokládala, že jeho rozvoj dostatečně zajistí dobře promyšlené a plně organizované zaměstnání, což dokladuje dobový názor nedůvěry v dítě jako důležitého aktivního spoluaktéra výchovně-vzdělávacího procesu.</a:t>
            </a:r>
          </a:p>
        </p:txBody>
      </p:sp>
    </p:spTree>
    <p:extLst>
      <p:ext uri="{BB962C8B-B14F-4D97-AF65-F5344CB8AC3E}">
        <p14:creationId xmlns:p14="http://schemas.microsoft.com/office/powerpoint/2010/main" val="3896159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Děkuji </a:t>
            </a:r>
            <a:r>
              <a:rPr lang="cs-CZ"/>
              <a:t>za pozornost</a:t>
            </a:r>
            <a:endParaRPr lang="cs-CZ" dirty="0"/>
          </a:p>
        </p:txBody>
      </p:sp>
      <p:sp>
        <p:nvSpPr>
          <p:cNvPr id="3" name="Zástupný symbol pro text 2"/>
          <p:cNvSpPr>
            <a:spLocks noGrp="1"/>
          </p:cNvSpPr>
          <p:nvPr>
            <p:ph type="body" idx="1"/>
          </p:nvPr>
        </p:nvSpPr>
        <p:spPr>
          <a:xfrm>
            <a:off x="2052824" y="2990392"/>
            <a:ext cx="7772400" cy="3581856"/>
          </a:xfrm>
        </p:spPr>
        <p:txBody>
          <a:bodyPr>
            <a:normAutofit/>
          </a:bodyPr>
          <a:lstStyle/>
          <a:p>
            <a:endParaRPr lang="cs-CZ" dirty="0"/>
          </a:p>
          <a:p>
            <a:endParaRPr lang="cs-CZ" dirty="0"/>
          </a:p>
        </p:txBody>
      </p:sp>
    </p:spTree>
    <p:extLst>
      <p:ext uri="{BB962C8B-B14F-4D97-AF65-F5344CB8AC3E}">
        <p14:creationId xmlns:p14="http://schemas.microsoft.com/office/powerpoint/2010/main" val="2599768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Objekt vzdělávání</a:t>
            </a:r>
          </a:p>
        </p:txBody>
      </p:sp>
      <p:sp>
        <p:nvSpPr>
          <p:cNvPr id="3" name="Zástupný symbol pro obsah 2"/>
          <p:cNvSpPr>
            <a:spLocks noGrp="1"/>
          </p:cNvSpPr>
          <p:nvPr>
            <p:ph idx="1"/>
          </p:nvPr>
        </p:nvSpPr>
        <p:spPr/>
        <p:txBody>
          <a:bodyPr/>
          <a:lstStyle/>
          <a:p>
            <a:r>
              <a:rPr lang="cs-CZ" sz="2800" dirty="0"/>
              <a:t>individuální svoboda dítěte podřízena fungování celého kolektivu;</a:t>
            </a:r>
          </a:p>
          <a:p>
            <a:r>
              <a:rPr lang="cs-CZ" sz="2800" dirty="0"/>
              <a:t>namísto hry záměrně organizované činností;</a:t>
            </a:r>
          </a:p>
          <a:p>
            <a:r>
              <a:rPr lang="cs-CZ" sz="2800" dirty="0"/>
              <a:t>pevně stanovený režim dne s pevně rozplánovanými tzv. zaměstnáními</a:t>
            </a:r>
          </a:p>
          <a:p>
            <a:r>
              <a:rPr lang="cs-CZ" sz="2800" dirty="0"/>
              <a:t>vnější regulace dětského chování s důrazem na poslušnost a přizpůsobení</a:t>
            </a:r>
          </a:p>
          <a:p>
            <a:r>
              <a:rPr lang="cs-CZ" sz="2800" b="1" dirty="0"/>
              <a:t>objekt manipulace učitelek s cílem „dítě něco naučit“</a:t>
            </a:r>
          </a:p>
          <a:p>
            <a:endParaRPr lang="cs-CZ" dirty="0"/>
          </a:p>
        </p:txBody>
      </p:sp>
    </p:spTree>
    <p:extLst>
      <p:ext uri="{BB962C8B-B14F-4D97-AF65-F5344CB8AC3E}">
        <p14:creationId xmlns:p14="http://schemas.microsoft.com/office/powerpoint/2010/main" val="234899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SUBJEKT VZDĚLÁVÁNÍ</a:t>
            </a:r>
          </a:p>
        </p:txBody>
      </p:sp>
      <p:sp>
        <p:nvSpPr>
          <p:cNvPr id="3" name="Zástupný symbol pro obsah 2"/>
          <p:cNvSpPr>
            <a:spLocks noGrp="1"/>
          </p:cNvSpPr>
          <p:nvPr>
            <p:ph idx="1"/>
          </p:nvPr>
        </p:nvSpPr>
        <p:spPr/>
        <p:txBody>
          <a:bodyPr>
            <a:normAutofit/>
          </a:bodyPr>
          <a:lstStyle/>
          <a:p>
            <a:r>
              <a:rPr lang="cs-CZ" sz="3200" dirty="0"/>
              <a:t>???</a:t>
            </a:r>
          </a:p>
        </p:txBody>
      </p:sp>
    </p:spTree>
    <p:extLst>
      <p:ext uri="{BB962C8B-B14F-4D97-AF65-F5344CB8AC3E}">
        <p14:creationId xmlns:p14="http://schemas.microsoft.com/office/powerpoint/2010/main" val="801154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91FB5E-BA5E-45B5-85BA-098A690FE5DC}"/>
              </a:ext>
            </a:extLst>
          </p:cNvPr>
          <p:cNvSpPr>
            <a:spLocks noGrp="1"/>
          </p:cNvSpPr>
          <p:nvPr>
            <p:ph type="title"/>
          </p:nvPr>
        </p:nvSpPr>
        <p:spPr/>
        <p:txBody>
          <a:bodyPr/>
          <a:lstStyle/>
          <a:p>
            <a:r>
              <a:rPr lang="cs-CZ" dirty="0"/>
              <a:t>21. století</a:t>
            </a:r>
          </a:p>
        </p:txBody>
      </p:sp>
      <p:sp>
        <p:nvSpPr>
          <p:cNvPr id="3" name="Zástupný obsah 2">
            <a:extLst>
              <a:ext uri="{FF2B5EF4-FFF2-40B4-BE49-F238E27FC236}">
                <a16:creationId xmlns:a16="http://schemas.microsoft.com/office/drawing/2014/main" id="{A4DC5BE7-9F65-4632-B53E-4C6838DE6052}"/>
              </a:ext>
            </a:extLst>
          </p:cNvPr>
          <p:cNvSpPr>
            <a:spLocks noGrp="1"/>
          </p:cNvSpPr>
          <p:nvPr>
            <p:ph idx="1"/>
          </p:nvPr>
        </p:nvSpPr>
        <p:spPr/>
        <p:txBody>
          <a:bodyPr>
            <a:normAutofit/>
          </a:bodyPr>
          <a:lstStyle/>
          <a:p>
            <a:pPr marL="0" indent="0">
              <a:buNone/>
            </a:pPr>
            <a:r>
              <a:rPr lang="cs-CZ" sz="2800" i="1" dirty="0"/>
              <a:t>Nyní již předškolní děti nejsou pouhými objekty předškolního vzdělávání, které jsou odkázané poslouchat a podřizovat se autoritě učitelky. Mají být aktivními spoluaktéry, tj. subjektem předškolního vzdělávání, který se podílí nejenom na vlastním průběhu, ale taktéž na jeho plánování. </a:t>
            </a:r>
          </a:p>
          <a:p>
            <a:pPr marL="0" indent="0" algn="r">
              <a:buNone/>
            </a:pPr>
            <a:r>
              <a:rPr lang="cs-CZ" sz="2800" dirty="0"/>
              <a:t>(Kropáčková in Syslová et al., 2019).</a:t>
            </a:r>
          </a:p>
        </p:txBody>
      </p:sp>
    </p:spTree>
    <p:extLst>
      <p:ext uri="{BB962C8B-B14F-4D97-AF65-F5344CB8AC3E}">
        <p14:creationId xmlns:p14="http://schemas.microsoft.com/office/powerpoint/2010/main" val="4141563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A8DC81-0B81-4725-B994-61FF4E20ED48}"/>
              </a:ext>
            </a:extLst>
          </p:cNvPr>
          <p:cNvSpPr>
            <a:spLocks noGrp="1"/>
          </p:cNvSpPr>
          <p:nvPr>
            <p:ph type="title"/>
          </p:nvPr>
        </p:nvSpPr>
        <p:spPr/>
        <p:txBody>
          <a:bodyPr/>
          <a:lstStyle/>
          <a:p>
            <a:endParaRPr lang="cs-CZ"/>
          </a:p>
        </p:txBody>
      </p:sp>
      <p:graphicFrame>
        <p:nvGraphicFramePr>
          <p:cNvPr id="4" name="Zástupný obsah 3">
            <a:extLst>
              <a:ext uri="{FF2B5EF4-FFF2-40B4-BE49-F238E27FC236}">
                <a16:creationId xmlns:a16="http://schemas.microsoft.com/office/drawing/2014/main" id="{9FB4C336-C64C-4554-9731-5DC8B8054C0F}"/>
              </a:ext>
            </a:extLst>
          </p:cNvPr>
          <p:cNvGraphicFramePr>
            <a:graphicFrameLocks noGrp="1"/>
          </p:cNvGraphicFramePr>
          <p:nvPr>
            <p:ph idx="1"/>
            <p:extLst>
              <p:ext uri="{D42A27DB-BD31-4B8C-83A1-F6EECF244321}">
                <p14:modId xmlns:p14="http://schemas.microsoft.com/office/powerpoint/2010/main" val="3331327991"/>
              </p:ext>
            </p:extLst>
          </p:nvPr>
        </p:nvGraphicFramePr>
        <p:xfrm>
          <a:off x="328474" y="157668"/>
          <a:ext cx="11478827" cy="6624980"/>
        </p:xfrm>
        <a:graphic>
          <a:graphicData uri="http://schemas.openxmlformats.org/drawingml/2006/table">
            <a:tbl>
              <a:tblPr firstRow="1" firstCol="1" bandRow="1">
                <a:tableStyleId>{5C22544A-7EE6-4342-B048-85BDC9FD1C3A}</a:tableStyleId>
              </a:tblPr>
              <a:tblGrid>
                <a:gridCol w="5696314">
                  <a:extLst>
                    <a:ext uri="{9D8B030D-6E8A-4147-A177-3AD203B41FA5}">
                      <a16:colId xmlns:a16="http://schemas.microsoft.com/office/drawing/2014/main" val="2863935126"/>
                    </a:ext>
                  </a:extLst>
                </a:gridCol>
                <a:gridCol w="5782513">
                  <a:extLst>
                    <a:ext uri="{9D8B030D-6E8A-4147-A177-3AD203B41FA5}">
                      <a16:colId xmlns:a16="http://schemas.microsoft.com/office/drawing/2014/main" val="624619656"/>
                    </a:ext>
                  </a:extLst>
                </a:gridCol>
              </a:tblGrid>
              <a:tr h="268198">
                <a:tc>
                  <a:txBody>
                    <a:bodyPr/>
                    <a:lstStyle/>
                    <a:p>
                      <a:pPr>
                        <a:lnSpc>
                          <a:spcPct val="150000"/>
                        </a:lnSpc>
                        <a:spcAft>
                          <a:spcPts val="0"/>
                        </a:spcAft>
                      </a:pPr>
                      <a:r>
                        <a:rPr lang="cs-CZ" sz="1200">
                          <a:solidFill>
                            <a:srgbClr val="002060"/>
                          </a:solidFill>
                          <a:effectLst/>
                        </a:rPr>
                        <a:t>Varianty spoluaktérství </a:t>
                      </a:r>
                      <a:endParaRPr lang="cs-CZ" sz="1700" b="1" i="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76" marR="65776" marT="0" marB="0"/>
                </a:tc>
                <a:tc>
                  <a:txBody>
                    <a:bodyPr/>
                    <a:lstStyle/>
                    <a:p>
                      <a:pPr>
                        <a:lnSpc>
                          <a:spcPct val="150000"/>
                        </a:lnSpc>
                        <a:spcAft>
                          <a:spcPts val="0"/>
                        </a:spcAft>
                      </a:pPr>
                      <a:r>
                        <a:rPr lang="cs-CZ" sz="1200" b="1" dirty="0">
                          <a:solidFill>
                            <a:srgbClr val="002060"/>
                          </a:solidFill>
                          <a:effectLst/>
                        </a:rPr>
                        <a:t>Příklady z praxe mateřských škol</a:t>
                      </a:r>
                      <a:endParaRPr lang="cs-CZ" sz="17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76" marR="65776" marT="0" marB="0"/>
                </a:tc>
                <a:extLst>
                  <a:ext uri="{0D108BD9-81ED-4DB2-BD59-A6C34878D82A}">
                    <a16:rowId xmlns:a16="http://schemas.microsoft.com/office/drawing/2014/main" val="3059837326"/>
                  </a:ext>
                </a:extLst>
              </a:tr>
              <a:tr h="1015525">
                <a:tc>
                  <a:txBody>
                    <a:bodyPr/>
                    <a:lstStyle/>
                    <a:p>
                      <a:pPr>
                        <a:lnSpc>
                          <a:spcPct val="107000"/>
                        </a:lnSpc>
                        <a:spcAft>
                          <a:spcPts val="0"/>
                        </a:spcAft>
                      </a:pPr>
                      <a:r>
                        <a:rPr lang="cs-CZ" sz="1400">
                          <a:solidFill>
                            <a:srgbClr val="002060"/>
                          </a:solidFill>
                          <a:effectLst/>
                        </a:rPr>
                        <a:t>Dítě jako spoluaktér organizace dne v MŠ.</a:t>
                      </a:r>
                    </a:p>
                    <a:p>
                      <a:pPr>
                        <a:lnSpc>
                          <a:spcPct val="107000"/>
                        </a:lnSpc>
                        <a:spcAft>
                          <a:spcPts val="0"/>
                        </a:spcAft>
                      </a:pPr>
                      <a:r>
                        <a:rPr lang="cs-CZ" sz="1400">
                          <a:solidFill>
                            <a:srgbClr val="002060"/>
                          </a:solidFill>
                          <a:effectLst/>
                        </a:rPr>
                        <a:t>Uspokojování vlastních potřeb </a:t>
                      </a:r>
                    </a:p>
                    <a:p>
                      <a:pPr>
                        <a:lnSpc>
                          <a:spcPct val="107000"/>
                        </a:lnSpc>
                        <a:spcAft>
                          <a:spcPts val="0"/>
                        </a:spcAft>
                      </a:pPr>
                      <a:r>
                        <a:rPr lang="cs-CZ" sz="1400">
                          <a:solidFill>
                            <a:srgbClr val="002060"/>
                          </a:solidFill>
                          <a:effectLst/>
                        </a:rPr>
                        <a:t> </a:t>
                      </a:r>
                      <a:endParaRPr lang="cs-CZ" sz="1400" b="1" i="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76" marR="65776" marT="0" marB="0"/>
                </a:tc>
                <a:tc>
                  <a:txBody>
                    <a:bodyPr/>
                    <a:lstStyle/>
                    <a:p>
                      <a:pPr>
                        <a:lnSpc>
                          <a:spcPct val="107000"/>
                        </a:lnSpc>
                        <a:spcAft>
                          <a:spcPts val="0"/>
                        </a:spcAft>
                      </a:pPr>
                      <a:r>
                        <a:rPr lang="cs-CZ" sz="1400" dirty="0">
                          <a:effectLst/>
                        </a:rPr>
                        <a:t>Dítě se napije tehdy, když má žízeň. Nečeká, až mu učitel pití nalije či mu dá pokyn, že může. Dítě vstává cca po půl hodině odpočinku, pokud nemá potřebu odpoledního spánku. </a:t>
                      </a:r>
                    </a:p>
                    <a:p>
                      <a:pPr>
                        <a:lnSpc>
                          <a:spcPct val="107000"/>
                        </a:lnSpc>
                        <a:spcAft>
                          <a:spcPts val="0"/>
                        </a:spcAft>
                      </a:pPr>
                      <a:r>
                        <a:rPr lang="cs-CZ" sz="1400" dirty="0">
                          <a:effectLst/>
                        </a:rPr>
                        <a:t>Dítě si vybírá ze vzdělávací nabídky, popř. má právo si hrát (věnovat se spontánním činnostem).</a:t>
                      </a:r>
                      <a:endParaRPr lang="cs-CZ" sz="1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76" marR="65776" marT="0" marB="0"/>
                </a:tc>
                <a:extLst>
                  <a:ext uri="{0D108BD9-81ED-4DB2-BD59-A6C34878D82A}">
                    <a16:rowId xmlns:a16="http://schemas.microsoft.com/office/drawing/2014/main" val="452112190"/>
                  </a:ext>
                </a:extLst>
              </a:tr>
              <a:tr h="673173">
                <a:tc>
                  <a:txBody>
                    <a:bodyPr/>
                    <a:lstStyle/>
                    <a:p>
                      <a:pPr>
                        <a:lnSpc>
                          <a:spcPct val="107000"/>
                        </a:lnSpc>
                        <a:spcAft>
                          <a:spcPts val="0"/>
                        </a:spcAft>
                      </a:pPr>
                      <a:r>
                        <a:rPr lang="cs-CZ" sz="1400">
                          <a:solidFill>
                            <a:srgbClr val="002060"/>
                          </a:solidFill>
                          <a:effectLst/>
                        </a:rPr>
                        <a:t>Dítě jako spoluaktér při realizaci činností v MŠ, spoluaktérem při volbě pomůcek, hraček atd.</a:t>
                      </a:r>
                    </a:p>
                    <a:p>
                      <a:pPr>
                        <a:lnSpc>
                          <a:spcPct val="107000"/>
                        </a:lnSpc>
                        <a:spcAft>
                          <a:spcPts val="0"/>
                        </a:spcAft>
                      </a:pPr>
                      <a:r>
                        <a:rPr lang="cs-CZ" sz="1400">
                          <a:solidFill>
                            <a:srgbClr val="002060"/>
                          </a:solidFill>
                          <a:effectLst/>
                        </a:rPr>
                        <a:t>Naplňování vlastních přání</a:t>
                      </a:r>
                      <a:endParaRPr lang="cs-CZ" sz="1400" b="1" i="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76" marR="65776" marT="0" marB="0"/>
                </a:tc>
                <a:tc>
                  <a:txBody>
                    <a:bodyPr/>
                    <a:lstStyle/>
                    <a:p>
                      <a:pPr>
                        <a:lnSpc>
                          <a:spcPct val="107000"/>
                        </a:lnSpc>
                        <a:spcAft>
                          <a:spcPts val="0"/>
                        </a:spcAft>
                      </a:pPr>
                      <a:r>
                        <a:rPr lang="cs-CZ" sz="1400">
                          <a:effectLst/>
                        </a:rPr>
                        <a:t>Dítě si může vybrat s čím, s kým a na co si chce hrát. Všechny děti nemusí ve stejnou dobu kreslit, zpívat atd. Dítě rozhoduje, zda chce učitelem nabízenou aktivitu realizovat.</a:t>
                      </a:r>
                      <a:endParaRPr lang="cs-CZ" sz="14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76" marR="65776" marT="0" marB="0"/>
                </a:tc>
                <a:extLst>
                  <a:ext uri="{0D108BD9-81ED-4DB2-BD59-A6C34878D82A}">
                    <a16:rowId xmlns:a16="http://schemas.microsoft.com/office/drawing/2014/main" val="3085268562"/>
                  </a:ext>
                </a:extLst>
              </a:tr>
              <a:tr h="501997">
                <a:tc>
                  <a:txBody>
                    <a:bodyPr/>
                    <a:lstStyle/>
                    <a:p>
                      <a:pPr>
                        <a:lnSpc>
                          <a:spcPct val="107000"/>
                        </a:lnSpc>
                        <a:spcAft>
                          <a:spcPts val="0"/>
                        </a:spcAft>
                      </a:pPr>
                      <a:r>
                        <a:rPr lang="cs-CZ" sz="1400">
                          <a:solidFill>
                            <a:srgbClr val="002060"/>
                          </a:solidFill>
                          <a:effectLst/>
                        </a:rPr>
                        <a:t>Dítě jako spoluaktér při řešení konfliktních situací.</a:t>
                      </a:r>
                    </a:p>
                    <a:p>
                      <a:pPr>
                        <a:lnSpc>
                          <a:spcPct val="107000"/>
                        </a:lnSpc>
                        <a:spcAft>
                          <a:spcPts val="0"/>
                        </a:spcAft>
                      </a:pPr>
                      <a:r>
                        <a:rPr lang="cs-CZ" sz="1400">
                          <a:solidFill>
                            <a:srgbClr val="002060"/>
                          </a:solidFill>
                          <a:effectLst/>
                        </a:rPr>
                        <a:t>Spoluzodpovědnost za důsledky svého jednání.</a:t>
                      </a:r>
                      <a:endParaRPr lang="cs-CZ" sz="1400" b="1" i="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76" marR="65776" marT="0" marB="0"/>
                </a:tc>
                <a:tc>
                  <a:txBody>
                    <a:bodyPr/>
                    <a:lstStyle/>
                    <a:p>
                      <a:pPr>
                        <a:lnSpc>
                          <a:spcPct val="107000"/>
                        </a:lnSpc>
                        <a:spcAft>
                          <a:spcPts val="0"/>
                        </a:spcAft>
                      </a:pPr>
                      <a:r>
                        <a:rPr lang="cs-CZ" sz="1400">
                          <a:effectLst/>
                        </a:rPr>
                        <a:t>Dítě, které vylilo čaj, má možnost se podílet na úklidu (utře hadrem stůl). Učitel dá dítěti možnost vyřešit si konflikt s kamarádem.</a:t>
                      </a:r>
                      <a:endParaRPr lang="cs-CZ" sz="14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76" marR="65776" marT="0" marB="0"/>
                </a:tc>
                <a:extLst>
                  <a:ext uri="{0D108BD9-81ED-4DB2-BD59-A6C34878D82A}">
                    <a16:rowId xmlns:a16="http://schemas.microsoft.com/office/drawing/2014/main" val="2050187278"/>
                  </a:ext>
                </a:extLst>
              </a:tr>
              <a:tr h="501997">
                <a:tc>
                  <a:txBody>
                    <a:bodyPr/>
                    <a:lstStyle/>
                    <a:p>
                      <a:pPr>
                        <a:lnSpc>
                          <a:spcPct val="107000"/>
                        </a:lnSpc>
                        <a:spcAft>
                          <a:spcPts val="0"/>
                        </a:spcAft>
                      </a:pPr>
                      <a:r>
                        <a:rPr lang="cs-CZ" sz="1400">
                          <a:solidFill>
                            <a:srgbClr val="002060"/>
                          </a:solidFill>
                          <a:effectLst/>
                        </a:rPr>
                        <a:t>Dítě jako spoluaktér při volbě postupu.</a:t>
                      </a:r>
                    </a:p>
                    <a:p>
                      <a:pPr>
                        <a:lnSpc>
                          <a:spcPct val="107000"/>
                        </a:lnSpc>
                        <a:spcAft>
                          <a:spcPts val="0"/>
                        </a:spcAft>
                      </a:pPr>
                      <a:r>
                        <a:rPr lang="cs-CZ" sz="1400">
                          <a:solidFill>
                            <a:srgbClr val="002060"/>
                          </a:solidFill>
                          <a:effectLst/>
                        </a:rPr>
                        <a:t>Spoluzodpovědnost za své rozhodnutí a úspěchy </a:t>
                      </a:r>
                      <a:endParaRPr lang="cs-CZ" sz="1400" b="1" i="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76" marR="65776" marT="0" marB="0"/>
                </a:tc>
                <a:tc>
                  <a:txBody>
                    <a:bodyPr/>
                    <a:lstStyle/>
                    <a:p>
                      <a:pPr>
                        <a:lnSpc>
                          <a:spcPct val="107000"/>
                        </a:lnSpc>
                        <a:spcAft>
                          <a:spcPts val="0"/>
                        </a:spcAft>
                      </a:pPr>
                      <a:r>
                        <a:rPr lang="cs-CZ" sz="1400" dirty="0">
                          <a:effectLst/>
                        </a:rPr>
                        <a:t>Dítě má možnost se rozhodnout pro volbu strategie řešení konkrétního úkolu (děti nemusí postupovat stejně). Učitel netrvá na jednotném řešení.</a:t>
                      </a:r>
                      <a:endParaRPr lang="cs-CZ" sz="1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76" marR="65776" marT="0" marB="0"/>
                </a:tc>
                <a:extLst>
                  <a:ext uri="{0D108BD9-81ED-4DB2-BD59-A6C34878D82A}">
                    <a16:rowId xmlns:a16="http://schemas.microsoft.com/office/drawing/2014/main" val="563443711"/>
                  </a:ext>
                </a:extLst>
              </a:tr>
              <a:tr h="844349">
                <a:tc>
                  <a:txBody>
                    <a:bodyPr/>
                    <a:lstStyle/>
                    <a:p>
                      <a:pPr>
                        <a:lnSpc>
                          <a:spcPct val="107000"/>
                        </a:lnSpc>
                        <a:spcAft>
                          <a:spcPts val="0"/>
                        </a:spcAft>
                      </a:pPr>
                      <a:r>
                        <a:rPr lang="cs-CZ" sz="1400">
                          <a:solidFill>
                            <a:srgbClr val="002060"/>
                          </a:solidFill>
                          <a:effectLst/>
                        </a:rPr>
                        <a:t>Dítě jako spoluaktér tvorby klimatu.</a:t>
                      </a:r>
                    </a:p>
                    <a:p>
                      <a:pPr>
                        <a:lnSpc>
                          <a:spcPct val="107000"/>
                        </a:lnSpc>
                        <a:spcAft>
                          <a:spcPts val="0"/>
                        </a:spcAft>
                      </a:pPr>
                      <a:r>
                        <a:rPr lang="cs-CZ" sz="1400">
                          <a:solidFill>
                            <a:srgbClr val="002060"/>
                          </a:solidFill>
                          <a:effectLst/>
                        </a:rPr>
                        <a:t>Spoluvytváření atmosféry ve třídě</a:t>
                      </a:r>
                      <a:endParaRPr lang="cs-CZ" sz="1400" b="1" i="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76" marR="65776" marT="0" marB="0"/>
                </a:tc>
                <a:tc>
                  <a:txBody>
                    <a:bodyPr/>
                    <a:lstStyle/>
                    <a:p>
                      <a:pPr>
                        <a:lnSpc>
                          <a:spcPct val="107000"/>
                        </a:lnSpc>
                        <a:spcAft>
                          <a:spcPts val="0"/>
                        </a:spcAft>
                      </a:pPr>
                      <a:r>
                        <a:rPr lang="cs-CZ" sz="1400" dirty="0">
                          <a:effectLst/>
                        </a:rPr>
                        <a:t>Děti se podílejí na tvorbě třídních pravidel, dle kterých se snaží chovat, aby se všichni ve třídě cítili bezpečně a bylo jim pohromadě dobře. Děti navzájem korigují nevhodné chování a porušování pravidel.</a:t>
                      </a:r>
                      <a:endParaRPr lang="cs-CZ" sz="1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76" marR="65776" marT="0" marB="0"/>
                </a:tc>
                <a:extLst>
                  <a:ext uri="{0D108BD9-81ED-4DB2-BD59-A6C34878D82A}">
                    <a16:rowId xmlns:a16="http://schemas.microsoft.com/office/drawing/2014/main" val="2747469092"/>
                  </a:ext>
                </a:extLst>
              </a:tr>
              <a:tr h="501997">
                <a:tc>
                  <a:txBody>
                    <a:bodyPr/>
                    <a:lstStyle/>
                    <a:p>
                      <a:pPr>
                        <a:lnSpc>
                          <a:spcPct val="107000"/>
                        </a:lnSpc>
                        <a:spcAft>
                          <a:spcPts val="0"/>
                        </a:spcAft>
                      </a:pPr>
                      <a:r>
                        <a:rPr lang="cs-CZ" sz="1400">
                          <a:solidFill>
                            <a:srgbClr val="002060"/>
                          </a:solidFill>
                          <a:effectLst/>
                        </a:rPr>
                        <a:t>Dítě jako spoluaktér vzdělávacích podmínek.</a:t>
                      </a:r>
                    </a:p>
                    <a:p>
                      <a:pPr>
                        <a:lnSpc>
                          <a:spcPct val="107000"/>
                        </a:lnSpc>
                        <a:spcAft>
                          <a:spcPts val="0"/>
                        </a:spcAft>
                      </a:pPr>
                      <a:r>
                        <a:rPr lang="cs-CZ" sz="1400">
                          <a:solidFill>
                            <a:srgbClr val="002060"/>
                          </a:solidFill>
                          <a:effectLst/>
                        </a:rPr>
                        <a:t>Spoluvytváření prostředí</a:t>
                      </a:r>
                      <a:endParaRPr lang="cs-CZ" sz="1400" b="1" i="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76" marR="65776" marT="0" marB="0"/>
                </a:tc>
                <a:tc>
                  <a:txBody>
                    <a:bodyPr/>
                    <a:lstStyle/>
                    <a:p>
                      <a:pPr>
                        <a:lnSpc>
                          <a:spcPct val="107000"/>
                        </a:lnSpc>
                        <a:spcAft>
                          <a:spcPts val="0"/>
                        </a:spcAft>
                      </a:pPr>
                      <a:r>
                        <a:rPr lang="cs-CZ" sz="1400" dirty="0">
                          <a:effectLst/>
                        </a:rPr>
                        <a:t>Dítě se podílí svými výtvory na výzdobě mateřské školy, uklízí si po sobě hračky, má možnost pomoci učiteli s instalací výstavky atd.</a:t>
                      </a:r>
                      <a:endParaRPr lang="cs-CZ" sz="1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76" marR="65776" marT="0" marB="0"/>
                </a:tc>
                <a:extLst>
                  <a:ext uri="{0D108BD9-81ED-4DB2-BD59-A6C34878D82A}">
                    <a16:rowId xmlns:a16="http://schemas.microsoft.com/office/drawing/2014/main" val="4263518439"/>
                  </a:ext>
                </a:extLst>
              </a:tr>
              <a:tr h="1529053">
                <a:tc>
                  <a:txBody>
                    <a:bodyPr/>
                    <a:lstStyle/>
                    <a:p>
                      <a:pPr>
                        <a:lnSpc>
                          <a:spcPct val="107000"/>
                        </a:lnSpc>
                        <a:spcAft>
                          <a:spcPts val="0"/>
                        </a:spcAft>
                      </a:pPr>
                      <a:r>
                        <a:rPr lang="cs-CZ" sz="1400">
                          <a:solidFill>
                            <a:srgbClr val="002060"/>
                          </a:solidFill>
                          <a:effectLst/>
                        </a:rPr>
                        <a:t>Dítě jako spoluaktér plánování vzdělávacího procesu.</a:t>
                      </a:r>
                    </a:p>
                    <a:p>
                      <a:pPr>
                        <a:lnSpc>
                          <a:spcPct val="107000"/>
                        </a:lnSpc>
                        <a:spcAft>
                          <a:spcPts val="0"/>
                        </a:spcAft>
                      </a:pPr>
                      <a:r>
                        <a:rPr lang="cs-CZ" sz="1400">
                          <a:solidFill>
                            <a:srgbClr val="002060"/>
                          </a:solidFill>
                          <a:effectLst/>
                        </a:rPr>
                        <a:t>Spolupodílení na plánování, přípravě i vlastním průběhu činností</a:t>
                      </a:r>
                      <a:endParaRPr lang="cs-CZ" sz="1400" b="1" i="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76" marR="65776" marT="0" marB="0"/>
                </a:tc>
                <a:tc>
                  <a:txBody>
                    <a:bodyPr/>
                    <a:lstStyle/>
                    <a:p>
                      <a:pPr>
                        <a:lnSpc>
                          <a:spcPct val="107000"/>
                        </a:lnSpc>
                        <a:spcAft>
                          <a:spcPts val="0"/>
                        </a:spcAft>
                      </a:pPr>
                      <a:r>
                        <a:rPr lang="cs-CZ" sz="1400" dirty="0">
                          <a:effectLst/>
                        </a:rPr>
                        <a:t>Dítě má možnost volby činnosti, může navrhnout ostatním dětem i učiteli svůj nápad realizace (jakou hru si zahrají, jakou písničku si zazpívají, kam by mohli jít na vycházku, že zítra budou pokračovat v rozestavěné stavbě atd.). Dítě se zapojuje do přípravy vzdělávacího procesu vlastní aktivitou, kterou učitel akceptuje. Učitel vychází ze spontánních reakcích dětí a konkrétních vzniklých situací. </a:t>
                      </a:r>
                      <a:endParaRPr lang="cs-CZ" sz="1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76" marR="65776" marT="0" marB="0"/>
                </a:tc>
                <a:extLst>
                  <a:ext uri="{0D108BD9-81ED-4DB2-BD59-A6C34878D82A}">
                    <a16:rowId xmlns:a16="http://schemas.microsoft.com/office/drawing/2014/main" val="3708393724"/>
                  </a:ext>
                </a:extLst>
              </a:tr>
              <a:tr h="673173">
                <a:tc>
                  <a:txBody>
                    <a:bodyPr/>
                    <a:lstStyle/>
                    <a:p>
                      <a:pPr>
                        <a:lnSpc>
                          <a:spcPct val="107000"/>
                        </a:lnSpc>
                        <a:spcAft>
                          <a:spcPts val="0"/>
                        </a:spcAft>
                      </a:pPr>
                      <a:r>
                        <a:rPr lang="cs-CZ" sz="1400" dirty="0">
                          <a:solidFill>
                            <a:srgbClr val="002060"/>
                          </a:solidFill>
                          <a:effectLst/>
                        </a:rPr>
                        <a:t>Dítě jako spoluaktér evaluace vzdělávacího procesu.</a:t>
                      </a:r>
                    </a:p>
                    <a:p>
                      <a:pPr>
                        <a:lnSpc>
                          <a:spcPct val="107000"/>
                        </a:lnSpc>
                        <a:spcAft>
                          <a:spcPts val="0"/>
                        </a:spcAft>
                      </a:pPr>
                      <a:r>
                        <a:rPr lang="cs-CZ" sz="1400" dirty="0">
                          <a:solidFill>
                            <a:srgbClr val="002060"/>
                          </a:solidFill>
                          <a:effectLst/>
                        </a:rPr>
                        <a:t>Spolupodílení na hodnocení </a:t>
                      </a:r>
                      <a:endParaRPr lang="cs-CZ" sz="14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76" marR="65776" marT="0" marB="0"/>
                </a:tc>
                <a:tc>
                  <a:txBody>
                    <a:bodyPr/>
                    <a:lstStyle/>
                    <a:p>
                      <a:pPr>
                        <a:lnSpc>
                          <a:spcPct val="107000"/>
                        </a:lnSpc>
                        <a:spcAft>
                          <a:spcPts val="0"/>
                        </a:spcAft>
                      </a:pPr>
                      <a:r>
                        <a:rPr lang="cs-CZ" sz="1400" dirty="0">
                          <a:effectLst/>
                        </a:rPr>
                        <a:t>Dítě se podílí na tvorbě svého portfolia. Dítě má možnost se vyjádřit k realizovaným činnostem, zhodnotit jejich průběh. Dítě může hodnotit samo sebe, druhé děti, ale i učitele.</a:t>
                      </a:r>
                      <a:endParaRPr lang="cs-CZ" sz="1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76" marR="65776" marT="0" marB="0"/>
                </a:tc>
                <a:extLst>
                  <a:ext uri="{0D108BD9-81ED-4DB2-BD59-A6C34878D82A}">
                    <a16:rowId xmlns:a16="http://schemas.microsoft.com/office/drawing/2014/main" val="970539978"/>
                  </a:ext>
                </a:extLst>
              </a:tr>
            </a:tbl>
          </a:graphicData>
        </a:graphic>
      </p:graphicFrame>
    </p:spTree>
    <p:extLst>
      <p:ext uri="{BB962C8B-B14F-4D97-AF65-F5344CB8AC3E}">
        <p14:creationId xmlns:p14="http://schemas.microsoft.com/office/powerpoint/2010/main" val="100750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Emoce</a:t>
            </a:r>
          </a:p>
        </p:txBody>
      </p:sp>
      <p:sp>
        <p:nvSpPr>
          <p:cNvPr id="3" name="Zástupný symbol pro obsah 2"/>
          <p:cNvSpPr>
            <a:spLocks noGrp="1"/>
          </p:cNvSpPr>
          <p:nvPr>
            <p:ph sz="quarter" idx="1"/>
          </p:nvPr>
        </p:nvSpPr>
        <p:spPr/>
        <p:txBody>
          <a:bodyPr/>
          <a:lstStyle/>
          <a:p>
            <a:pPr>
              <a:buNone/>
            </a:pPr>
            <a:r>
              <a:rPr lang="cs-CZ" dirty="0"/>
              <a:t>Psychologie rozlišuje:</a:t>
            </a:r>
          </a:p>
          <a:p>
            <a:r>
              <a:rPr lang="cs-CZ" dirty="0"/>
              <a:t>Základní motivy (hlad, žízeň…)</a:t>
            </a:r>
          </a:p>
          <a:p>
            <a:r>
              <a:rPr lang="cs-CZ" dirty="0"/>
              <a:t>Emoce (vztek, radost..)</a:t>
            </a:r>
          </a:p>
          <a:p>
            <a:pPr>
              <a:buNone/>
            </a:pPr>
            <a:r>
              <a:rPr lang="cs-CZ" dirty="0"/>
              <a:t>Které aktivují a zaměřují naše chování</a:t>
            </a:r>
          </a:p>
        </p:txBody>
      </p:sp>
    </p:spTree>
    <p:extLst>
      <p:ext uri="{BB962C8B-B14F-4D97-AF65-F5344CB8AC3E}">
        <p14:creationId xmlns:p14="http://schemas.microsoft.com/office/powerpoint/2010/main" val="3975469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Složky emocí</a:t>
            </a:r>
          </a:p>
        </p:txBody>
      </p:sp>
      <p:sp>
        <p:nvSpPr>
          <p:cNvPr id="3" name="Zástupný symbol pro obsah 2"/>
          <p:cNvSpPr>
            <a:spLocks noGrp="1"/>
          </p:cNvSpPr>
          <p:nvPr>
            <p:ph sz="quarter" idx="1"/>
          </p:nvPr>
        </p:nvSpPr>
        <p:spPr/>
        <p:txBody>
          <a:bodyPr>
            <a:normAutofit/>
          </a:bodyPr>
          <a:lstStyle/>
          <a:p>
            <a:r>
              <a:rPr lang="cs-CZ" dirty="0"/>
              <a:t>Emoce = komplexní stav vznikající v reakci na určité afektivně zabarvené zážitky.</a:t>
            </a:r>
          </a:p>
          <a:p>
            <a:r>
              <a:rPr lang="cs-CZ" dirty="0"/>
              <a:t>Složky:</a:t>
            </a:r>
          </a:p>
          <a:p>
            <a:pPr lvl="1"/>
            <a:r>
              <a:rPr lang="cs-CZ" dirty="0"/>
              <a:t>Subjektivní prožitek emoce</a:t>
            </a:r>
          </a:p>
          <a:p>
            <a:pPr lvl="1"/>
            <a:r>
              <a:rPr lang="cs-CZ" dirty="0"/>
              <a:t>Vnitřní tělesná reakce, zvláště ty, na nichž se podílí autonomní nervový systém (zvýšení hlasu, třesení se…)</a:t>
            </a:r>
          </a:p>
          <a:p>
            <a:pPr lvl="1"/>
            <a:r>
              <a:rPr lang="cs-CZ" dirty="0"/>
              <a:t>Kognitivní hodnocení nebo přesvědčení, že se odehrává pozitivní nebo negativní událost</a:t>
            </a:r>
          </a:p>
          <a:p>
            <a:pPr lvl="1"/>
            <a:r>
              <a:rPr lang="cs-CZ" dirty="0"/>
              <a:t>Reakce na emoci (negativní emoce = svět je nepříznivé místo)</a:t>
            </a:r>
          </a:p>
          <a:p>
            <a:pPr lvl="1"/>
            <a:r>
              <a:rPr lang="cs-CZ" dirty="0"/>
              <a:t>Tendence jednání (vzorce chování, které lidé využívají při konkrétní emoci</a:t>
            </a:r>
            <a:r>
              <a:rPr lang="cs-CZ"/>
              <a:t>, např. vztek </a:t>
            </a:r>
            <a:r>
              <a:rPr lang="cs-CZ" dirty="0"/>
              <a:t>vede k agresi).</a:t>
            </a:r>
          </a:p>
        </p:txBody>
      </p:sp>
    </p:spTree>
    <p:extLst>
      <p:ext uri="{BB962C8B-B14F-4D97-AF65-F5344CB8AC3E}">
        <p14:creationId xmlns:p14="http://schemas.microsoft.com/office/powerpoint/2010/main" val="27950133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uhy">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TM03090430[[fn=Pruhy]]</Template>
  <TotalTime>132</TotalTime>
  <Words>1131</Words>
  <Application>Microsoft Office PowerPoint</Application>
  <PresentationFormat>Širokoúhlá obrazovka</PresentationFormat>
  <Paragraphs>150</Paragraphs>
  <Slides>30</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30</vt:i4>
      </vt:variant>
    </vt:vector>
  </HeadingPairs>
  <TitlesOfParts>
    <vt:vector size="35" baseType="lpstr">
      <vt:lpstr>Calibri</vt:lpstr>
      <vt:lpstr>Corbel</vt:lpstr>
      <vt:lpstr>Times New Roman</vt:lpstr>
      <vt:lpstr>Wingdings</vt:lpstr>
      <vt:lpstr>Pruhy</vt:lpstr>
      <vt:lpstr>Dítě jako subjekt vzdělávání</vt:lpstr>
      <vt:lpstr>Historický pohled na dítě a dětství</vt:lpstr>
      <vt:lpstr>2. Polovina 20. století</vt:lpstr>
      <vt:lpstr>Objekt vzdělávání</vt:lpstr>
      <vt:lpstr>SUBJEKT VZDĚLÁVÁNÍ</vt:lpstr>
      <vt:lpstr>21. století</vt:lpstr>
      <vt:lpstr>Prezentace aplikace PowerPoint</vt:lpstr>
      <vt:lpstr>Emoce</vt:lpstr>
      <vt:lpstr>Složky emocí</vt:lpstr>
      <vt:lpstr>Porozumění emocím</vt:lpstr>
      <vt:lpstr>Uvědomění si…</vt:lpstr>
      <vt:lpstr>Prezentace aplikace PowerPoint</vt:lpstr>
      <vt:lpstr>Emoční inteligence</vt:lpstr>
      <vt:lpstr>Prezentace aplikace PowerPoint</vt:lpstr>
      <vt:lpstr>Temperament dítěte.</vt:lpstr>
      <vt:lpstr>Je potřebné se naučit (Gross, 2008):</vt:lpstr>
      <vt:lpstr>Pokud sami neovládáme situaci,  zkusme ovládnout naši reakci.</vt:lpstr>
      <vt:lpstr>Prezentace aplikace PowerPoint</vt:lpstr>
      <vt:lpstr>Prezentace aplikace PowerPoint</vt:lpstr>
      <vt:lpstr>Ale!</vt:lpstr>
      <vt:lpstr>Ovládání emocí</vt:lpstr>
      <vt:lpstr>Prezentace aplikace PowerPoint</vt:lpstr>
      <vt:lpstr>Jak pomoci dětem, naučit se ovládat své emoce?</vt:lpstr>
      <vt:lpstr>Cviky pro pomoc k dobré náladě</vt:lpstr>
      <vt:lpstr>PREVENCE</vt:lpstr>
      <vt:lpstr>Jak postupovat v krizi?</vt:lpstr>
      <vt:lpstr>dopřejme dětem  čas a pochopení</vt:lpstr>
      <vt:lpstr>Potřeby dítěte</vt:lpstr>
      <vt:lpstr>    Matějček, Langmeier   Matějček, Langmeier </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EMOČNĚ INTELIGENTNÍ DÍTĚ?</dc:title>
  <dc:creator>Ivana Procházková</dc:creator>
  <cp:lastModifiedBy>Syslová</cp:lastModifiedBy>
  <cp:revision>24</cp:revision>
  <dcterms:created xsi:type="dcterms:W3CDTF">2016-04-08T18:25:48Z</dcterms:created>
  <dcterms:modified xsi:type="dcterms:W3CDTF">2019-03-14T18:42:54Z</dcterms:modified>
</cp:coreProperties>
</file>