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041" y="-12043"/>
            <a:ext cx="13041499" cy="977768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958" y="3419782"/>
            <a:ext cx="8286889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958" y="5761187"/>
            <a:ext cx="8286889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8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866986"/>
            <a:ext cx="9027860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7" y="6357902"/>
            <a:ext cx="9027860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82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059" y="866987"/>
            <a:ext cx="863599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5972" y="5165795"/>
            <a:ext cx="7708166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357902"/>
            <a:ext cx="9027861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686523" y="1124093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96728" y="410532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84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2747716"/>
            <a:ext cx="9027861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02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059" y="866987"/>
            <a:ext cx="863599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82" y="5707662"/>
            <a:ext cx="9027863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686523" y="1124093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96728" y="410532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68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74" y="866987"/>
            <a:ext cx="901897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82" y="5707662"/>
            <a:ext cx="9027863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70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01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66" y="866988"/>
            <a:ext cx="1392088" cy="7468730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5" y="866988"/>
            <a:ext cx="7388481" cy="746873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958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7127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Čára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3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7256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59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3841235"/>
            <a:ext cx="9027861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34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866987"/>
            <a:ext cx="9027860" cy="187847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3072838"/>
            <a:ext cx="4391977" cy="5519320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2868" y="3072840"/>
            <a:ext cx="4391979" cy="5519322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59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6" y="866987"/>
            <a:ext cx="9027858" cy="1878471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3073398"/>
            <a:ext cx="439562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985" y="3892973"/>
            <a:ext cx="4395622" cy="469918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9222" y="3073398"/>
            <a:ext cx="439562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222" y="3892973"/>
            <a:ext cx="4395622" cy="469918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62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866987"/>
            <a:ext cx="9027860" cy="187847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5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86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2131348"/>
            <a:ext cx="3968259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147" y="732338"/>
            <a:ext cx="4815697" cy="78598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85" y="3949610"/>
            <a:ext cx="3968259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96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6827520"/>
            <a:ext cx="9027860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985" y="866986"/>
            <a:ext cx="9027860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85" y="7633547"/>
            <a:ext cx="9027860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48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2041" y="-12043"/>
            <a:ext cx="13041500" cy="977768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986" y="866987"/>
            <a:ext cx="9027858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3072840"/>
            <a:ext cx="9027860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7478" y="8592161"/>
            <a:ext cx="9729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6986" y="8592161"/>
            <a:ext cx="657489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5762" y="8592161"/>
            <a:ext cx="72908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0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evidence.mpsv.cz/eEDS/index.php?search&amp;kraj=Jiho%C4%8Desk%C3%BD" TargetMode="External"/><Relationship Id="rId7" Type="http://schemas.openxmlformats.org/officeDocument/2006/relationships/hyperlink" Target="http://evidence.mpsv.cz/eEDS/index.php?search&amp;kraj=Libereck%C3%BD" TargetMode="External"/><Relationship Id="rId2" Type="http://schemas.openxmlformats.org/officeDocument/2006/relationships/hyperlink" Target="http://evidence.mpsv.cz/eEDS/index.php?search&amp;kraj=Hlavn%C3%AD+m%C4%9Bsto+Praha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evidence.mpsv.cz/eEDS/index.php?search&amp;kraj=Kr%C3%A1lov%C3%A9hradeck%C3%BD" TargetMode="External"/><Relationship Id="rId5" Type="http://schemas.openxmlformats.org/officeDocument/2006/relationships/hyperlink" Target="http://evidence.mpsv.cz/eEDS/index.php?search&amp;kraj=Karlovarsk%C3%BD" TargetMode="External"/><Relationship Id="rId4" Type="http://schemas.openxmlformats.org/officeDocument/2006/relationships/hyperlink" Target="http://evidence.mpsv.cz/eEDS/index.php?search&amp;kraj=Jihomoravsk%C3%BD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vidence.mpsv.cz/eEDS/index.php?search&amp;kraj=Vyso%C4%8Dina" TargetMode="External"/><Relationship Id="rId3" Type="http://schemas.openxmlformats.org/officeDocument/2006/relationships/hyperlink" Target="http://evidence.mpsv.cz/eEDS/index.php?search&amp;kraj=Olomouck%C3%BD" TargetMode="External"/><Relationship Id="rId7" Type="http://schemas.openxmlformats.org/officeDocument/2006/relationships/hyperlink" Target="http://evidence.mpsv.cz/eEDS/index.php?search&amp;kraj=%C3%9Asteck%C3%BD" TargetMode="External"/><Relationship Id="rId2" Type="http://schemas.openxmlformats.org/officeDocument/2006/relationships/hyperlink" Target="http://evidence.mpsv.cz/eEDS/index.php?search&amp;kraj=Moravskoslezsk%C3%BD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vidence.mpsv.cz/eEDS/index.php?search&amp;kraj=St%C5%99edo%C4%8Desk%C3%BD" TargetMode="External"/><Relationship Id="rId5" Type="http://schemas.openxmlformats.org/officeDocument/2006/relationships/hyperlink" Target="http://evidence.mpsv.cz/eEDS/index.php?search&amp;kraj=Plze%C5%88sk%C3%BD" TargetMode="External"/><Relationship Id="rId4" Type="http://schemas.openxmlformats.org/officeDocument/2006/relationships/hyperlink" Target="http://evidence.mpsv.cz/eEDS/index.php?search&amp;kraj=Pardubick%C3%BD" TargetMode="External"/><Relationship Id="rId9" Type="http://schemas.openxmlformats.org/officeDocument/2006/relationships/hyperlink" Target="http://evidence.mpsv.cz/eEDS/index.php?search&amp;kraj=Zl%C3%ADnsk%C3%B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bX6aMfPtEw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RF27F2bn-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ece.org.nz/educational-curriculum-aspects/106-te-whariki-curriculum" TargetMode="Externa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Mgr. et Mgr. Lucie Grůzová, Ph.D."/>
          <p:cNvSpPr txBox="1">
            <a:spLocks noGrp="1"/>
          </p:cNvSpPr>
          <p:nvPr>
            <p:ph type="body" idx="4294967295"/>
          </p:nvPr>
        </p:nvSpPr>
        <p:spPr>
          <a:xfrm>
            <a:off x="2836397" y="6751181"/>
            <a:ext cx="8980814" cy="1353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000">
                <a:solidFill>
                  <a:srgbClr val="FEFAC9"/>
                </a:solidFill>
              </a:defRPr>
            </a:lvl1pPr>
          </a:lstStyle>
          <a:p>
            <a:r>
              <a:rPr lang="cs-CZ" dirty="0" smtClean="0">
                <a:solidFill>
                  <a:schemeClr val="tx1"/>
                </a:solidFill>
              </a:rPr>
              <a:t>Lucie </a:t>
            </a:r>
            <a:r>
              <a:rPr lang="cs-CZ" dirty="0" err="1" smtClean="0">
                <a:solidFill>
                  <a:schemeClr val="tx1"/>
                </a:solidFill>
              </a:rPr>
              <a:t>Grůzová</a:t>
            </a:r>
            <a:r>
              <a:rPr lang="cs-CZ" dirty="0" smtClean="0">
                <a:solidFill>
                  <a:schemeClr val="tx1"/>
                </a:solidFill>
              </a:rPr>
              <a:t>, Zora Syslová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77009"/>
            <a:ext cx="11817211" cy="2817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ateřská dovolená trvá 16 týdnů, z toho 6 týdnů před narozením dítěte. Při narození třetího a dalšího dítěte se zvyšuje na 26 týdnů. Žena, která byla pojištěná a nejméně 6 měsíců před porodem zaměstnaná dostává 100% předchozí mzdy.…"/>
          <p:cNvSpPr txBox="1">
            <a:spLocks noGrp="1"/>
          </p:cNvSpPr>
          <p:nvPr>
            <p:ph type="body" idx="4294967295"/>
          </p:nvPr>
        </p:nvSpPr>
        <p:spPr>
          <a:xfrm>
            <a:off x="0" y="18034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355875" indent="-355875" defTabSz="537463">
              <a:spcBef>
                <a:spcPts val="1600"/>
              </a:spcBef>
              <a:defRPr sz="3128"/>
            </a:pPr>
            <a:r>
              <a:t>Mateřská dovolená trvá 16 týdnů, z toho 6 týdnů před narozením dítěte. Při narození třetího a dalšího dítěte se zvyšuje na 26 týdnů. Žena, která byla pojištěná a nejméně 6 měsíců před porodem zaměstnaná dostává 100% předchozí mzdy.</a:t>
            </a:r>
          </a:p>
          <a:p>
            <a:pPr marL="355875" indent="-355875" defTabSz="537463">
              <a:spcBef>
                <a:spcPts val="1600"/>
              </a:spcBef>
              <a:defRPr sz="3128" b="1">
                <a:latin typeface="Palatino"/>
                <a:ea typeface="Palatino"/>
                <a:cs typeface="Palatino"/>
                <a:sym typeface="Palatino"/>
              </a:defRPr>
            </a:pPr>
            <a:r>
              <a:t>Skupinové (kolektivní jesle)</a:t>
            </a:r>
          </a:p>
          <a:p>
            <a:pPr marL="355875" indent="-355875" defTabSz="537463">
              <a:spcBef>
                <a:spcPts val="1600"/>
              </a:spcBef>
              <a:defRPr sz="3128" b="1">
                <a:latin typeface="Palatino"/>
                <a:ea typeface="Palatino"/>
                <a:cs typeface="Palatino"/>
                <a:sym typeface="Palatino"/>
              </a:defRPr>
            </a:pPr>
            <a:r>
              <a:t>Rodinné jesle</a:t>
            </a:r>
          </a:p>
          <a:p>
            <a:pPr marL="355875" indent="-355875" defTabSz="537463">
              <a:spcBef>
                <a:spcPts val="1600"/>
              </a:spcBef>
              <a:defRPr sz="3128" b="1">
                <a:latin typeface="Palatino"/>
                <a:ea typeface="Palatino"/>
                <a:cs typeface="Palatino"/>
                <a:sym typeface="Palatino"/>
              </a:defRPr>
            </a:pPr>
            <a:r>
              <a:t>Rodičovské jesle</a:t>
            </a:r>
          </a:p>
          <a:p>
            <a:pPr marL="355875" indent="-355875" defTabSz="537463">
              <a:spcBef>
                <a:spcPts val="1600"/>
              </a:spcBef>
              <a:defRPr sz="3128" b="1">
                <a:latin typeface="Palatino"/>
                <a:ea typeface="Palatino"/>
                <a:cs typeface="Palatino"/>
                <a:sym typeface="Palatino"/>
              </a:defRPr>
            </a:pPr>
            <a:r>
              <a:t>Mateřské asistentky</a:t>
            </a:r>
          </a:p>
          <a:p>
            <a:pPr marL="355875" indent="-355875" defTabSz="537463">
              <a:spcBef>
                <a:spcPts val="1600"/>
              </a:spcBef>
              <a:defRPr sz="3128" b="1">
                <a:latin typeface="Palatino"/>
                <a:ea typeface="Palatino"/>
                <a:cs typeface="Palatino"/>
                <a:sym typeface="Palatino"/>
              </a:defRPr>
            </a:pPr>
            <a:r>
              <a:t>Dětské zahrádky</a:t>
            </a:r>
          </a:p>
          <a:p>
            <a:pPr marL="355875" indent="-355875" defTabSz="537463">
              <a:spcBef>
                <a:spcPts val="1600"/>
              </a:spcBef>
              <a:defRPr sz="3128" b="1">
                <a:latin typeface="Palatino"/>
                <a:ea typeface="Palatino"/>
                <a:cs typeface="Palatino"/>
                <a:sym typeface="Palatino"/>
              </a:defRPr>
            </a:pPr>
            <a:r>
              <a:t>Mateřské školy</a:t>
            </a:r>
          </a:p>
        </p:txBody>
      </p:sp>
      <p:pic>
        <p:nvPicPr>
          <p:cNvPr id="1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V současné době lze podle platné legislativy poskytovat služby péče o děti:…"/>
          <p:cNvSpPr txBox="1">
            <a:spLocks noGrp="1"/>
          </p:cNvSpPr>
          <p:nvPr>
            <p:ph type="body" idx="4294967295"/>
          </p:nvPr>
        </p:nvSpPr>
        <p:spPr>
          <a:xfrm>
            <a:off x="0" y="18034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384454" indent="-384454" defTabSz="578358">
              <a:lnSpc>
                <a:spcPct val="80000"/>
              </a:lnSpc>
              <a:spcBef>
                <a:spcPts val="1700"/>
              </a:spcBef>
              <a:buSzTx/>
              <a:buNone/>
              <a:defRPr sz="2970">
                <a:solidFill>
                  <a:srgbClr val="C4B6D9"/>
                </a:solidFill>
              </a:defRPr>
            </a:pPr>
            <a:r>
              <a:rPr dirty="0"/>
              <a:t>V </a:t>
            </a:r>
            <a:r>
              <a:rPr dirty="0" err="1"/>
              <a:t>současné</a:t>
            </a:r>
            <a:r>
              <a:rPr dirty="0"/>
              <a:t> </a:t>
            </a:r>
            <a:r>
              <a:rPr dirty="0" err="1"/>
              <a:t>době</a:t>
            </a:r>
            <a:r>
              <a:rPr dirty="0"/>
              <a:t> </a:t>
            </a:r>
            <a:r>
              <a:rPr dirty="0" err="1"/>
              <a:t>lze</a:t>
            </a:r>
            <a:r>
              <a:rPr dirty="0"/>
              <a:t> </a:t>
            </a:r>
            <a:r>
              <a:rPr dirty="0" err="1"/>
              <a:t>podle</a:t>
            </a:r>
            <a:r>
              <a:rPr dirty="0"/>
              <a:t> </a:t>
            </a:r>
            <a:r>
              <a:rPr dirty="0" err="1"/>
              <a:t>platné</a:t>
            </a:r>
            <a:r>
              <a:rPr dirty="0"/>
              <a:t> </a:t>
            </a:r>
            <a:r>
              <a:rPr dirty="0" err="1"/>
              <a:t>legislativy</a:t>
            </a:r>
            <a:r>
              <a:rPr dirty="0"/>
              <a:t> </a:t>
            </a:r>
            <a:r>
              <a:rPr dirty="0" err="1"/>
              <a:t>poskytovat</a:t>
            </a:r>
            <a:r>
              <a:rPr dirty="0"/>
              <a:t> </a:t>
            </a:r>
            <a:r>
              <a:rPr dirty="0" err="1"/>
              <a:t>služby</a:t>
            </a:r>
            <a:r>
              <a:rPr dirty="0"/>
              <a:t> </a:t>
            </a:r>
            <a:r>
              <a:rPr dirty="0" err="1"/>
              <a:t>péče</a:t>
            </a:r>
            <a:r>
              <a:rPr dirty="0"/>
              <a:t> o </a:t>
            </a:r>
            <a:r>
              <a:rPr dirty="0" err="1"/>
              <a:t>děti</a:t>
            </a:r>
            <a:r>
              <a:rPr dirty="0"/>
              <a:t>: </a:t>
            </a:r>
          </a:p>
          <a:p>
            <a:pPr marL="368617" indent="-368617" defTabSz="578358">
              <a:lnSpc>
                <a:spcPct val="80000"/>
              </a:lnSpc>
              <a:spcBef>
                <a:spcPts val="1700"/>
              </a:spcBef>
              <a:defRPr sz="2970">
                <a:solidFill>
                  <a:srgbClr val="7153A1"/>
                </a:solidFill>
              </a:defRPr>
            </a:pPr>
            <a:r>
              <a:rPr dirty="0"/>
              <a:t> </a:t>
            </a:r>
            <a:r>
              <a:rPr u="sng" dirty="0" err="1"/>
              <a:t>zřízením</a:t>
            </a:r>
            <a:r>
              <a:rPr u="sng" dirty="0"/>
              <a:t> </a:t>
            </a:r>
            <a:r>
              <a:rPr u="sng" dirty="0" err="1"/>
              <a:t>mateřské</a:t>
            </a:r>
            <a:r>
              <a:rPr u="sng" dirty="0"/>
              <a:t> </a:t>
            </a:r>
            <a:r>
              <a:rPr u="sng" dirty="0" err="1"/>
              <a:t>školy</a:t>
            </a:r>
            <a:r>
              <a:rPr u="sng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podle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zákona</a:t>
            </a:r>
            <a:r>
              <a:rPr dirty="0">
                <a:solidFill>
                  <a:schemeClr val="tx1"/>
                </a:solidFill>
              </a:rPr>
              <a:t> č. 561/2004 Sb., o </a:t>
            </a:r>
            <a:r>
              <a:rPr dirty="0" err="1">
                <a:solidFill>
                  <a:schemeClr val="tx1"/>
                </a:solidFill>
              </a:rPr>
              <a:t>předškolním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základním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středním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vyšším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odborném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jiném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vzdělávání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ve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znění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pozdějších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předpisů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školský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zákon</a:t>
            </a:r>
            <a:r>
              <a:rPr dirty="0">
                <a:solidFill>
                  <a:schemeClr val="tx1"/>
                </a:solidFill>
              </a:rPr>
              <a:t>) – </a:t>
            </a:r>
            <a:r>
              <a:rPr dirty="0" err="1">
                <a:solidFill>
                  <a:schemeClr val="tx1"/>
                </a:solidFill>
              </a:rPr>
              <a:t>věcně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spadá</a:t>
            </a:r>
            <a:r>
              <a:rPr dirty="0">
                <a:solidFill>
                  <a:schemeClr val="tx1"/>
                </a:solidFill>
              </a:rPr>
              <a:t> pod </a:t>
            </a:r>
            <a:r>
              <a:rPr dirty="0" err="1">
                <a:solidFill>
                  <a:schemeClr val="tx1"/>
                </a:solidFill>
              </a:rPr>
              <a:t>Ministerstvo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školství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mládeže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tělovýchovy</a:t>
            </a:r>
            <a:r>
              <a:rPr dirty="0">
                <a:solidFill>
                  <a:schemeClr val="tx1"/>
                </a:solidFill>
              </a:rPr>
              <a:t>; </a:t>
            </a:r>
          </a:p>
          <a:p>
            <a:pPr marL="368617" indent="-368617" defTabSz="578358">
              <a:lnSpc>
                <a:spcPct val="80000"/>
              </a:lnSpc>
              <a:spcBef>
                <a:spcPts val="1700"/>
              </a:spcBef>
              <a:defRPr sz="2970"/>
            </a:pPr>
            <a:r>
              <a:rPr dirty="0" err="1">
                <a:solidFill>
                  <a:schemeClr val="tx1"/>
                </a:solidFill>
              </a:rPr>
              <a:t>provozováním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některé</a:t>
            </a:r>
            <a:r>
              <a:rPr dirty="0">
                <a:solidFill>
                  <a:schemeClr val="tx1"/>
                </a:solidFill>
              </a:rPr>
              <a:t> z </a:t>
            </a:r>
            <a:r>
              <a:rPr u="sng" dirty="0" err="1">
                <a:solidFill>
                  <a:schemeClr val="tx1"/>
                </a:solidFill>
              </a:rPr>
              <a:t>živností</a:t>
            </a:r>
            <a:r>
              <a:rPr u="sng" dirty="0">
                <a:solidFill>
                  <a:schemeClr val="tx1"/>
                </a:solidFill>
              </a:rPr>
              <a:t> </a:t>
            </a:r>
            <a:r>
              <a:rPr u="sng" dirty="0" err="1">
                <a:solidFill>
                  <a:schemeClr val="tx1"/>
                </a:solidFill>
              </a:rPr>
              <a:t>péče</a:t>
            </a:r>
            <a:r>
              <a:rPr u="sng" dirty="0">
                <a:solidFill>
                  <a:schemeClr val="tx1"/>
                </a:solidFill>
              </a:rPr>
              <a:t> o </a:t>
            </a:r>
            <a:r>
              <a:rPr u="sng" dirty="0" err="1">
                <a:solidFill>
                  <a:schemeClr val="tx1"/>
                </a:solidFill>
              </a:rPr>
              <a:t>děti</a:t>
            </a:r>
            <a:r>
              <a:rPr u="sng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podle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zákona</a:t>
            </a:r>
            <a:r>
              <a:rPr dirty="0">
                <a:solidFill>
                  <a:schemeClr val="tx1"/>
                </a:solidFill>
              </a:rPr>
              <a:t> č. </a:t>
            </a:r>
            <a:r>
              <a:rPr dirty="0"/>
              <a:t>455/1991 Sb., o </a:t>
            </a:r>
            <a:r>
              <a:rPr dirty="0" err="1"/>
              <a:t>živnostenském</a:t>
            </a:r>
            <a:r>
              <a:rPr dirty="0"/>
              <a:t> </a:t>
            </a:r>
            <a:r>
              <a:rPr dirty="0" err="1"/>
              <a:t>podnikání</a:t>
            </a:r>
            <a:r>
              <a:rPr dirty="0"/>
              <a:t>,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znění</a:t>
            </a:r>
            <a:r>
              <a:rPr dirty="0"/>
              <a:t> </a:t>
            </a:r>
            <a:r>
              <a:rPr dirty="0" err="1"/>
              <a:t>pozdějších</a:t>
            </a:r>
            <a:r>
              <a:rPr dirty="0"/>
              <a:t> </a:t>
            </a:r>
            <a:r>
              <a:rPr dirty="0" err="1"/>
              <a:t>předpisů</a:t>
            </a:r>
            <a:r>
              <a:rPr dirty="0"/>
              <a:t> (</a:t>
            </a:r>
            <a:r>
              <a:rPr dirty="0" err="1"/>
              <a:t>zákon</a:t>
            </a:r>
            <a:r>
              <a:rPr dirty="0"/>
              <a:t> o </a:t>
            </a:r>
            <a:r>
              <a:rPr dirty="0" err="1"/>
              <a:t>živnostenském</a:t>
            </a:r>
            <a:r>
              <a:rPr dirty="0"/>
              <a:t> </a:t>
            </a:r>
            <a:r>
              <a:rPr dirty="0" err="1"/>
              <a:t>podnikání</a:t>
            </a:r>
            <a:r>
              <a:rPr dirty="0"/>
              <a:t>) – </a:t>
            </a:r>
            <a:r>
              <a:rPr dirty="0" err="1"/>
              <a:t>věcně</a:t>
            </a:r>
            <a:r>
              <a:rPr dirty="0"/>
              <a:t> </a:t>
            </a:r>
            <a:r>
              <a:rPr dirty="0" err="1"/>
              <a:t>spadá</a:t>
            </a:r>
            <a:r>
              <a:rPr dirty="0"/>
              <a:t> pod </a:t>
            </a:r>
            <a:r>
              <a:rPr dirty="0" err="1"/>
              <a:t>Ministerstvo</a:t>
            </a:r>
            <a:r>
              <a:rPr dirty="0"/>
              <a:t> </a:t>
            </a:r>
            <a:r>
              <a:rPr dirty="0" err="1"/>
              <a:t>průmyslu</a:t>
            </a:r>
            <a:r>
              <a:rPr dirty="0"/>
              <a:t> a </a:t>
            </a:r>
            <a:r>
              <a:rPr dirty="0" err="1"/>
              <a:t>obchodu</a:t>
            </a:r>
            <a:r>
              <a:rPr dirty="0"/>
              <a:t>; </a:t>
            </a:r>
          </a:p>
          <a:p>
            <a:pPr marL="368617" indent="-368617" defTabSz="578358">
              <a:lnSpc>
                <a:spcPct val="80000"/>
              </a:lnSpc>
              <a:spcBef>
                <a:spcPts val="1700"/>
              </a:spcBef>
              <a:defRPr sz="2970"/>
            </a:pPr>
            <a:r>
              <a:rPr dirty="0" err="1"/>
              <a:t>poskytováním</a:t>
            </a:r>
            <a:r>
              <a:rPr dirty="0"/>
              <a:t> </a:t>
            </a:r>
            <a:r>
              <a:rPr dirty="0" err="1"/>
              <a:t>služby</a:t>
            </a:r>
            <a:r>
              <a:rPr dirty="0"/>
              <a:t> </a:t>
            </a:r>
            <a:r>
              <a:rPr u="sng" dirty="0" err="1">
                <a:solidFill>
                  <a:srgbClr val="7153A1"/>
                </a:solidFill>
              </a:rPr>
              <a:t>péče</a:t>
            </a:r>
            <a:r>
              <a:rPr u="sng" dirty="0">
                <a:solidFill>
                  <a:srgbClr val="7153A1"/>
                </a:solidFill>
              </a:rPr>
              <a:t> o </a:t>
            </a:r>
            <a:r>
              <a:rPr u="sng" dirty="0" err="1">
                <a:solidFill>
                  <a:srgbClr val="7153A1"/>
                </a:solidFill>
              </a:rPr>
              <a:t>dítě</a:t>
            </a:r>
            <a:r>
              <a:rPr u="sng" dirty="0">
                <a:solidFill>
                  <a:srgbClr val="7153A1"/>
                </a:solidFill>
              </a:rPr>
              <a:t> v </a:t>
            </a:r>
            <a:r>
              <a:rPr u="sng" dirty="0" err="1">
                <a:solidFill>
                  <a:srgbClr val="7153A1"/>
                </a:solidFill>
              </a:rPr>
              <a:t>dětské</a:t>
            </a:r>
            <a:r>
              <a:rPr u="sng" dirty="0">
                <a:solidFill>
                  <a:srgbClr val="7153A1"/>
                </a:solidFill>
              </a:rPr>
              <a:t> </a:t>
            </a:r>
            <a:r>
              <a:rPr u="sng" dirty="0" err="1">
                <a:solidFill>
                  <a:srgbClr val="7153A1"/>
                </a:solidFill>
              </a:rPr>
              <a:t>skupině</a:t>
            </a:r>
            <a:r>
              <a:rPr u="sng" dirty="0">
                <a:solidFill>
                  <a:srgbClr val="7153A1"/>
                </a:solidFill>
              </a:rPr>
              <a:t> </a:t>
            </a:r>
            <a:r>
              <a:rPr dirty="0" err="1"/>
              <a:t>podle</a:t>
            </a:r>
            <a:r>
              <a:rPr dirty="0"/>
              <a:t> </a:t>
            </a:r>
            <a:r>
              <a:rPr dirty="0" err="1"/>
              <a:t>zákona</a:t>
            </a:r>
            <a:r>
              <a:rPr dirty="0"/>
              <a:t> č. 247/2014 Sb., o </a:t>
            </a:r>
            <a:r>
              <a:rPr dirty="0" err="1"/>
              <a:t>poskytování</a:t>
            </a:r>
            <a:r>
              <a:rPr dirty="0"/>
              <a:t> </a:t>
            </a:r>
            <a:r>
              <a:rPr dirty="0" err="1"/>
              <a:t>služby</a:t>
            </a:r>
            <a:r>
              <a:rPr dirty="0"/>
              <a:t> </a:t>
            </a:r>
            <a:r>
              <a:rPr dirty="0" err="1"/>
              <a:t>péče</a:t>
            </a:r>
            <a:r>
              <a:rPr dirty="0"/>
              <a:t> o </a:t>
            </a:r>
            <a:r>
              <a:rPr dirty="0" err="1"/>
              <a:t>dítě</a:t>
            </a:r>
            <a:r>
              <a:rPr dirty="0"/>
              <a:t> v </a:t>
            </a:r>
            <a:r>
              <a:rPr dirty="0" err="1"/>
              <a:t>dětské</a:t>
            </a:r>
            <a:r>
              <a:rPr dirty="0"/>
              <a:t> </a:t>
            </a:r>
            <a:r>
              <a:rPr dirty="0" err="1"/>
              <a:t>skupině</a:t>
            </a:r>
            <a:r>
              <a:rPr dirty="0"/>
              <a:t> a o </a:t>
            </a:r>
            <a:r>
              <a:rPr dirty="0" err="1"/>
              <a:t>změně</a:t>
            </a:r>
            <a:r>
              <a:rPr dirty="0"/>
              <a:t> </a:t>
            </a:r>
            <a:r>
              <a:rPr dirty="0" err="1"/>
              <a:t>souvisejících</a:t>
            </a:r>
            <a:r>
              <a:rPr dirty="0"/>
              <a:t> </a:t>
            </a:r>
            <a:r>
              <a:rPr dirty="0" err="1"/>
              <a:t>zákonů</a:t>
            </a:r>
            <a:r>
              <a:rPr dirty="0"/>
              <a:t>,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znění</a:t>
            </a:r>
            <a:r>
              <a:rPr dirty="0"/>
              <a:t> </a:t>
            </a:r>
            <a:r>
              <a:rPr dirty="0" err="1"/>
              <a:t>pozdějších</a:t>
            </a:r>
            <a:r>
              <a:rPr dirty="0"/>
              <a:t> </a:t>
            </a:r>
            <a:r>
              <a:rPr dirty="0" err="1"/>
              <a:t>předpisů</a:t>
            </a:r>
            <a:r>
              <a:rPr dirty="0"/>
              <a:t> (</a:t>
            </a:r>
            <a:r>
              <a:rPr dirty="0" err="1"/>
              <a:t>zákon</a:t>
            </a:r>
            <a:r>
              <a:rPr dirty="0"/>
              <a:t> o </a:t>
            </a:r>
            <a:r>
              <a:rPr dirty="0" err="1"/>
              <a:t>dětské</a:t>
            </a:r>
            <a:r>
              <a:rPr dirty="0"/>
              <a:t> </a:t>
            </a:r>
            <a:r>
              <a:rPr dirty="0" err="1"/>
              <a:t>skupině</a:t>
            </a:r>
            <a:r>
              <a:rPr dirty="0"/>
              <a:t>) – </a:t>
            </a:r>
            <a:r>
              <a:rPr dirty="0" err="1"/>
              <a:t>věcně</a:t>
            </a:r>
            <a:r>
              <a:rPr dirty="0"/>
              <a:t> </a:t>
            </a:r>
            <a:r>
              <a:rPr dirty="0" err="1"/>
              <a:t>spadá</a:t>
            </a:r>
            <a:r>
              <a:rPr dirty="0"/>
              <a:t> pod </a:t>
            </a:r>
            <a:r>
              <a:rPr dirty="0" err="1"/>
              <a:t>Ministerstvo</a:t>
            </a:r>
            <a:r>
              <a:rPr dirty="0"/>
              <a:t> </a:t>
            </a:r>
            <a:r>
              <a:rPr dirty="0" err="1"/>
              <a:t>práce</a:t>
            </a:r>
            <a:r>
              <a:rPr dirty="0"/>
              <a:t> a </a:t>
            </a:r>
            <a:r>
              <a:rPr dirty="0" err="1"/>
              <a:t>sociálních</a:t>
            </a:r>
            <a:r>
              <a:rPr dirty="0"/>
              <a:t> </a:t>
            </a:r>
            <a:r>
              <a:rPr dirty="0" err="1"/>
              <a:t>věcí</a:t>
            </a:r>
            <a:r>
              <a:rPr dirty="0"/>
              <a:t>. </a:t>
            </a:r>
            <a:r>
              <a:rPr dirty="0" err="1"/>
              <a:t>Více</a:t>
            </a:r>
            <a:r>
              <a:rPr dirty="0"/>
              <a:t> </a:t>
            </a:r>
            <a:r>
              <a:rPr dirty="0" err="1"/>
              <a:t>informací</a:t>
            </a:r>
            <a:r>
              <a:rPr dirty="0"/>
              <a:t> o </a:t>
            </a:r>
            <a:r>
              <a:rPr dirty="0" err="1"/>
              <a:t>dětských</a:t>
            </a:r>
            <a:r>
              <a:rPr dirty="0"/>
              <a:t> </a:t>
            </a:r>
            <a:r>
              <a:rPr dirty="0" err="1"/>
              <a:t>skupinách</a:t>
            </a:r>
            <a:r>
              <a:rPr dirty="0"/>
              <a:t> </a:t>
            </a:r>
            <a:r>
              <a:rPr dirty="0" err="1"/>
              <a:t>viz</a:t>
            </a:r>
            <a:r>
              <a:rPr dirty="0"/>
              <a:t> web www.dsmpsv.cz.</a:t>
            </a:r>
          </a:p>
        </p:txBody>
      </p:sp>
      <p:pic>
        <p:nvPicPr>
          <p:cNvPr id="15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Historie…"/>
          <p:cNvSpPr txBox="1">
            <a:spLocks noGrp="1"/>
          </p:cNvSpPr>
          <p:nvPr>
            <p:ph type="body" idx="4294967295"/>
          </p:nvPr>
        </p:nvSpPr>
        <p:spPr>
          <a:xfrm>
            <a:off x="0" y="18034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dirty="0" err="1" smtClean="0"/>
              <a:t>Historie</a:t>
            </a:r>
            <a:endParaRPr dirty="0"/>
          </a:p>
          <a:p>
            <a:r>
              <a:rPr dirty="0"/>
              <a:t>1832 – </a:t>
            </a:r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opatrovny</a:t>
            </a:r>
            <a:r>
              <a:rPr dirty="0"/>
              <a:t> pro </a:t>
            </a:r>
            <a:r>
              <a:rPr dirty="0" err="1"/>
              <a:t>chudé</a:t>
            </a:r>
            <a:r>
              <a:rPr dirty="0"/>
              <a:t>.</a:t>
            </a:r>
          </a:p>
          <a:p>
            <a:r>
              <a:rPr dirty="0"/>
              <a:t>1884 – </a:t>
            </a:r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městské</a:t>
            </a:r>
            <a:r>
              <a:rPr dirty="0"/>
              <a:t> </a:t>
            </a:r>
            <a:r>
              <a:rPr dirty="0" err="1"/>
              <a:t>jesle</a:t>
            </a:r>
            <a:r>
              <a:rPr dirty="0"/>
              <a:t>.</a:t>
            </a:r>
          </a:p>
          <a:p>
            <a:r>
              <a:rPr dirty="0"/>
              <a:t>Od r. 1960 – </a:t>
            </a:r>
            <a:r>
              <a:rPr dirty="0" err="1"/>
              <a:t>snaha</a:t>
            </a:r>
            <a:r>
              <a:rPr dirty="0"/>
              <a:t> o </a:t>
            </a:r>
            <a:r>
              <a:rPr dirty="0" err="1"/>
              <a:t>ucelený</a:t>
            </a:r>
            <a:r>
              <a:rPr dirty="0"/>
              <a:t> </a:t>
            </a:r>
            <a:r>
              <a:rPr dirty="0" err="1"/>
              <a:t>systém</a:t>
            </a:r>
            <a:r>
              <a:rPr dirty="0"/>
              <a:t> </a:t>
            </a:r>
            <a:r>
              <a:rPr dirty="0" err="1"/>
              <a:t>jeslí</a:t>
            </a:r>
            <a:r>
              <a:rPr dirty="0"/>
              <a:t> a </a:t>
            </a:r>
            <a:r>
              <a:rPr dirty="0" err="1"/>
              <a:t>mateřských</a:t>
            </a:r>
            <a:r>
              <a:rPr dirty="0"/>
              <a:t> </a:t>
            </a:r>
            <a:r>
              <a:rPr dirty="0" err="1"/>
              <a:t>škol</a:t>
            </a:r>
            <a:r>
              <a:rPr dirty="0"/>
              <a:t>.</a:t>
            </a:r>
          </a:p>
          <a:p>
            <a:r>
              <a:rPr dirty="0" err="1"/>
              <a:t>Současnost</a:t>
            </a:r>
            <a:endParaRPr dirty="0"/>
          </a:p>
          <a:p>
            <a:r>
              <a:rPr dirty="0"/>
              <a:t>31.3.2013 </a:t>
            </a:r>
            <a:r>
              <a:rPr dirty="0" err="1"/>
              <a:t>konec</a:t>
            </a:r>
            <a:r>
              <a:rPr dirty="0"/>
              <a:t> </a:t>
            </a:r>
            <a:r>
              <a:rPr dirty="0" err="1"/>
              <a:t>jeslí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zdravotnických</a:t>
            </a:r>
            <a:r>
              <a:rPr dirty="0"/>
              <a:t> </a:t>
            </a:r>
            <a:r>
              <a:rPr dirty="0" err="1"/>
              <a:t>zařízení</a:t>
            </a:r>
            <a:r>
              <a:rPr dirty="0"/>
              <a:t>, </a:t>
            </a:r>
            <a:r>
              <a:rPr dirty="0" err="1"/>
              <a:t>přechází</a:t>
            </a:r>
            <a:r>
              <a:rPr dirty="0"/>
              <a:t> pod resort MPSV.</a:t>
            </a:r>
          </a:p>
          <a:p>
            <a:r>
              <a:rPr dirty="0"/>
              <a:t>2014 </a:t>
            </a:r>
            <a:r>
              <a:rPr dirty="0" err="1"/>
              <a:t>Zákon</a:t>
            </a:r>
            <a:r>
              <a:rPr dirty="0"/>
              <a:t> o </a:t>
            </a:r>
            <a:r>
              <a:rPr dirty="0" err="1"/>
              <a:t>dětské</a:t>
            </a:r>
            <a:r>
              <a:rPr dirty="0"/>
              <a:t> </a:t>
            </a:r>
            <a:r>
              <a:rPr dirty="0" err="1"/>
              <a:t>skupině</a:t>
            </a:r>
            <a:endParaRPr dirty="0"/>
          </a:p>
        </p:txBody>
      </p:sp>
      <p:pic>
        <p:nvPicPr>
          <p:cNvPr id="1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Tabulka"/>
          <p:cNvGraphicFramePr/>
          <p:nvPr/>
        </p:nvGraphicFramePr>
        <p:xfrm>
          <a:off x="666044" y="2828995"/>
          <a:ext cx="11865466" cy="237210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372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2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2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42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Rok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1990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1992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2000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2007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A5B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14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Iowan Old Style"/>
                        </a:rPr>
                        <a:t>Počet zařízení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Iowan Old Style"/>
                        </a:rPr>
                        <a:t>1 043 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Iowan Old Style"/>
                        </a:rPr>
                        <a:t>381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Iowan Old Style"/>
                        </a:rPr>
                        <a:t>65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Iowan Old Style"/>
                        </a:rPr>
                        <a:t>49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27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Iowan Old Style"/>
                        </a:rPr>
                        <a:t>Počet míst v jeslích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Iowan Old Style"/>
                        </a:rPr>
                        <a:t>39 829 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Iowan Old Style"/>
                        </a:rPr>
                        <a:t>13 196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Iowan Old Style"/>
                        </a:rPr>
                        <a:t>1867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Iowan Old Style"/>
                        </a:rPr>
                        <a:t>1587</a:t>
                      </a:r>
                    </a:p>
                  </a:txBody>
                  <a:tcPr marL="45706" marR="45706" marT="45706" marB="45706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" dur="2000" fill="hold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  <p:bldP spid="163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Hlavní město Praha         poskytovatelů: 119   D.skupin: 169   celková kapacita: 2340 míst…"/>
          <p:cNvSpPr txBox="1">
            <a:spLocks noGrp="1"/>
          </p:cNvSpPr>
          <p:nvPr>
            <p:ph type="body" idx="4294967295"/>
          </p:nvPr>
        </p:nvSpPr>
        <p:spPr>
          <a:xfrm>
            <a:off x="0" y="18034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370801" indent="-370801" defTabSz="566674">
              <a:spcBef>
                <a:spcPts val="1700"/>
              </a:spcBef>
              <a:defRPr sz="2716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2"/>
              </a:rPr>
              <a:t>Hlavní město Praha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119   D.skupin: 169   celková kapacita: 2340 míst</a:t>
            </a:r>
          </a:p>
          <a:p>
            <a:pPr marL="370801" indent="-370801" defTabSz="566674">
              <a:spcBef>
                <a:spcPts val="1700"/>
              </a:spcBef>
              <a:defRPr sz="2716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3"/>
              </a:rPr>
              <a:t>Jihočeský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29   D.skupin: 40   celková kapacita: 454 míst</a:t>
            </a:r>
          </a:p>
          <a:p>
            <a:pPr marL="370801" indent="-370801" defTabSz="566674">
              <a:spcBef>
                <a:spcPts val="1700"/>
              </a:spcBef>
              <a:defRPr sz="2716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4"/>
              </a:rPr>
              <a:t>Jihomoravský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103   D.skupin: 147   celková kapacita: 2033 míst</a:t>
            </a:r>
          </a:p>
          <a:p>
            <a:pPr marL="370801" indent="-370801" defTabSz="566674">
              <a:spcBef>
                <a:spcPts val="1700"/>
              </a:spcBef>
              <a:defRPr sz="2716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5"/>
              </a:rPr>
              <a:t>Karlovarský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6   D.skupin: 5   celková kapacita: 72 míst</a:t>
            </a:r>
          </a:p>
          <a:p>
            <a:pPr marL="370801" indent="-370801" defTabSz="566674">
              <a:spcBef>
                <a:spcPts val="1700"/>
              </a:spcBef>
              <a:defRPr sz="2716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6"/>
              </a:rPr>
              <a:t>Královéhradecký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44   D.skupin: 46   celková kapacita: 503 míst</a:t>
            </a:r>
          </a:p>
          <a:p>
            <a:pPr marL="370801" indent="-370801" defTabSz="566674">
              <a:spcBef>
                <a:spcPts val="1700"/>
              </a:spcBef>
              <a:defRPr sz="2716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7"/>
              </a:rPr>
              <a:t>Liberecký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28   D.skupin: 31   celková kapacita: 457 míst</a:t>
            </a:r>
            <a:endParaRPr sz="1358"/>
          </a:p>
        </p:txBody>
      </p:sp>
      <p:pic>
        <p:nvPicPr>
          <p:cNvPr id="167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0239" y="216746"/>
            <a:ext cx="11704322" cy="1587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Čára"/>
          <p:cNvSpPr>
            <a:spLocks noGrp="1"/>
          </p:cNvSpPr>
          <p:nvPr>
            <p:ph type="body" sz="quarter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0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43305">
              <a:spcBef>
                <a:spcPts val="2100"/>
              </a:spcBef>
              <a:defRPr sz="4836"/>
            </a:pPr>
            <a:endParaRPr/>
          </a:p>
        </p:txBody>
      </p:sp>
      <p:sp>
        <p:nvSpPr>
          <p:cNvPr id="171" name="Moravskoslezský         poskytovatelů: 54   D.skupin: 73   celková kapacita: 995 mís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4066" indent="-364066">
              <a:defRPr sz="2000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2"/>
              </a:rPr>
              <a:t>Moravskoslezský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54   D.skupin: 73   celková kapacita: 995 míst</a:t>
            </a:r>
          </a:p>
          <a:p>
            <a:pPr marL="364066" indent="-364066">
              <a:defRPr sz="2000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3"/>
              </a:rPr>
              <a:t>Olomoucký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35   D.skupin: 47   celková kapacita: 580 míst</a:t>
            </a:r>
          </a:p>
          <a:p>
            <a:pPr marL="364066" indent="-364066">
              <a:defRPr sz="2000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4"/>
              </a:rPr>
              <a:t>Pardubický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35   D.skupin: 44   celková kapacita: 598 míst</a:t>
            </a:r>
          </a:p>
          <a:p>
            <a:pPr marL="364066" indent="-364066">
              <a:defRPr sz="2000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5"/>
              </a:rPr>
              <a:t>Plzeňský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26   D.skupin: 33   celková kapacita: 397 míst</a:t>
            </a:r>
          </a:p>
          <a:p>
            <a:pPr marL="364066" indent="-364066">
              <a:defRPr sz="2000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6"/>
              </a:rPr>
              <a:t>Středočeský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139   D.skupin: 176   celková kapacita: 2213 míst</a:t>
            </a:r>
          </a:p>
          <a:p>
            <a:pPr marL="364066" indent="-364066">
              <a:defRPr sz="2000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7"/>
              </a:rPr>
              <a:t>Ústecký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37   D.skupin: 49   celková kapacita: 654 míst</a:t>
            </a:r>
          </a:p>
          <a:p>
            <a:pPr marL="364066" indent="-364066">
              <a:defRPr sz="2000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8"/>
              </a:rPr>
              <a:t>Vysočina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17   D.skupin: 18   celková kapacita: 222 míst</a:t>
            </a:r>
          </a:p>
          <a:p>
            <a:pPr marL="364066" indent="-364066">
              <a:defRPr sz="2000" b="1">
                <a:latin typeface="Palatino"/>
                <a:ea typeface="Palatino"/>
                <a:cs typeface="Palatino"/>
                <a:sym typeface="Palatino"/>
              </a:defRPr>
            </a:pPr>
            <a:r>
              <a:rPr u="sng">
                <a:hlinkClick r:id="rId9"/>
              </a:rPr>
              <a:t>Zlínský</a:t>
            </a:r>
            <a:r>
              <a:rPr b="0"/>
              <a:t> </a:t>
            </a:r>
            <a:br>
              <a:rPr b="0"/>
            </a:br>
            <a:r>
              <a:rPr b="0"/>
              <a:t>       poskytovatelů: 29   D.skupin: 35   celková kapacita: 442 míst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Jesličky- zákon č. 455/1991 Sb., o živnostenském podnikání, vázaná živnost „Péče o dítě do tří let v denním režimu“…"/>
          <p:cNvSpPr txBox="1">
            <a:spLocks noGrp="1"/>
          </p:cNvSpPr>
          <p:nvPr>
            <p:ph type="body" idx="4294967295"/>
          </p:nvPr>
        </p:nvSpPr>
        <p:spPr>
          <a:xfrm>
            <a:off x="0" y="3181610"/>
            <a:ext cx="11861800" cy="58480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203" indent="-524691">
              <a:buChar char="⦿"/>
              <a:defRPr sz="4800" b="1">
                <a:latin typeface="Palatino"/>
                <a:ea typeface="Palatino"/>
                <a:cs typeface="Palatino"/>
                <a:sym typeface="Palatino"/>
              </a:defRPr>
            </a:pPr>
            <a:r>
              <a:rPr sz="2800" dirty="0" err="1"/>
              <a:t>Jesličky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-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zákon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č. 455/1991 Sb., o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živnostenském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podnikání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sz="2800" dirty="0" err="1"/>
              <a:t>vázaná</a:t>
            </a:r>
            <a:r>
              <a:rPr sz="2800" dirty="0"/>
              <a:t> </a:t>
            </a:r>
            <a:r>
              <a:rPr sz="2800" dirty="0" err="1"/>
              <a:t>živnost</a:t>
            </a:r>
            <a:r>
              <a:rPr sz="2800" dirty="0"/>
              <a:t> „</a:t>
            </a:r>
            <a:r>
              <a:rPr sz="2800" dirty="0" err="1"/>
              <a:t>Péče</a:t>
            </a:r>
            <a:r>
              <a:rPr sz="2800" dirty="0"/>
              <a:t> o </a:t>
            </a:r>
            <a:r>
              <a:rPr sz="2800" dirty="0" err="1"/>
              <a:t>dítě</a:t>
            </a:r>
            <a:r>
              <a:rPr sz="2800" dirty="0"/>
              <a:t> do </a:t>
            </a:r>
            <a:r>
              <a:rPr sz="2800" dirty="0" err="1"/>
              <a:t>tří</a:t>
            </a:r>
            <a:r>
              <a:rPr sz="2800" dirty="0"/>
              <a:t> let v </a:t>
            </a:r>
            <a:r>
              <a:rPr sz="2800" dirty="0" err="1"/>
              <a:t>denním</a:t>
            </a:r>
            <a:r>
              <a:rPr sz="2800" dirty="0"/>
              <a:t> </a:t>
            </a:r>
            <a:r>
              <a:rPr sz="2800" dirty="0" err="1"/>
              <a:t>režimu</a:t>
            </a:r>
            <a:r>
              <a:rPr sz="2800" dirty="0"/>
              <a:t>“</a:t>
            </a:r>
            <a:endParaRPr sz="28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544124" indent="-507611">
              <a:buSzTx/>
              <a:buNone/>
            </a:pPr>
            <a:r>
              <a:rPr sz="2800" dirty="0"/>
              <a:t>	- </a:t>
            </a:r>
            <a:r>
              <a:rPr sz="2800" dirty="0" err="1"/>
              <a:t>odborná</a:t>
            </a:r>
            <a:r>
              <a:rPr sz="2800" dirty="0"/>
              <a:t> </a:t>
            </a:r>
            <a:r>
              <a:rPr sz="2800" dirty="0" err="1"/>
              <a:t>způsobilost</a:t>
            </a:r>
            <a:r>
              <a:rPr sz="2800" dirty="0"/>
              <a:t>: VŠ v </a:t>
            </a:r>
            <a:r>
              <a:rPr sz="2800" dirty="0" err="1"/>
              <a:t>oboru</a:t>
            </a:r>
            <a:r>
              <a:rPr sz="2800" dirty="0"/>
              <a:t> </a:t>
            </a:r>
            <a:r>
              <a:rPr sz="2800" dirty="0" err="1"/>
              <a:t>ošetřovatelství</a:t>
            </a:r>
            <a:r>
              <a:rPr sz="2800" dirty="0"/>
              <a:t> </a:t>
            </a:r>
            <a:r>
              <a:rPr sz="2800" dirty="0" err="1"/>
              <a:t>nebo</a:t>
            </a:r>
            <a:r>
              <a:rPr sz="2800" dirty="0"/>
              <a:t> VOŠ </a:t>
            </a:r>
            <a:r>
              <a:rPr sz="2800" dirty="0" err="1"/>
              <a:t>obor</a:t>
            </a:r>
            <a:r>
              <a:rPr sz="2800" dirty="0"/>
              <a:t> </a:t>
            </a:r>
            <a:r>
              <a:rPr sz="2800" dirty="0" err="1"/>
              <a:t>dětská</a:t>
            </a:r>
            <a:r>
              <a:rPr sz="2800" dirty="0"/>
              <a:t> </a:t>
            </a:r>
            <a:r>
              <a:rPr sz="2800" dirty="0" err="1"/>
              <a:t>sestra</a:t>
            </a:r>
            <a:r>
              <a:rPr sz="2800" dirty="0"/>
              <a:t> </a:t>
            </a:r>
            <a:r>
              <a:rPr sz="2800" dirty="0" err="1"/>
              <a:t>nebo</a:t>
            </a:r>
            <a:r>
              <a:rPr sz="2800" dirty="0"/>
              <a:t> </a:t>
            </a:r>
            <a:r>
              <a:rPr sz="2800" dirty="0" err="1"/>
              <a:t>všeobecná</a:t>
            </a:r>
            <a:r>
              <a:rPr sz="2800" dirty="0"/>
              <a:t> </a:t>
            </a:r>
            <a:r>
              <a:rPr sz="2800" dirty="0" err="1"/>
              <a:t>sestra</a:t>
            </a:r>
            <a:r>
              <a:rPr sz="2800" dirty="0"/>
              <a:t> se </a:t>
            </a:r>
            <a:r>
              <a:rPr sz="2800" dirty="0" err="1"/>
              <a:t>zaměřením</a:t>
            </a:r>
            <a:r>
              <a:rPr sz="2800" dirty="0"/>
              <a:t> 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pediatrii</a:t>
            </a:r>
            <a:r>
              <a:rPr sz="2800" dirty="0"/>
              <a:t> </a:t>
            </a:r>
            <a:r>
              <a:rPr sz="2800" dirty="0" err="1"/>
              <a:t>nebo</a:t>
            </a:r>
            <a:r>
              <a:rPr sz="2800" dirty="0"/>
              <a:t> SOŠ v </a:t>
            </a:r>
            <a:r>
              <a:rPr sz="2800" dirty="0" err="1"/>
              <a:t>oboru</a:t>
            </a:r>
            <a:r>
              <a:rPr sz="2800" dirty="0"/>
              <a:t> </a:t>
            </a:r>
            <a:r>
              <a:rPr sz="2800" dirty="0" err="1"/>
              <a:t>dětská</a:t>
            </a:r>
            <a:r>
              <a:rPr sz="2800" dirty="0"/>
              <a:t> </a:t>
            </a:r>
            <a:r>
              <a:rPr sz="2800" dirty="0" err="1"/>
              <a:t>sestra</a:t>
            </a:r>
            <a:r>
              <a:rPr sz="2800" dirty="0"/>
              <a:t>.</a:t>
            </a:r>
          </a:p>
          <a:p>
            <a:pPr marL="561203" indent="-524691">
              <a:buChar char="⦿"/>
              <a:defRPr sz="4800" b="1">
                <a:latin typeface="Palatino"/>
                <a:ea typeface="Palatino"/>
                <a:cs typeface="Palatino"/>
                <a:sym typeface="Palatino"/>
              </a:defRPr>
            </a:pPr>
            <a:r>
              <a:rPr sz="2800" dirty="0" err="1"/>
              <a:t>Hlídací</a:t>
            </a:r>
            <a:r>
              <a:rPr sz="2800" dirty="0"/>
              <a:t> </a:t>
            </a:r>
            <a:r>
              <a:rPr sz="2800" dirty="0" err="1"/>
              <a:t>agentury</a:t>
            </a:r>
            <a:r>
              <a:rPr sz="2800" dirty="0"/>
              <a:t> 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-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volná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živnost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„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Poskytování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služeb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pro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děti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a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domácnost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“ (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tzv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. baby-sitting)</a:t>
            </a:r>
          </a:p>
        </p:txBody>
      </p:sp>
      <p:pic>
        <p:nvPicPr>
          <p:cNvPr id="17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ětská skupina - Podle záměru zákona o dětské skupině (MPSV, 2013) mohou být 3 druhy dětských skupin:…"/>
          <p:cNvSpPr txBox="1">
            <a:spLocks noGrp="1"/>
          </p:cNvSpPr>
          <p:nvPr>
            <p:ph type="body" idx="4294967295"/>
          </p:nvPr>
        </p:nvSpPr>
        <p:spPr>
          <a:xfrm>
            <a:off x="0" y="2830882"/>
            <a:ext cx="11861800" cy="6198818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rPr dirty="0" err="1"/>
              <a:t>Dětská</a:t>
            </a:r>
            <a:r>
              <a:rPr dirty="0"/>
              <a:t> </a:t>
            </a:r>
            <a:r>
              <a:rPr dirty="0" err="1"/>
              <a:t>skupina</a:t>
            </a:r>
            <a:r>
              <a:rPr dirty="0"/>
              <a:t> -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Podle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záměru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zákona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o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dětské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skupině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(MPSV, 2013)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mohou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být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3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druhy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dětských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800" b="0" dirty="0" err="1">
                <a:latin typeface="Constantia"/>
                <a:ea typeface="Constantia"/>
                <a:cs typeface="Constantia"/>
                <a:sym typeface="Constantia"/>
              </a:rPr>
              <a:t>skupin</a:t>
            </a:r>
            <a:r>
              <a:rPr sz="2800" b="0" dirty="0">
                <a:latin typeface="Constantia"/>
                <a:ea typeface="Constantia"/>
                <a:cs typeface="Constantia"/>
                <a:sym typeface="Constantia"/>
              </a:rPr>
              <a:t>:</a:t>
            </a:r>
            <a:endParaRPr sz="2800" dirty="0"/>
          </a:p>
          <a:p>
            <a:pPr marL="382270" indent="-382270">
              <a:defRPr sz="2800"/>
            </a:pPr>
            <a:r>
              <a:rPr dirty="0" err="1"/>
              <a:t>Malá</a:t>
            </a:r>
            <a:r>
              <a:rPr dirty="0"/>
              <a:t> </a:t>
            </a:r>
            <a:r>
              <a:rPr dirty="0" err="1"/>
              <a:t>skupina</a:t>
            </a:r>
            <a:r>
              <a:rPr dirty="0"/>
              <a:t> – </a:t>
            </a:r>
            <a:r>
              <a:rPr dirty="0" err="1"/>
              <a:t>Mikrojesle</a:t>
            </a:r>
            <a:r>
              <a:rPr dirty="0"/>
              <a:t> - (1 – 4 </a:t>
            </a:r>
            <a:r>
              <a:rPr dirty="0" err="1"/>
              <a:t>děti</a:t>
            </a:r>
            <a:r>
              <a:rPr dirty="0"/>
              <a:t>)</a:t>
            </a:r>
          </a:p>
          <a:p>
            <a:pPr marL="382270" indent="-382270">
              <a:defRPr sz="2800"/>
            </a:pPr>
            <a:r>
              <a:rPr dirty="0" err="1"/>
              <a:t>Střední</a:t>
            </a:r>
            <a:r>
              <a:rPr dirty="0"/>
              <a:t> </a:t>
            </a:r>
            <a:r>
              <a:rPr dirty="0" err="1"/>
              <a:t>skupina</a:t>
            </a:r>
            <a:r>
              <a:rPr dirty="0"/>
              <a:t> (4 - 12 </a:t>
            </a:r>
            <a:r>
              <a:rPr dirty="0" err="1"/>
              <a:t>dětí</a:t>
            </a:r>
            <a:r>
              <a:rPr dirty="0"/>
              <a:t>) </a:t>
            </a:r>
          </a:p>
          <a:p>
            <a:pPr marL="382270" indent="-382270">
              <a:defRPr sz="2800"/>
            </a:pPr>
            <a:r>
              <a:rPr dirty="0" err="1"/>
              <a:t>Velká</a:t>
            </a:r>
            <a:r>
              <a:rPr dirty="0"/>
              <a:t> </a:t>
            </a:r>
            <a:r>
              <a:rPr dirty="0" err="1"/>
              <a:t>skupina</a:t>
            </a:r>
            <a:r>
              <a:rPr dirty="0"/>
              <a:t> (13 - 24 </a:t>
            </a:r>
            <a:r>
              <a:rPr dirty="0" err="1"/>
              <a:t>dětí</a:t>
            </a:r>
            <a:r>
              <a:rPr dirty="0"/>
              <a:t>)</a:t>
            </a:r>
          </a:p>
          <a:p>
            <a:endParaRPr sz="2800" dirty="0"/>
          </a:p>
          <a:p>
            <a:r>
              <a:rPr dirty="0" err="1"/>
              <a:t>Firemní</a:t>
            </a:r>
            <a:r>
              <a:rPr dirty="0"/>
              <a:t> </a:t>
            </a:r>
            <a:r>
              <a:rPr dirty="0" err="1"/>
              <a:t>školky</a:t>
            </a:r>
            <a:r>
              <a:rPr dirty="0"/>
              <a:t> - </a:t>
            </a:r>
            <a:r>
              <a:rPr sz="2800" dirty="0"/>
              <a:t>V </a:t>
            </a:r>
            <a:r>
              <a:rPr sz="2800" dirty="0" err="1"/>
              <a:t>lednu</a:t>
            </a:r>
            <a:r>
              <a:rPr sz="2800" dirty="0"/>
              <a:t> 2013 </a:t>
            </a:r>
            <a:r>
              <a:rPr sz="2800" dirty="0" err="1"/>
              <a:t>bylo</a:t>
            </a:r>
            <a:r>
              <a:rPr sz="2800" dirty="0"/>
              <a:t> </a:t>
            </a:r>
            <a:r>
              <a:rPr sz="2800" dirty="0" err="1"/>
              <a:t>evidováno</a:t>
            </a:r>
            <a:r>
              <a:rPr sz="2800" dirty="0"/>
              <a:t> </a:t>
            </a:r>
            <a:r>
              <a:rPr sz="2800" dirty="0" err="1"/>
              <a:t>patnáct</a:t>
            </a:r>
            <a:r>
              <a:rPr sz="2800" dirty="0"/>
              <a:t> </a:t>
            </a:r>
            <a:r>
              <a:rPr sz="2800" dirty="0" err="1"/>
              <a:t>společností</a:t>
            </a:r>
            <a:r>
              <a:rPr sz="2800" dirty="0"/>
              <a:t> </a:t>
            </a:r>
            <a:r>
              <a:rPr sz="2800" dirty="0" err="1"/>
              <a:t>zapojených</a:t>
            </a:r>
            <a:r>
              <a:rPr sz="2800" dirty="0"/>
              <a:t> do </a:t>
            </a:r>
            <a:r>
              <a:rPr sz="2800" dirty="0" err="1"/>
              <a:t>projektu</a:t>
            </a:r>
            <a:r>
              <a:rPr sz="2800" dirty="0"/>
              <a:t> „Audit </a:t>
            </a:r>
            <a:r>
              <a:rPr sz="2800" dirty="0" err="1"/>
              <a:t>rodina</a:t>
            </a:r>
            <a:r>
              <a:rPr sz="2800" dirty="0"/>
              <a:t> x </a:t>
            </a:r>
            <a:r>
              <a:rPr sz="2800" dirty="0" err="1"/>
              <a:t>zaměstnání</a:t>
            </a:r>
            <a:r>
              <a:rPr sz="2800" dirty="0"/>
              <a:t>“. (MPSV, 2013) </a:t>
            </a:r>
          </a:p>
          <a:p>
            <a:endParaRPr sz="2800" dirty="0"/>
          </a:p>
          <a:p>
            <a:r>
              <a:rPr dirty="0" err="1"/>
              <a:t>Dětské</a:t>
            </a:r>
            <a:r>
              <a:rPr dirty="0"/>
              <a:t> </a:t>
            </a:r>
            <a:r>
              <a:rPr dirty="0" err="1"/>
              <a:t>koutky</a:t>
            </a:r>
            <a:endParaRPr dirty="0"/>
          </a:p>
        </p:txBody>
      </p:sp>
      <p:pic>
        <p:nvPicPr>
          <p:cNvPr id="1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na základě zákona č. 20/1966 Sb., o péči a zdraví lidu…"/>
          <p:cNvSpPr txBox="1">
            <a:spLocks noGrp="1"/>
          </p:cNvSpPr>
          <p:nvPr>
            <p:ph type="body" idx="4294967295"/>
          </p:nvPr>
        </p:nvSpPr>
        <p:spPr>
          <a:xfrm>
            <a:off x="0" y="2567836"/>
            <a:ext cx="11861800" cy="6461864"/>
          </a:xfrm>
          <a:prstGeom prst="rect">
            <a:avLst/>
          </a:prstGeom>
        </p:spPr>
        <p:txBody>
          <a:bodyPr/>
          <a:lstStyle/>
          <a:p>
            <a:pPr marL="370567" indent="-370567">
              <a:defRPr sz="3800"/>
            </a:pP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základě</a:t>
            </a:r>
            <a:r>
              <a:rPr dirty="0"/>
              <a:t> </a:t>
            </a:r>
            <a:r>
              <a:rPr dirty="0" err="1"/>
              <a:t>zákona</a:t>
            </a:r>
            <a:r>
              <a:rPr dirty="0"/>
              <a:t> č. 20/1966 Sb., o </a:t>
            </a:r>
            <a:r>
              <a:rPr dirty="0" err="1"/>
              <a:t>péči</a:t>
            </a:r>
            <a:r>
              <a:rPr dirty="0"/>
              <a:t> a </a:t>
            </a:r>
            <a:r>
              <a:rPr dirty="0" err="1"/>
              <a:t>zdraví</a:t>
            </a:r>
            <a:r>
              <a:rPr dirty="0"/>
              <a:t> </a:t>
            </a:r>
            <a:r>
              <a:rPr dirty="0" err="1"/>
              <a:t>lidu</a:t>
            </a:r>
            <a:endParaRPr dirty="0"/>
          </a:p>
          <a:p>
            <a:pPr marL="370567" indent="-370567">
              <a:defRPr sz="3800"/>
            </a:pP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základě</a:t>
            </a:r>
            <a:r>
              <a:rPr dirty="0"/>
              <a:t> </a:t>
            </a:r>
            <a:r>
              <a:rPr dirty="0" err="1"/>
              <a:t>zákon</a:t>
            </a:r>
            <a:r>
              <a:rPr dirty="0"/>
              <a:t> č. 455/1991 Sb., o </a:t>
            </a:r>
            <a:r>
              <a:rPr dirty="0" err="1"/>
              <a:t>živnostenském</a:t>
            </a:r>
            <a:r>
              <a:rPr dirty="0"/>
              <a:t> </a:t>
            </a:r>
            <a:r>
              <a:rPr dirty="0" err="1"/>
              <a:t>podnikání</a:t>
            </a:r>
            <a:r>
              <a:rPr dirty="0"/>
              <a:t> v </a:t>
            </a:r>
            <a:r>
              <a:rPr dirty="0" err="1"/>
              <a:t>rámci</a:t>
            </a:r>
            <a:r>
              <a:rPr dirty="0"/>
              <a:t> </a:t>
            </a:r>
            <a:r>
              <a:rPr dirty="0" err="1"/>
              <a:t>živnosti</a:t>
            </a:r>
            <a:r>
              <a:rPr dirty="0"/>
              <a:t> </a:t>
            </a:r>
            <a:r>
              <a:rPr dirty="0" err="1"/>
              <a:t>vázané</a:t>
            </a:r>
            <a:r>
              <a:rPr dirty="0"/>
              <a:t> „</a:t>
            </a:r>
            <a:r>
              <a:rPr dirty="0" err="1"/>
              <a:t>péče</a:t>
            </a:r>
            <a:r>
              <a:rPr dirty="0"/>
              <a:t> o </a:t>
            </a:r>
            <a:r>
              <a:rPr dirty="0" err="1"/>
              <a:t>dítě</a:t>
            </a:r>
            <a:r>
              <a:rPr dirty="0"/>
              <a:t> do </a:t>
            </a:r>
            <a:r>
              <a:rPr dirty="0" err="1"/>
              <a:t>tří</a:t>
            </a:r>
            <a:r>
              <a:rPr dirty="0"/>
              <a:t> let </a:t>
            </a:r>
            <a:r>
              <a:rPr dirty="0" err="1"/>
              <a:t>věku</a:t>
            </a:r>
            <a:r>
              <a:rPr dirty="0"/>
              <a:t> v </a:t>
            </a:r>
            <a:r>
              <a:rPr dirty="0" err="1"/>
              <a:t>denním</a:t>
            </a:r>
            <a:r>
              <a:rPr dirty="0"/>
              <a:t> </a:t>
            </a:r>
            <a:r>
              <a:rPr dirty="0" err="1"/>
              <a:t>režimu</a:t>
            </a:r>
            <a:r>
              <a:rPr dirty="0"/>
              <a:t>“</a:t>
            </a:r>
          </a:p>
          <a:p>
            <a:pPr marL="370567" indent="-370567">
              <a:defRPr sz="3800"/>
            </a:pPr>
            <a:r>
              <a:rPr dirty="0" err="1"/>
              <a:t>Obsahem</a:t>
            </a:r>
            <a:r>
              <a:rPr dirty="0"/>
              <a:t> </a:t>
            </a:r>
            <a:r>
              <a:rPr dirty="0" err="1"/>
              <a:t>činností</a:t>
            </a:r>
            <a:r>
              <a:rPr dirty="0"/>
              <a:t> </a:t>
            </a:r>
            <a:r>
              <a:rPr dirty="0" err="1"/>
              <a:t>obou</a:t>
            </a:r>
            <a:r>
              <a:rPr dirty="0"/>
              <a:t> </a:t>
            </a:r>
            <a:r>
              <a:rPr dirty="0" err="1"/>
              <a:t>zřízení</a:t>
            </a:r>
            <a:r>
              <a:rPr dirty="0"/>
              <a:t> je „</a:t>
            </a:r>
            <a:r>
              <a:rPr dirty="0" err="1"/>
              <a:t>poskytovat</a:t>
            </a:r>
            <a:r>
              <a:rPr dirty="0"/>
              <a:t> </a:t>
            </a:r>
            <a:r>
              <a:rPr dirty="0" err="1"/>
              <a:t>péči</a:t>
            </a:r>
            <a:r>
              <a:rPr dirty="0"/>
              <a:t> a </a:t>
            </a:r>
            <a:r>
              <a:rPr dirty="0" err="1"/>
              <a:t>všestranný</a:t>
            </a:r>
            <a:r>
              <a:rPr dirty="0"/>
              <a:t> </a:t>
            </a:r>
            <a:r>
              <a:rPr dirty="0" err="1"/>
              <a:t>rozvoj</a:t>
            </a:r>
            <a:r>
              <a:rPr dirty="0"/>
              <a:t> </a:t>
            </a:r>
            <a:r>
              <a:rPr dirty="0" err="1"/>
              <a:t>dětí</a:t>
            </a:r>
            <a:r>
              <a:rPr dirty="0"/>
              <a:t> </a:t>
            </a:r>
            <a:r>
              <a:rPr dirty="0" err="1"/>
              <a:t>zpravidla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věku</a:t>
            </a:r>
            <a:r>
              <a:rPr dirty="0"/>
              <a:t> do </a:t>
            </a:r>
            <a:r>
              <a:rPr dirty="0" err="1"/>
              <a:t>tří</a:t>
            </a:r>
            <a:r>
              <a:rPr dirty="0"/>
              <a:t> let.“ (MPSV, 2012)</a:t>
            </a:r>
          </a:p>
          <a:p>
            <a:pPr marL="370567" indent="-370567">
              <a:defRPr sz="3800"/>
            </a:pPr>
            <a:r>
              <a:rPr dirty="0" err="1"/>
              <a:t>vyhláška</a:t>
            </a:r>
            <a:r>
              <a:rPr dirty="0"/>
              <a:t> o </a:t>
            </a:r>
            <a:r>
              <a:rPr dirty="0" err="1"/>
              <a:t>hygienických</a:t>
            </a:r>
            <a:r>
              <a:rPr dirty="0"/>
              <a:t> </a:t>
            </a:r>
            <a:r>
              <a:rPr dirty="0" err="1"/>
              <a:t>požadavcích</a:t>
            </a:r>
            <a:r>
              <a:rPr dirty="0"/>
              <a:t>, </a:t>
            </a:r>
            <a:r>
              <a:rPr dirty="0" err="1"/>
              <a:t>atd</a:t>
            </a:r>
            <a:r>
              <a:rPr dirty="0"/>
              <a:t>. </a:t>
            </a:r>
          </a:p>
        </p:txBody>
      </p:sp>
      <p:pic>
        <p:nvPicPr>
          <p:cNvPr id="1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495" y="1880792"/>
            <a:ext cx="12057932" cy="323301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Výzkumy ukazují, že záleží na kvalitě předškolního zařízení…"/>
          <p:cNvSpPr txBox="1">
            <a:spLocks noGrp="1"/>
          </p:cNvSpPr>
          <p:nvPr>
            <p:ph type="body" idx="4294967295"/>
          </p:nvPr>
        </p:nvSpPr>
        <p:spPr>
          <a:xfrm>
            <a:off x="0" y="5834063"/>
            <a:ext cx="11861800" cy="7226300"/>
          </a:xfrm>
          <a:prstGeom prst="rect">
            <a:avLst/>
          </a:prstGeom>
        </p:spPr>
        <p:txBody>
          <a:bodyPr/>
          <a:lstStyle/>
          <a:p>
            <a:r>
              <a:t>Výzkumy ukazují, že záleží na kvalitě předškolního zařízení</a:t>
            </a:r>
          </a:p>
          <a:p>
            <a:r>
              <a:t>(u dětí, které navštěvovaly kvalitní předškolní zařízení byl naměřen nižší stresový hormon než u dětí, kterí docházely do méně kvalitních zařízení (Sims et al., 2005)</a:t>
            </a:r>
          </a:p>
        </p:txBody>
      </p:sp>
      <p:pic>
        <p:nvPicPr>
          <p:cNvPr id="18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39" y="225777"/>
            <a:ext cx="11704322" cy="1621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Kde byste hledali tyto cíle?…"/>
          <p:cNvSpPr txBox="1">
            <a:spLocks noGrp="1"/>
          </p:cNvSpPr>
          <p:nvPr>
            <p:ph type="body" idx="4294967295"/>
          </p:nvPr>
        </p:nvSpPr>
        <p:spPr>
          <a:xfrm>
            <a:off x="0" y="1803400"/>
            <a:ext cx="11861800" cy="7226300"/>
          </a:xfrm>
          <a:prstGeom prst="rect">
            <a:avLst/>
          </a:prstGeom>
        </p:spPr>
        <p:txBody>
          <a:bodyPr/>
          <a:lstStyle/>
          <a:p>
            <a:r>
              <a:t>Kde byste hledali tyto cíle?</a:t>
            </a:r>
          </a:p>
          <a:p>
            <a:endParaRPr/>
          </a:p>
          <a:p>
            <a:r>
              <a:t>V RVP PV (2018) pro děti od dvou let.</a:t>
            </a:r>
          </a:p>
        </p:txBody>
      </p:sp>
      <p:pic>
        <p:nvPicPr>
          <p:cNvPr id="1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2097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íť mateřských center o. s. vznikla v roce 2001 na základě dlouholeté neformální spolupráce mateřských center za účelem posilování hodnot rodiny a mezigeneračních vztahů, úlohy rodičů, mateřské a otcovské role ve společnosti; podpory právní ochrany rodiny, mateřství a rovných příležitostí pro všechny; podpory zdravého života ve zdravém prostředí.…"/>
          <p:cNvSpPr txBox="1">
            <a:spLocks noGrp="1"/>
          </p:cNvSpPr>
          <p:nvPr>
            <p:ph type="body" idx="4294967295"/>
          </p:nvPr>
        </p:nvSpPr>
        <p:spPr>
          <a:xfrm>
            <a:off x="0" y="18034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566941" indent="-531159" defTabSz="572516">
              <a:lnSpc>
                <a:spcPct val="90000"/>
              </a:lnSpc>
              <a:spcBef>
                <a:spcPts val="1700"/>
              </a:spcBef>
              <a:buChar char="⦿"/>
              <a:defRPr sz="3332" b="1">
                <a:latin typeface="Palatino"/>
                <a:ea typeface="Palatino"/>
                <a:cs typeface="Palatino"/>
                <a:sym typeface="Palatino"/>
              </a:defRPr>
            </a:pPr>
            <a:r>
              <a:t>Síť mateřských center o. s. </a:t>
            </a:r>
            <a:r>
              <a:rPr b="0">
                <a:latin typeface="Constantia"/>
                <a:ea typeface="Constantia"/>
                <a:cs typeface="Constantia"/>
                <a:sym typeface="Constantia"/>
              </a:rPr>
              <a:t>vznikla v roce 2001 na základě dlouholeté neformální spolupráce mateřských center za účelem posilování hodnot rodiny a mezigeneračních vztahů, úlohy rodičů, mateřské a otcovské role ve společnosti; podpory právní ochrany rodiny, mateřství a rovných příležitostí pro všechny; podpory zdravého života ve zdravém prostředí.</a:t>
            </a:r>
          </a:p>
          <a:p>
            <a:pPr marL="533241" indent="-497459" defTabSz="572516">
              <a:lnSpc>
                <a:spcPct val="90000"/>
              </a:lnSpc>
              <a:spcBef>
                <a:spcPts val="1700"/>
              </a:spcBef>
              <a:buSzTx/>
              <a:buNone/>
              <a:defRPr sz="3332" b="1">
                <a:latin typeface="Palatino"/>
                <a:ea typeface="Palatino"/>
                <a:cs typeface="Palatino"/>
                <a:sym typeface="Palatino"/>
              </a:defRPr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566941" indent="-531159" defTabSz="572516">
              <a:lnSpc>
                <a:spcPct val="90000"/>
              </a:lnSpc>
              <a:spcBef>
                <a:spcPts val="1700"/>
              </a:spcBef>
              <a:buChar char="⦿"/>
              <a:defRPr sz="3332"/>
            </a:pPr>
            <a:r>
              <a:t>Mateřská centra (dále jen MC) zřizují zpravidla matky na mateřské dovolené, které se zároveň podílejí na jejich samosprávě a zajišťují programy, umožňují matkám s malými dětmi vyjít z izolace, kam se celodenní péčí o dítě dostávají.</a:t>
            </a:r>
          </a:p>
        </p:txBody>
      </p:sp>
      <p:pic>
        <p:nvPicPr>
          <p:cNvPr id="18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rogramy, které MC nabízejí pro rodiče i děti, nebo pro rodiče s hlídáním dětí:…"/>
          <p:cNvSpPr txBox="1">
            <a:spLocks noGrp="1"/>
          </p:cNvSpPr>
          <p:nvPr>
            <p:ph type="body" idx="4294967295"/>
          </p:nvPr>
        </p:nvSpPr>
        <p:spPr>
          <a:xfrm>
            <a:off x="0" y="3106454"/>
            <a:ext cx="11861800" cy="5923245"/>
          </a:xfrm>
          <a:prstGeom prst="rect">
            <a:avLst/>
          </a:prstGeom>
        </p:spPr>
        <p:txBody>
          <a:bodyPr/>
          <a:lstStyle/>
          <a:p>
            <a:pPr marL="388337" indent="-388337">
              <a:buSzTx/>
              <a:buNone/>
            </a:pPr>
            <a:r>
              <a:rPr dirty="0" err="1"/>
              <a:t>Programy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MC </a:t>
            </a:r>
            <a:r>
              <a:rPr dirty="0" err="1"/>
              <a:t>nabízejí</a:t>
            </a:r>
            <a:r>
              <a:rPr dirty="0"/>
              <a:t> pro </a:t>
            </a:r>
            <a:r>
              <a:rPr dirty="0" err="1"/>
              <a:t>rodiče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děti</a:t>
            </a:r>
            <a:r>
              <a:rPr dirty="0"/>
              <a:t>, </a:t>
            </a:r>
            <a:r>
              <a:rPr dirty="0" err="1"/>
              <a:t>nebo</a:t>
            </a:r>
            <a:r>
              <a:rPr dirty="0"/>
              <a:t> pro </a:t>
            </a:r>
            <a:r>
              <a:rPr dirty="0" err="1"/>
              <a:t>rodiče</a:t>
            </a:r>
            <a:r>
              <a:rPr dirty="0"/>
              <a:t> s </a:t>
            </a:r>
            <a:r>
              <a:rPr dirty="0" err="1"/>
              <a:t>hlídáním</a:t>
            </a:r>
            <a:r>
              <a:rPr dirty="0"/>
              <a:t> </a:t>
            </a:r>
            <a:r>
              <a:rPr dirty="0" err="1"/>
              <a:t>dětí</a:t>
            </a:r>
            <a:r>
              <a:rPr dirty="0"/>
              <a:t>:</a:t>
            </a:r>
          </a:p>
          <a:p>
            <a:r>
              <a:rPr dirty="0" err="1"/>
              <a:t>Tvořivé</a:t>
            </a:r>
            <a:r>
              <a:rPr dirty="0"/>
              <a:t> </a:t>
            </a:r>
          </a:p>
          <a:p>
            <a:r>
              <a:rPr dirty="0" err="1"/>
              <a:t>Vzdělávací</a:t>
            </a:r>
            <a:endParaRPr dirty="0"/>
          </a:p>
          <a:p>
            <a:r>
              <a:rPr dirty="0" err="1"/>
              <a:t>Hlídání</a:t>
            </a:r>
            <a:r>
              <a:rPr dirty="0"/>
              <a:t> </a:t>
            </a:r>
            <a:r>
              <a:rPr dirty="0" err="1"/>
              <a:t>dětí</a:t>
            </a:r>
            <a:endParaRPr dirty="0"/>
          </a:p>
          <a:p>
            <a:r>
              <a:rPr dirty="0" err="1"/>
              <a:t>Sportovní</a:t>
            </a:r>
            <a:endParaRPr dirty="0"/>
          </a:p>
          <a:p>
            <a:r>
              <a:rPr dirty="0" err="1"/>
              <a:t>Rekvalifikační</a:t>
            </a:r>
            <a:endParaRPr dirty="0"/>
          </a:p>
          <a:p>
            <a:r>
              <a:rPr dirty="0" err="1"/>
              <a:t>Jednorázové</a:t>
            </a:r>
            <a:r>
              <a:rPr dirty="0"/>
              <a:t> </a:t>
            </a:r>
            <a:r>
              <a:rPr dirty="0" err="1"/>
              <a:t>akce</a:t>
            </a:r>
            <a:endParaRPr dirty="0"/>
          </a:p>
        </p:txBody>
      </p:sp>
      <p:pic>
        <p:nvPicPr>
          <p:cNvPr id="19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build="p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Zaměřené:…"/>
          <p:cNvSpPr txBox="1">
            <a:spLocks noGrp="1"/>
          </p:cNvSpPr>
          <p:nvPr>
            <p:ph type="body" idx="4294967295"/>
          </p:nvPr>
        </p:nvSpPr>
        <p:spPr>
          <a:xfrm>
            <a:off x="0" y="2822216"/>
            <a:ext cx="11861800" cy="6207484"/>
          </a:xfrm>
          <a:prstGeom prst="rect">
            <a:avLst/>
          </a:prstGeom>
        </p:spPr>
        <p:txBody>
          <a:bodyPr/>
          <a:lstStyle/>
          <a:p>
            <a:pPr marL="388337" indent="-388337">
              <a:buSzTx/>
              <a:buNone/>
            </a:pPr>
            <a:r>
              <a:rPr dirty="0" err="1"/>
              <a:t>Zaměřené</a:t>
            </a:r>
            <a:r>
              <a:rPr dirty="0"/>
              <a:t>:</a:t>
            </a:r>
          </a:p>
          <a:p>
            <a:pPr>
              <a:defRPr u="sng"/>
            </a:pPr>
            <a:r>
              <a:rPr dirty="0"/>
              <a:t>Na </a:t>
            </a:r>
            <a:r>
              <a:rPr dirty="0" err="1"/>
              <a:t>rozvoj</a:t>
            </a:r>
            <a:r>
              <a:rPr dirty="0"/>
              <a:t> </a:t>
            </a:r>
            <a:r>
              <a:rPr dirty="0" err="1"/>
              <a:t>motoriky</a:t>
            </a:r>
            <a:r>
              <a:rPr dirty="0"/>
              <a:t> </a:t>
            </a:r>
            <a:r>
              <a:rPr u="none" dirty="0"/>
              <a:t>– </a:t>
            </a:r>
            <a:r>
              <a:rPr u="none" dirty="0" err="1"/>
              <a:t>plavání</a:t>
            </a:r>
            <a:r>
              <a:rPr u="none" dirty="0"/>
              <a:t> </a:t>
            </a:r>
            <a:r>
              <a:rPr u="none" dirty="0" err="1"/>
              <a:t>kojenců</a:t>
            </a:r>
            <a:r>
              <a:rPr u="none" dirty="0"/>
              <a:t> a </a:t>
            </a:r>
            <a:r>
              <a:rPr u="none" dirty="0" err="1"/>
              <a:t>batolat</a:t>
            </a:r>
            <a:r>
              <a:rPr u="none" dirty="0"/>
              <a:t>, </a:t>
            </a:r>
            <a:r>
              <a:rPr u="none" dirty="0" err="1"/>
              <a:t>cvičení</a:t>
            </a:r>
            <a:r>
              <a:rPr u="none" dirty="0"/>
              <a:t> </a:t>
            </a:r>
            <a:r>
              <a:rPr u="none" dirty="0" err="1"/>
              <a:t>maminek</a:t>
            </a:r>
            <a:r>
              <a:rPr u="none" dirty="0"/>
              <a:t> s </a:t>
            </a:r>
            <a:r>
              <a:rPr u="none" dirty="0" err="1"/>
              <a:t>dětmi</a:t>
            </a:r>
            <a:r>
              <a:rPr u="none" dirty="0"/>
              <a:t>, </a:t>
            </a:r>
            <a:r>
              <a:rPr u="none" dirty="0" err="1"/>
              <a:t>masáže</a:t>
            </a:r>
            <a:r>
              <a:rPr u="none" dirty="0"/>
              <a:t> </a:t>
            </a:r>
            <a:r>
              <a:rPr u="none" dirty="0" err="1"/>
              <a:t>kojenců</a:t>
            </a:r>
            <a:r>
              <a:rPr u="none" dirty="0"/>
              <a:t> a </a:t>
            </a:r>
            <a:r>
              <a:rPr u="none" dirty="0" err="1"/>
              <a:t>batolat</a:t>
            </a:r>
            <a:endParaRPr u="none" dirty="0"/>
          </a:p>
          <a:p>
            <a:pPr>
              <a:defRPr u="sng"/>
            </a:pPr>
            <a:r>
              <a:rPr dirty="0"/>
              <a:t>Na </a:t>
            </a:r>
            <a:r>
              <a:rPr dirty="0" err="1"/>
              <a:t>rozvoj</a:t>
            </a:r>
            <a:r>
              <a:rPr dirty="0"/>
              <a:t> </a:t>
            </a:r>
            <a:r>
              <a:rPr dirty="0" err="1"/>
              <a:t>řečového</a:t>
            </a:r>
            <a:r>
              <a:rPr dirty="0"/>
              <a:t> </a:t>
            </a:r>
            <a:r>
              <a:rPr dirty="0" err="1"/>
              <a:t>vývoje</a:t>
            </a:r>
            <a:r>
              <a:rPr dirty="0"/>
              <a:t> </a:t>
            </a:r>
            <a:r>
              <a:rPr u="none" dirty="0"/>
              <a:t>– </a:t>
            </a:r>
            <a:r>
              <a:rPr u="none" dirty="0" err="1"/>
              <a:t>znakování</a:t>
            </a:r>
            <a:r>
              <a:rPr u="none" dirty="0"/>
              <a:t> </a:t>
            </a:r>
            <a:r>
              <a:rPr u="none" dirty="0" err="1"/>
              <a:t>batolat</a:t>
            </a:r>
            <a:r>
              <a:rPr u="none" dirty="0"/>
              <a:t>, </a:t>
            </a:r>
            <a:r>
              <a:rPr u="none" dirty="0" err="1"/>
              <a:t>cizí</a:t>
            </a:r>
            <a:r>
              <a:rPr u="none" dirty="0"/>
              <a:t> </a:t>
            </a:r>
            <a:r>
              <a:rPr u="none" dirty="0" err="1"/>
              <a:t>jazyk</a:t>
            </a:r>
            <a:r>
              <a:rPr u="none" dirty="0"/>
              <a:t> (Hellen </a:t>
            </a:r>
            <a:r>
              <a:rPr u="none" dirty="0" err="1"/>
              <a:t>Doron</a:t>
            </a:r>
            <a:r>
              <a:rPr u="none" dirty="0"/>
              <a:t>, Go Kids!)</a:t>
            </a:r>
          </a:p>
          <a:p>
            <a:pPr>
              <a:defRPr u="sng"/>
            </a:pPr>
            <a:r>
              <a:rPr dirty="0"/>
              <a:t>Na </a:t>
            </a:r>
            <a:r>
              <a:rPr dirty="0" err="1"/>
              <a:t>hudební</a:t>
            </a:r>
            <a:r>
              <a:rPr dirty="0"/>
              <a:t> </a:t>
            </a:r>
            <a:r>
              <a:rPr dirty="0" err="1"/>
              <a:t>rozvoj</a:t>
            </a:r>
            <a:r>
              <a:rPr dirty="0"/>
              <a:t> </a:t>
            </a:r>
            <a:r>
              <a:rPr u="none" dirty="0"/>
              <a:t>– </a:t>
            </a:r>
            <a:r>
              <a:rPr u="none" dirty="0" err="1"/>
              <a:t>hudební</a:t>
            </a:r>
            <a:r>
              <a:rPr u="none" dirty="0"/>
              <a:t> </a:t>
            </a:r>
            <a:r>
              <a:rPr u="none" dirty="0" err="1"/>
              <a:t>škola</a:t>
            </a:r>
            <a:r>
              <a:rPr u="none" dirty="0"/>
              <a:t> Yamaha</a:t>
            </a:r>
          </a:p>
        </p:txBody>
      </p:sp>
      <p:pic>
        <p:nvPicPr>
          <p:cNvPr id="19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var"/>
          <p:cNvSpPr/>
          <p:nvPr/>
        </p:nvSpPr>
        <p:spPr>
          <a:xfrm>
            <a:off x="8961120" y="1088242"/>
            <a:ext cx="1514928" cy="1521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192" extrusionOk="0">
                <a:moveTo>
                  <a:pt x="17338" y="0"/>
                </a:moveTo>
                <a:cubicBezTo>
                  <a:pt x="17184" y="-1"/>
                  <a:pt x="17026" y="7"/>
                  <a:pt x="16863" y="24"/>
                </a:cubicBezTo>
                <a:cubicBezTo>
                  <a:pt x="14606" y="265"/>
                  <a:pt x="14522" y="3352"/>
                  <a:pt x="14539" y="4168"/>
                </a:cubicBezTo>
                <a:cubicBezTo>
                  <a:pt x="14541" y="4260"/>
                  <a:pt x="14481" y="4330"/>
                  <a:pt x="14411" y="4320"/>
                </a:cubicBezTo>
                <a:cubicBezTo>
                  <a:pt x="14232" y="4292"/>
                  <a:pt x="13926" y="4358"/>
                  <a:pt x="13804" y="5056"/>
                </a:cubicBezTo>
                <a:cubicBezTo>
                  <a:pt x="13742" y="5414"/>
                  <a:pt x="13780" y="5842"/>
                  <a:pt x="13857" y="6244"/>
                </a:cubicBezTo>
                <a:cubicBezTo>
                  <a:pt x="13883" y="6381"/>
                  <a:pt x="13856" y="6527"/>
                  <a:pt x="13779" y="6627"/>
                </a:cubicBezTo>
                <a:cubicBezTo>
                  <a:pt x="12987" y="7643"/>
                  <a:pt x="10776" y="8319"/>
                  <a:pt x="8310" y="8841"/>
                </a:cubicBezTo>
                <a:cubicBezTo>
                  <a:pt x="8211" y="8862"/>
                  <a:pt x="8112" y="8810"/>
                  <a:pt x="8054" y="8703"/>
                </a:cubicBezTo>
                <a:cubicBezTo>
                  <a:pt x="7971" y="8549"/>
                  <a:pt x="7886" y="8424"/>
                  <a:pt x="7798" y="8336"/>
                </a:cubicBezTo>
                <a:cubicBezTo>
                  <a:pt x="7727" y="8264"/>
                  <a:pt x="7633" y="8237"/>
                  <a:pt x="7545" y="8261"/>
                </a:cubicBezTo>
                <a:cubicBezTo>
                  <a:pt x="7040" y="8396"/>
                  <a:pt x="6790" y="8497"/>
                  <a:pt x="6586" y="8791"/>
                </a:cubicBezTo>
                <a:cubicBezTo>
                  <a:pt x="6506" y="8905"/>
                  <a:pt x="6372" y="8930"/>
                  <a:pt x="6258" y="8890"/>
                </a:cubicBezTo>
                <a:cubicBezTo>
                  <a:pt x="6044" y="8815"/>
                  <a:pt x="5602" y="8774"/>
                  <a:pt x="4759" y="9083"/>
                </a:cubicBezTo>
                <a:cubicBezTo>
                  <a:pt x="3289" y="9623"/>
                  <a:pt x="1479" y="12638"/>
                  <a:pt x="3692" y="17008"/>
                </a:cubicBezTo>
                <a:cubicBezTo>
                  <a:pt x="3742" y="17106"/>
                  <a:pt x="3660" y="17226"/>
                  <a:pt x="3580" y="17173"/>
                </a:cubicBezTo>
                <a:cubicBezTo>
                  <a:pt x="3480" y="17107"/>
                  <a:pt x="3373" y="17049"/>
                  <a:pt x="3248" y="17008"/>
                </a:cubicBezTo>
                <a:cubicBezTo>
                  <a:pt x="2672" y="16817"/>
                  <a:pt x="2147" y="17532"/>
                  <a:pt x="2066" y="18125"/>
                </a:cubicBezTo>
                <a:cubicBezTo>
                  <a:pt x="1985" y="18717"/>
                  <a:pt x="1466" y="19287"/>
                  <a:pt x="1030" y="19447"/>
                </a:cubicBezTo>
                <a:cubicBezTo>
                  <a:pt x="745" y="19551"/>
                  <a:pt x="601" y="19831"/>
                  <a:pt x="536" y="20012"/>
                </a:cubicBezTo>
                <a:cubicBezTo>
                  <a:pt x="504" y="20099"/>
                  <a:pt x="434" y="20154"/>
                  <a:pt x="361" y="20146"/>
                </a:cubicBezTo>
                <a:cubicBezTo>
                  <a:pt x="216" y="20131"/>
                  <a:pt x="0" y="20176"/>
                  <a:pt x="0" y="20586"/>
                </a:cubicBezTo>
                <a:cubicBezTo>
                  <a:pt x="0" y="21201"/>
                  <a:pt x="1520" y="21134"/>
                  <a:pt x="2353" y="21134"/>
                </a:cubicBezTo>
                <a:cubicBezTo>
                  <a:pt x="3186" y="21134"/>
                  <a:pt x="3178" y="20359"/>
                  <a:pt x="3531" y="20359"/>
                </a:cubicBezTo>
                <a:cubicBezTo>
                  <a:pt x="3884" y="20359"/>
                  <a:pt x="4908" y="21156"/>
                  <a:pt x="5956" y="21156"/>
                </a:cubicBezTo>
                <a:cubicBezTo>
                  <a:pt x="7004" y="21156"/>
                  <a:pt x="5747" y="21156"/>
                  <a:pt x="9170" y="21156"/>
                </a:cubicBezTo>
                <a:cubicBezTo>
                  <a:pt x="10984" y="21156"/>
                  <a:pt x="10988" y="19548"/>
                  <a:pt x="10592" y="18037"/>
                </a:cubicBezTo>
                <a:cubicBezTo>
                  <a:pt x="10553" y="17888"/>
                  <a:pt x="10642" y="17734"/>
                  <a:pt x="10762" y="17742"/>
                </a:cubicBezTo>
                <a:cubicBezTo>
                  <a:pt x="11100" y="17764"/>
                  <a:pt x="11458" y="17753"/>
                  <a:pt x="11826" y="17689"/>
                </a:cubicBezTo>
                <a:cubicBezTo>
                  <a:pt x="11915" y="17674"/>
                  <a:pt x="11999" y="17751"/>
                  <a:pt x="12016" y="17868"/>
                </a:cubicBezTo>
                <a:cubicBezTo>
                  <a:pt x="12285" y="19718"/>
                  <a:pt x="13061" y="21599"/>
                  <a:pt x="14512" y="21048"/>
                </a:cubicBezTo>
                <a:cubicBezTo>
                  <a:pt x="15083" y="21296"/>
                  <a:pt x="15499" y="21198"/>
                  <a:pt x="15749" y="20949"/>
                </a:cubicBezTo>
                <a:cubicBezTo>
                  <a:pt x="16298" y="21270"/>
                  <a:pt x="16674" y="20792"/>
                  <a:pt x="16356" y="20439"/>
                </a:cubicBezTo>
                <a:cubicBezTo>
                  <a:pt x="16054" y="20103"/>
                  <a:pt x="15486" y="19298"/>
                  <a:pt x="14573" y="19299"/>
                </a:cubicBezTo>
                <a:cubicBezTo>
                  <a:pt x="14475" y="19299"/>
                  <a:pt x="14390" y="19209"/>
                  <a:pt x="14371" y="19084"/>
                </a:cubicBezTo>
                <a:cubicBezTo>
                  <a:pt x="14277" y="18494"/>
                  <a:pt x="14527" y="17143"/>
                  <a:pt x="14662" y="15972"/>
                </a:cubicBezTo>
                <a:cubicBezTo>
                  <a:pt x="14676" y="15852"/>
                  <a:pt x="14715" y="15741"/>
                  <a:pt x="14777" y="15651"/>
                </a:cubicBezTo>
                <a:cubicBezTo>
                  <a:pt x="15000" y="15325"/>
                  <a:pt x="15213" y="14954"/>
                  <a:pt x="15412" y="14529"/>
                </a:cubicBezTo>
                <a:cubicBezTo>
                  <a:pt x="15469" y="14408"/>
                  <a:pt x="15604" y="14409"/>
                  <a:pt x="15656" y="14533"/>
                </a:cubicBezTo>
                <a:cubicBezTo>
                  <a:pt x="15799" y="14870"/>
                  <a:pt x="15975" y="15184"/>
                  <a:pt x="16192" y="15439"/>
                </a:cubicBezTo>
                <a:cubicBezTo>
                  <a:pt x="16266" y="15526"/>
                  <a:pt x="16318" y="15639"/>
                  <a:pt x="16337" y="15765"/>
                </a:cubicBezTo>
                <a:cubicBezTo>
                  <a:pt x="16585" y="17373"/>
                  <a:pt x="18080" y="20842"/>
                  <a:pt x="19101" y="20942"/>
                </a:cubicBezTo>
                <a:cubicBezTo>
                  <a:pt x="20107" y="20917"/>
                  <a:pt x="20135" y="21172"/>
                  <a:pt x="20508" y="21173"/>
                </a:cubicBezTo>
                <a:cubicBezTo>
                  <a:pt x="20743" y="21174"/>
                  <a:pt x="20862" y="20793"/>
                  <a:pt x="20628" y="20540"/>
                </a:cubicBezTo>
                <a:cubicBezTo>
                  <a:pt x="20609" y="20519"/>
                  <a:pt x="20620" y="20478"/>
                  <a:pt x="20645" y="20478"/>
                </a:cubicBezTo>
                <a:cubicBezTo>
                  <a:pt x="20759" y="20479"/>
                  <a:pt x="20848" y="20482"/>
                  <a:pt x="20899" y="20485"/>
                </a:cubicBezTo>
                <a:cubicBezTo>
                  <a:pt x="20930" y="20486"/>
                  <a:pt x="20958" y="20504"/>
                  <a:pt x="20977" y="20535"/>
                </a:cubicBezTo>
                <a:cubicBezTo>
                  <a:pt x="21021" y="20606"/>
                  <a:pt x="21114" y="20741"/>
                  <a:pt x="21241" y="20815"/>
                </a:cubicBezTo>
                <a:cubicBezTo>
                  <a:pt x="21415" y="20916"/>
                  <a:pt x="21600" y="20710"/>
                  <a:pt x="21553" y="20469"/>
                </a:cubicBezTo>
                <a:cubicBezTo>
                  <a:pt x="21517" y="20281"/>
                  <a:pt x="21459" y="20059"/>
                  <a:pt x="21408" y="19878"/>
                </a:cubicBezTo>
                <a:cubicBezTo>
                  <a:pt x="21348" y="19662"/>
                  <a:pt x="21223" y="19489"/>
                  <a:pt x="21061" y="19398"/>
                </a:cubicBezTo>
                <a:cubicBezTo>
                  <a:pt x="20606" y="19143"/>
                  <a:pt x="20185" y="18944"/>
                  <a:pt x="19469" y="18789"/>
                </a:cubicBezTo>
                <a:cubicBezTo>
                  <a:pt x="19345" y="18762"/>
                  <a:pt x="19240" y="18647"/>
                  <a:pt x="19204" y="18490"/>
                </a:cubicBezTo>
                <a:cubicBezTo>
                  <a:pt x="19002" y="17615"/>
                  <a:pt x="19276" y="15944"/>
                  <a:pt x="18469" y="14355"/>
                </a:cubicBezTo>
                <a:cubicBezTo>
                  <a:pt x="18330" y="13193"/>
                  <a:pt x="18240" y="12130"/>
                  <a:pt x="17985" y="11219"/>
                </a:cubicBezTo>
                <a:cubicBezTo>
                  <a:pt x="17946" y="11077"/>
                  <a:pt x="18017" y="10926"/>
                  <a:pt x="18132" y="10909"/>
                </a:cubicBezTo>
                <a:cubicBezTo>
                  <a:pt x="19469" y="10712"/>
                  <a:pt x="20004" y="9093"/>
                  <a:pt x="20031" y="8149"/>
                </a:cubicBezTo>
                <a:cubicBezTo>
                  <a:pt x="20067" y="6948"/>
                  <a:pt x="21518" y="5148"/>
                  <a:pt x="21235" y="3532"/>
                </a:cubicBezTo>
                <a:cubicBezTo>
                  <a:pt x="20969" y="2017"/>
                  <a:pt x="19647" y="16"/>
                  <a:pt x="17338" y="0"/>
                </a:cubicBezTo>
                <a:close/>
              </a:path>
            </a:pathLst>
          </a:cu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solidFill>
              <a:srgbClr val="A5B592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build="p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197" name="cvičení.jpg" descr="cvičení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1662" y="783448"/>
            <a:ext cx="8392161" cy="7443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cviceni 2.jpg" descr="cviceni 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733" y="614115"/>
            <a:ext cx="10837334" cy="7784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znakovani.jpg" descr="znakovani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5866" y="27093"/>
            <a:ext cx="9286241" cy="8956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znakovani 2.jpg" descr="znakovani 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65493" y="-24836"/>
            <a:ext cx="9004019" cy="8958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montessori.jpg" descr="montessori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23999" y="-1386276"/>
            <a:ext cx="10972802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montik2.jpg" descr="montik2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81599" y="-541867"/>
            <a:ext cx="4987433" cy="9992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xit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xit" presetSubtype="32" fill="hold" grpId="4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8" dur="1000" fill="hold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xit" presetSubtype="32" fill="hold" grpId="6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26" dur="1000" fill="hold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4" presetClass="exit" presetSubtype="32" fill="hold" grpId="8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34" dur="1000" fill="hold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32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4" presetClass="exit" presetSubtype="32" fill="hold" grpId="1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42" dur="1000" fill="hold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4" presetClass="entr" presetSubtype="32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  <p:bldP spid="197" grpId="3" animBg="1" advAuto="0"/>
      <p:bldP spid="198" grpId="2" animBg="1" advAuto="0"/>
      <p:bldP spid="198" grpId="4" animBg="1" advAuto="0"/>
      <p:bldP spid="199" grpId="5" animBg="1" advAuto="0"/>
      <p:bldP spid="199" grpId="6" animBg="1" advAuto="0"/>
      <p:bldP spid="200" grpId="7" animBg="1" advAuto="0"/>
      <p:bldP spid="200" grpId="8" animBg="1" advAuto="0"/>
      <p:bldP spid="201" grpId="9" animBg="1" advAuto="0"/>
      <p:bldP spid="201" grpId="10" animBg="1" advAuto="0"/>
      <p:bldP spid="202" grpId="1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Čára"/>
          <p:cNvSpPr>
            <a:spLocks noGrp="1"/>
          </p:cNvSpPr>
          <p:nvPr>
            <p:ph type="body" sz="quarter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5" name="Jak pracovat s dětmi do tří le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Jak pracovat s dětmi do tří let?</a:t>
            </a:r>
          </a:p>
        </p:txBody>
      </p:sp>
      <p:sp>
        <p:nvSpPr>
          <p:cNvPr id="206" name="https://www.youtube.com/watch?v=tbX6aMfPtEw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https://www.youtube.com/watch?v=tbX6aMfPtEw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54"/>
          <a:stretch>
            <a:fillRect/>
          </a:stretch>
        </p:blipFill>
        <p:spPr>
          <a:xfrm>
            <a:off x="668302" y="216746"/>
            <a:ext cx="11686259" cy="1733974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1) Potřeba jistoty v pečující osobě…"/>
          <p:cNvSpPr txBox="1">
            <a:spLocks noGrp="1"/>
          </p:cNvSpPr>
          <p:nvPr>
            <p:ph type="body" idx="4294967295"/>
          </p:nvPr>
        </p:nvSpPr>
        <p:spPr>
          <a:xfrm>
            <a:off x="0" y="2492678"/>
            <a:ext cx="11861800" cy="6537021"/>
          </a:xfrm>
          <a:prstGeom prst="rect">
            <a:avLst/>
          </a:prstGeom>
        </p:spPr>
        <p:txBody>
          <a:bodyPr/>
          <a:lstStyle/>
          <a:p>
            <a:pPr marL="388337" lvl="1" indent="-388337">
              <a:buSzTx/>
              <a:buNone/>
              <a:defRPr sz="3800" b="1"/>
            </a:pPr>
            <a:r>
              <a:rPr dirty="0"/>
              <a:t>1) </a:t>
            </a:r>
            <a:r>
              <a:rPr dirty="0" err="1"/>
              <a:t>Potřeba</a:t>
            </a:r>
            <a:r>
              <a:rPr dirty="0"/>
              <a:t> </a:t>
            </a:r>
            <a:r>
              <a:rPr dirty="0" err="1"/>
              <a:t>jistoty</a:t>
            </a:r>
            <a:r>
              <a:rPr dirty="0"/>
              <a:t> v </a:t>
            </a:r>
            <a:r>
              <a:rPr dirty="0" err="1"/>
              <a:t>pečující</a:t>
            </a:r>
            <a:r>
              <a:rPr dirty="0"/>
              <a:t> </a:t>
            </a:r>
            <a:r>
              <a:rPr dirty="0" err="1"/>
              <a:t>osobě</a:t>
            </a:r>
            <a:endParaRPr sz="3400" dirty="0"/>
          </a:p>
          <a:p>
            <a:pPr marL="499268" lvl="1" indent="-499268">
              <a:defRPr sz="3400"/>
            </a:pPr>
            <a:r>
              <a:rPr dirty="0" err="1"/>
              <a:t>Teorie</a:t>
            </a:r>
            <a:r>
              <a:rPr dirty="0"/>
              <a:t> </a:t>
            </a:r>
            <a:r>
              <a:rPr dirty="0" err="1"/>
              <a:t>Attachement</a:t>
            </a:r>
            <a:r>
              <a:rPr dirty="0"/>
              <a:t> - </a:t>
            </a:r>
            <a:r>
              <a:rPr dirty="0" err="1"/>
              <a:t>výzkumy</a:t>
            </a:r>
            <a:r>
              <a:rPr dirty="0"/>
              <a:t> Bowlby, </a:t>
            </a:r>
            <a:r>
              <a:rPr dirty="0" err="1"/>
              <a:t>Ainswortová</a:t>
            </a:r>
            <a:endParaRPr dirty="0"/>
          </a:p>
          <a:p>
            <a:pPr marL="499268" lvl="1" indent="-499268">
              <a:defRPr sz="3400"/>
            </a:pPr>
            <a:r>
              <a:rPr dirty="0" err="1"/>
              <a:t>Spojitost</a:t>
            </a:r>
            <a:r>
              <a:rPr dirty="0"/>
              <a:t> s </a:t>
            </a:r>
            <a:r>
              <a:rPr dirty="0" err="1"/>
              <a:t>výzkumy</a:t>
            </a:r>
            <a:r>
              <a:rPr dirty="0"/>
              <a:t> </a:t>
            </a:r>
            <a:r>
              <a:rPr dirty="0" err="1"/>
              <a:t>intuitivního</a:t>
            </a:r>
            <a:r>
              <a:rPr dirty="0"/>
              <a:t> </a:t>
            </a:r>
            <a:r>
              <a:rPr dirty="0" err="1"/>
              <a:t>rodičovství</a:t>
            </a:r>
            <a:r>
              <a:rPr dirty="0"/>
              <a:t>, </a:t>
            </a:r>
            <a:r>
              <a:rPr dirty="0" err="1"/>
              <a:t>pozitivního</a:t>
            </a:r>
            <a:r>
              <a:rPr dirty="0"/>
              <a:t> </a:t>
            </a:r>
            <a:r>
              <a:rPr dirty="0" err="1"/>
              <a:t>naladění</a:t>
            </a:r>
            <a:r>
              <a:rPr dirty="0"/>
              <a:t> se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dítě</a:t>
            </a:r>
            <a:r>
              <a:rPr dirty="0"/>
              <a:t> (</a:t>
            </a:r>
            <a:r>
              <a:rPr dirty="0" err="1"/>
              <a:t>Ditrichová</a:t>
            </a:r>
            <a:r>
              <a:rPr dirty="0"/>
              <a:t>, </a:t>
            </a:r>
            <a:r>
              <a:rPr dirty="0" err="1"/>
              <a:t>Papoušek</a:t>
            </a:r>
            <a:r>
              <a:rPr dirty="0"/>
              <a:t> et al., 2004; Magnuson &amp; Duncan, 2002).</a:t>
            </a:r>
          </a:p>
          <a:p>
            <a:pPr marL="499268" lvl="1" indent="-499268">
              <a:defRPr sz="3400"/>
            </a:pPr>
            <a:r>
              <a:rPr dirty="0" err="1"/>
              <a:t>Výzkumy</a:t>
            </a:r>
            <a:r>
              <a:rPr dirty="0"/>
              <a:t> </a:t>
            </a:r>
            <a:r>
              <a:rPr dirty="0" err="1"/>
              <a:t>ukazují</a:t>
            </a:r>
            <a:r>
              <a:rPr dirty="0"/>
              <a:t> </a:t>
            </a:r>
            <a:r>
              <a:rPr dirty="0" err="1"/>
              <a:t>vliv</a:t>
            </a:r>
            <a:r>
              <a:rPr dirty="0"/>
              <a:t> </a:t>
            </a:r>
            <a:r>
              <a:rPr dirty="0" err="1"/>
              <a:t>emocí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kognitivní</a:t>
            </a:r>
            <a:r>
              <a:rPr dirty="0"/>
              <a:t> </a:t>
            </a:r>
            <a:r>
              <a:rPr dirty="0" err="1"/>
              <a:t>vývoj</a:t>
            </a:r>
            <a:r>
              <a:rPr dirty="0"/>
              <a:t> (</a:t>
            </a:r>
            <a:r>
              <a:rPr dirty="0" err="1"/>
              <a:t>Zeman</a:t>
            </a:r>
            <a:r>
              <a:rPr dirty="0"/>
              <a:t> et al., 2006)</a:t>
            </a:r>
          </a:p>
          <a:p>
            <a:pPr marL="499268" lvl="1" indent="-499268">
              <a:defRPr sz="3400"/>
            </a:pPr>
            <a:r>
              <a:rPr dirty="0" err="1"/>
              <a:t>Raná</a:t>
            </a:r>
            <a:r>
              <a:rPr dirty="0"/>
              <a:t> </a:t>
            </a:r>
            <a:r>
              <a:rPr dirty="0" err="1"/>
              <a:t>podpora</a:t>
            </a:r>
            <a:r>
              <a:rPr dirty="0"/>
              <a:t> </a:t>
            </a:r>
            <a:r>
              <a:rPr dirty="0" err="1"/>
              <a:t>rodičů</a:t>
            </a:r>
            <a:r>
              <a:rPr dirty="0"/>
              <a:t> a </a:t>
            </a:r>
            <a:r>
              <a:rPr dirty="0" err="1"/>
              <a:t>pozitivní</a:t>
            </a:r>
            <a:r>
              <a:rPr dirty="0"/>
              <a:t> </a:t>
            </a:r>
            <a:r>
              <a:rPr dirty="0" err="1"/>
              <a:t>zkušenost</a:t>
            </a:r>
            <a:r>
              <a:rPr dirty="0"/>
              <a:t> </a:t>
            </a:r>
            <a:r>
              <a:rPr dirty="0" err="1"/>
              <a:t>dítěte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jeho</a:t>
            </a:r>
            <a:r>
              <a:rPr dirty="0"/>
              <a:t> </a:t>
            </a:r>
            <a:r>
              <a:rPr dirty="0" err="1"/>
              <a:t>další</a:t>
            </a:r>
            <a:r>
              <a:rPr dirty="0"/>
              <a:t> </a:t>
            </a:r>
            <a:r>
              <a:rPr dirty="0" err="1"/>
              <a:t>rozvoj</a:t>
            </a:r>
            <a:r>
              <a:rPr dirty="0"/>
              <a:t> (Clarke &amp; Clarke, 2000).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2) Experimentace a podnětné prostředí…"/>
          <p:cNvSpPr txBox="1">
            <a:spLocks noGrp="1"/>
          </p:cNvSpPr>
          <p:nvPr>
            <p:ph type="body" idx="4294967295"/>
          </p:nvPr>
        </p:nvSpPr>
        <p:spPr>
          <a:xfrm>
            <a:off x="0" y="3106454"/>
            <a:ext cx="11861800" cy="5923245"/>
          </a:xfrm>
          <a:prstGeom prst="rect">
            <a:avLst/>
          </a:prstGeom>
        </p:spPr>
        <p:txBody>
          <a:bodyPr/>
          <a:lstStyle/>
          <a:p>
            <a:pPr marL="388337" indent="-388337">
              <a:buSzTx/>
              <a:buNone/>
              <a:defRPr sz="4000" b="1"/>
            </a:pPr>
            <a:r>
              <a:rPr dirty="0"/>
              <a:t>2) </a:t>
            </a:r>
            <a:r>
              <a:rPr dirty="0" err="1"/>
              <a:t>Experimentace</a:t>
            </a:r>
            <a:r>
              <a:rPr dirty="0"/>
              <a:t> a </a:t>
            </a:r>
            <a:r>
              <a:rPr dirty="0" err="1"/>
              <a:t>podnětné</a:t>
            </a:r>
            <a:r>
              <a:rPr dirty="0"/>
              <a:t> </a:t>
            </a:r>
            <a:r>
              <a:rPr dirty="0" err="1"/>
              <a:t>prostředí</a:t>
            </a:r>
            <a:endParaRPr dirty="0"/>
          </a:p>
          <a:p>
            <a:r>
              <a:rPr dirty="0" err="1"/>
              <a:t>Hra</a:t>
            </a:r>
            <a:r>
              <a:rPr dirty="0"/>
              <a:t> </a:t>
            </a:r>
            <a:r>
              <a:rPr dirty="0" err="1"/>
              <a:t>dětí</a:t>
            </a:r>
            <a:r>
              <a:rPr dirty="0"/>
              <a:t> </a:t>
            </a:r>
            <a:r>
              <a:rPr dirty="0" err="1"/>
              <a:t>zabírá</a:t>
            </a:r>
            <a:r>
              <a:rPr dirty="0"/>
              <a:t> </a:t>
            </a:r>
            <a:r>
              <a:rPr dirty="0" err="1"/>
              <a:t>celou</a:t>
            </a:r>
            <a:r>
              <a:rPr dirty="0"/>
              <a:t> </a:t>
            </a:r>
            <a:r>
              <a:rPr dirty="0" err="1"/>
              <a:t>část</a:t>
            </a:r>
            <a:r>
              <a:rPr dirty="0"/>
              <a:t> </a:t>
            </a:r>
            <a:r>
              <a:rPr dirty="0" err="1"/>
              <a:t>dne</a:t>
            </a:r>
            <a:r>
              <a:rPr dirty="0"/>
              <a:t> a je </a:t>
            </a:r>
            <a:r>
              <a:rPr dirty="0" err="1"/>
              <a:t>specifická</a:t>
            </a:r>
            <a:r>
              <a:rPr b="1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dirty="0" err="1">
                <a:latin typeface="Constantia"/>
                <a:ea typeface="Constantia"/>
                <a:cs typeface="Constantia"/>
                <a:sym typeface="Constantia"/>
              </a:rPr>
              <a:t>popisujeme</a:t>
            </a:r>
            <a:r>
              <a:rPr b="1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dirty="0" err="1">
                <a:latin typeface="Constantia"/>
                <a:ea typeface="Constantia"/>
                <a:cs typeface="Constantia"/>
                <a:sym typeface="Constantia"/>
              </a:rPr>
              <a:t>ji</a:t>
            </a:r>
            <a:r>
              <a:rPr b="1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dirty="0" err="1">
                <a:latin typeface="Constantia"/>
                <a:ea typeface="Constantia"/>
                <a:cs typeface="Constantia"/>
                <a:sym typeface="Constantia"/>
              </a:rPr>
              <a:t>jako</a:t>
            </a:r>
            <a:r>
              <a:rPr b="1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dirty="0" err="1">
                <a:latin typeface="Constantia"/>
                <a:ea typeface="Constantia"/>
                <a:cs typeface="Constantia"/>
                <a:sym typeface="Constantia"/>
              </a:rPr>
              <a:t>manipulace</a:t>
            </a:r>
            <a:r>
              <a:rPr b="1" dirty="0">
                <a:latin typeface="Constantia"/>
                <a:ea typeface="Constantia"/>
                <a:cs typeface="Constantia"/>
                <a:sym typeface="Constantia"/>
              </a:rPr>
              <a:t> a </a:t>
            </a:r>
            <a:r>
              <a:rPr b="1" dirty="0" err="1">
                <a:latin typeface="Constantia"/>
                <a:ea typeface="Constantia"/>
                <a:cs typeface="Constantia"/>
                <a:sym typeface="Constantia"/>
              </a:rPr>
              <a:t>experimentace</a:t>
            </a:r>
            <a:r>
              <a:rPr dirty="0"/>
              <a:t> (Rose, Feldman, &amp; Jankowski; 2009; </a:t>
            </a:r>
            <a:r>
              <a:rPr dirty="0" err="1"/>
              <a:t>Gudmundsdottir</a:t>
            </a:r>
            <a:r>
              <a:rPr dirty="0"/>
              <a:t> &amp; </a:t>
            </a:r>
            <a:r>
              <a:rPr dirty="0" err="1"/>
              <a:t>Gudmundsdottir</a:t>
            </a:r>
            <a:r>
              <a:rPr dirty="0"/>
              <a:t>, 2010)</a:t>
            </a:r>
          </a:p>
          <a:p>
            <a:r>
              <a:rPr dirty="0" err="1"/>
              <a:t>Piagetova</a:t>
            </a:r>
            <a:r>
              <a:rPr dirty="0"/>
              <a:t> </a:t>
            </a:r>
            <a:r>
              <a:rPr dirty="0" err="1"/>
              <a:t>teorie</a:t>
            </a:r>
            <a:r>
              <a:rPr dirty="0"/>
              <a:t> </a:t>
            </a:r>
            <a:r>
              <a:rPr dirty="0" err="1"/>
              <a:t>psychomotorického</a:t>
            </a:r>
            <a:r>
              <a:rPr dirty="0"/>
              <a:t> </a:t>
            </a:r>
            <a:r>
              <a:rPr dirty="0" err="1"/>
              <a:t>vývoje</a:t>
            </a:r>
            <a:r>
              <a:rPr dirty="0"/>
              <a:t>:</a:t>
            </a:r>
          </a:p>
          <a:p>
            <a:r>
              <a:rPr dirty="0"/>
              <a:t>1. </a:t>
            </a:r>
            <a:r>
              <a:rPr dirty="0" err="1"/>
              <a:t>stádium</a:t>
            </a:r>
            <a:r>
              <a:rPr dirty="0"/>
              <a:t> </a:t>
            </a:r>
            <a:r>
              <a:rPr dirty="0" err="1"/>
              <a:t>senzomotorického</a:t>
            </a:r>
            <a:r>
              <a:rPr dirty="0"/>
              <a:t> </a:t>
            </a:r>
            <a:r>
              <a:rPr dirty="0" err="1" smtClean="0"/>
              <a:t>vývoje</a:t>
            </a:r>
            <a:endParaRPr lang="cs-CZ" dirty="0" smtClean="0"/>
          </a:p>
          <a:p>
            <a:r>
              <a:rPr dirty="0" smtClean="0"/>
              <a:t>https</a:t>
            </a:r>
            <a:r>
              <a:rPr dirty="0"/>
              <a:t>://</a:t>
            </a:r>
            <a:r>
              <a:rPr u="sng" dirty="0">
                <a:hlinkClick r:id="rId3"/>
              </a:rPr>
              <a:t>www.youtube.com/watch?v=TRF27F2bn-A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3) Pokládání základů sociálního a emočního rozvoje"/>
          <p:cNvSpPr txBox="1">
            <a:spLocks noGrp="1"/>
          </p:cNvSpPr>
          <p:nvPr>
            <p:ph type="body" idx="4294967295"/>
          </p:nvPr>
        </p:nvSpPr>
        <p:spPr>
          <a:xfrm>
            <a:off x="0" y="3031298"/>
            <a:ext cx="11861800" cy="5998401"/>
          </a:xfrm>
          <a:prstGeom prst="rect">
            <a:avLst/>
          </a:prstGeom>
        </p:spPr>
        <p:txBody>
          <a:bodyPr/>
          <a:lstStyle>
            <a:lvl1pPr marL="388337" indent="-388337">
              <a:buSzTx/>
              <a:buNone/>
            </a:lvl1pPr>
          </a:lstStyle>
          <a:p>
            <a:r>
              <a:rPr dirty="0"/>
              <a:t>3) </a:t>
            </a:r>
            <a:r>
              <a:rPr dirty="0" err="1"/>
              <a:t>Pokládání</a:t>
            </a:r>
            <a:r>
              <a:rPr dirty="0"/>
              <a:t> </a:t>
            </a:r>
            <a:r>
              <a:rPr dirty="0" err="1"/>
              <a:t>základů</a:t>
            </a:r>
            <a:r>
              <a:rPr dirty="0"/>
              <a:t> </a:t>
            </a:r>
            <a:r>
              <a:rPr dirty="0" err="1"/>
              <a:t>sociálního</a:t>
            </a:r>
            <a:r>
              <a:rPr dirty="0"/>
              <a:t> a </a:t>
            </a:r>
            <a:r>
              <a:rPr dirty="0" err="1"/>
              <a:t>emočního</a:t>
            </a:r>
            <a:r>
              <a:rPr dirty="0"/>
              <a:t> </a:t>
            </a:r>
            <a:r>
              <a:rPr dirty="0" err="1"/>
              <a:t>rozvoje</a:t>
            </a:r>
            <a:endParaRPr dirty="0"/>
          </a:p>
        </p:txBody>
      </p:sp>
      <p:pic>
        <p:nvPicPr>
          <p:cNvPr id="2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Čára"/>
          <p:cNvSpPr>
            <a:spLocks noGrp="1"/>
          </p:cNvSpPr>
          <p:nvPr>
            <p:ph type="body" sz="quarter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8" name="TE WHARIK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TE WHARIKI</a:t>
            </a:r>
          </a:p>
        </p:txBody>
      </p:sp>
      <p:sp>
        <p:nvSpPr>
          <p:cNvPr id="219" name="Národní program pro výchovu a vzdělávání dětí od kojenců po první stupeň ZŠ na Novém Zéland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3512" indent="-413512" defTabSz="514095">
              <a:spcBef>
                <a:spcPts val="1500"/>
              </a:spcBef>
              <a:defRPr sz="2816"/>
            </a:pPr>
            <a:r>
              <a:t>Národní program pro výchovu a vzdělávání dětí od kojenců po první stupeň ZŠ na Novém Zélandu</a:t>
            </a:r>
          </a:p>
          <a:p>
            <a:pPr marL="413512" indent="-413512" defTabSz="514095">
              <a:spcBef>
                <a:spcPts val="1500"/>
              </a:spcBef>
              <a:defRPr sz="2816"/>
            </a:pPr>
            <a:r>
              <a:t>5 hlavních cílů:</a:t>
            </a:r>
          </a:p>
          <a:p>
            <a:pPr marL="0" indent="0" defTabSz="514095">
              <a:spcBef>
                <a:spcPts val="1500"/>
              </a:spcBef>
              <a:buSzTx/>
              <a:buFontTx/>
              <a:buNone/>
              <a:defRPr sz="2816"/>
            </a:pPr>
            <a:r>
              <a:t>1) Well-being (péče o zdraví dětí)</a:t>
            </a:r>
          </a:p>
          <a:p>
            <a:pPr marL="0" indent="0" defTabSz="514095">
              <a:spcBef>
                <a:spcPts val="1500"/>
              </a:spcBef>
              <a:buSzTx/>
              <a:buFontTx/>
              <a:buNone/>
              <a:defRPr sz="2816"/>
            </a:pPr>
            <a:r>
              <a:t>2) Pocit, že tady patřím (belonging) pro děti i rodiny</a:t>
            </a:r>
          </a:p>
          <a:p>
            <a:pPr marL="0" indent="0" defTabSz="514095">
              <a:spcBef>
                <a:spcPts val="1500"/>
              </a:spcBef>
              <a:buSzTx/>
              <a:buFontTx/>
              <a:buNone/>
              <a:defRPr sz="2816"/>
            </a:pPr>
            <a:r>
              <a:t>3) Mohu přispět (contribution), každý jsme individuální a cení</a:t>
            </a:r>
          </a:p>
          <a:p>
            <a:pPr marL="0" indent="0" defTabSz="514095">
              <a:spcBef>
                <a:spcPts val="1500"/>
              </a:spcBef>
              <a:buSzTx/>
              <a:buFontTx/>
              <a:buNone/>
              <a:defRPr sz="2816"/>
            </a:pPr>
            <a:r>
              <a:t>4) Komunikace  (communication) - podpora a facilitace</a:t>
            </a:r>
          </a:p>
          <a:p>
            <a:pPr marL="0" indent="0" defTabSz="514095">
              <a:spcBef>
                <a:spcPts val="1500"/>
              </a:spcBef>
              <a:buSzTx/>
              <a:buFontTx/>
              <a:buNone/>
              <a:defRPr sz="2816"/>
            </a:pPr>
            <a:r>
              <a:t>5) Objevování (exploration) - podpora dětí v učení se skrze zkušenosti</a:t>
            </a:r>
          </a:p>
          <a:p>
            <a:pPr marL="0" indent="0" defTabSz="514095">
              <a:spcBef>
                <a:spcPts val="1500"/>
              </a:spcBef>
              <a:buSzTx/>
              <a:buFontTx/>
              <a:buNone/>
              <a:defRPr sz="2816"/>
            </a:pPr>
            <a:endParaRPr/>
          </a:p>
          <a:p>
            <a:pPr marL="0" indent="0" defTabSz="514095">
              <a:spcBef>
                <a:spcPts val="1500"/>
              </a:spcBef>
              <a:buSzTx/>
              <a:buFontTx/>
              <a:buNone/>
              <a:defRPr sz="2816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Jaké jsou hlavní důvody pro rozšiřování péče o děti do tří let?…"/>
          <p:cNvSpPr txBox="1">
            <a:spLocks noGrp="1"/>
          </p:cNvSpPr>
          <p:nvPr>
            <p:ph type="body" idx="4294967295"/>
          </p:nvPr>
        </p:nvSpPr>
        <p:spPr>
          <a:xfrm>
            <a:off x="0" y="3331922"/>
            <a:ext cx="11861800" cy="5697777"/>
          </a:xfrm>
          <a:prstGeom prst="rect">
            <a:avLst/>
          </a:prstGeom>
        </p:spPr>
        <p:txBody>
          <a:bodyPr/>
          <a:lstStyle/>
          <a:p>
            <a:pPr>
              <a:defRPr i="1">
                <a:latin typeface="Palatino"/>
                <a:ea typeface="Palatino"/>
                <a:cs typeface="Palatino"/>
                <a:sym typeface="Palatino"/>
              </a:defRPr>
            </a:pPr>
            <a:r>
              <a:rPr dirty="0" err="1"/>
              <a:t>Jaké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hlavní</a:t>
            </a:r>
            <a:r>
              <a:rPr dirty="0"/>
              <a:t> </a:t>
            </a:r>
            <a:r>
              <a:rPr dirty="0" err="1"/>
              <a:t>důvody</a:t>
            </a:r>
            <a:r>
              <a:rPr dirty="0"/>
              <a:t> pro </a:t>
            </a:r>
            <a:r>
              <a:rPr dirty="0" err="1"/>
              <a:t>rozšiřování</a:t>
            </a:r>
            <a:r>
              <a:rPr dirty="0"/>
              <a:t> </a:t>
            </a:r>
            <a:r>
              <a:rPr dirty="0" err="1"/>
              <a:t>péče</a:t>
            </a:r>
            <a:r>
              <a:rPr dirty="0"/>
              <a:t> o </a:t>
            </a:r>
            <a:r>
              <a:rPr dirty="0" err="1"/>
              <a:t>děti</a:t>
            </a:r>
            <a:r>
              <a:rPr dirty="0"/>
              <a:t> do </a:t>
            </a:r>
            <a:r>
              <a:rPr dirty="0" err="1"/>
              <a:t>tří</a:t>
            </a:r>
            <a:r>
              <a:rPr dirty="0"/>
              <a:t> let? </a:t>
            </a:r>
          </a:p>
          <a:p>
            <a:pPr>
              <a:defRPr i="1">
                <a:latin typeface="Palatino"/>
                <a:ea typeface="Palatino"/>
                <a:cs typeface="Palatino"/>
                <a:sym typeface="Palatino"/>
              </a:defRPr>
            </a:pP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zařízení</a:t>
            </a:r>
            <a:r>
              <a:rPr dirty="0"/>
              <a:t> pro </a:t>
            </a:r>
            <a:r>
              <a:rPr dirty="0" err="1"/>
              <a:t>děti</a:t>
            </a:r>
            <a:r>
              <a:rPr dirty="0"/>
              <a:t> do </a:t>
            </a:r>
            <a:r>
              <a:rPr dirty="0" err="1"/>
              <a:t>tří</a:t>
            </a:r>
            <a:r>
              <a:rPr dirty="0"/>
              <a:t> let </a:t>
            </a:r>
            <a:r>
              <a:rPr dirty="0" err="1"/>
              <a:t>nutná</a:t>
            </a:r>
            <a:r>
              <a:rPr dirty="0"/>
              <a:t> v </a:t>
            </a:r>
            <a:r>
              <a:rPr dirty="0" err="1"/>
              <a:t>zájmu</a:t>
            </a:r>
            <a:r>
              <a:rPr dirty="0"/>
              <a:t> </a:t>
            </a:r>
            <a:r>
              <a:rPr dirty="0" err="1"/>
              <a:t>dítěte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diktována</a:t>
            </a:r>
            <a:r>
              <a:rPr dirty="0"/>
              <a:t> </a:t>
            </a:r>
            <a:r>
              <a:rPr dirty="0" err="1"/>
              <a:t>požadavky</a:t>
            </a:r>
            <a:r>
              <a:rPr dirty="0"/>
              <a:t> </a:t>
            </a:r>
            <a:r>
              <a:rPr dirty="0" err="1"/>
              <a:t>trhu</a:t>
            </a:r>
            <a:r>
              <a:rPr dirty="0"/>
              <a:t>?</a:t>
            </a:r>
          </a:p>
          <a:p>
            <a:pPr>
              <a:defRPr i="1">
                <a:latin typeface="Palatino"/>
                <a:ea typeface="Palatino"/>
                <a:cs typeface="Palatino"/>
                <a:sym typeface="Palatino"/>
              </a:defRPr>
            </a:pPr>
            <a:r>
              <a:rPr dirty="0" err="1"/>
              <a:t>Proč</a:t>
            </a:r>
            <a:r>
              <a:rPr dirty="0"/>
              <a:t> </a:t>
            </a:r>
            <a:r>
              <a:rPr dirty="0" err="1"/>
              <a:t>rodiče</a:t>
            </a:r>
            <a:r>
              <a:rPr dirty="0"/>
              <a:t> </a:t>
            </a:r>
            <a:r>
              <a:rPr dirty="0" err="1"/>
              <a:t>vyhledávají</a:t>
            </a:r>
            <a:r>
              <a:rPr dirty="0"/>
              <a:t> </a:t>
            </a:r>
            <a:r>
              <a:rPr dirty="0" err="1"/>
              <a:t>kroužky</a:t>
            </a:r>
            <a:r>
              <a:rPr dirty="0"/>
              <a:t> pro </a:t>
            </a:r>
            <a:r>
              <a:rPr dirty="0" err="1"/>
              <a:t>své</a:t>
            </a:r>
            <a:r>
              <a:rPr dirty="0"/>
              <a:t> </a:t>
            </a:r>
            <a:r>
              <a:rPr dirty="0" err="1"/>
              <a:t>děti</a:t>
            </a:r>
            <a:r>
              <a:rPr dirty="0"/>
              <a:t> od </a:t>
            </a:r>
            <a:r>
              <a:rPr dirty="0" err="1"/>
              <a:t>narození</a:t>
            </a:r>
            <a:r>
              <a:rPr dirty="0"/>
              <a:t>?</a:t>
            </a:r>
          </a:p>
          <a:p>
            <a:pPr>
              <a:defRPr i="1"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>
              <a:defRPr i="1">
                <a:latin typeface="Palatino"/>
                <a:ea typeface="Palatino"/>
                <a:cs typeface="Palatino"/>
                <a:sym typeface="Palatino"/>
              </a:defRPr>
            </a:pPr>
            <a:r>
              <a:rPr dirty="0" err="1"/>
              <a:t>Měla</a:t>
            </a:r>
            <a:r>
              <a:rPr dirty="0"/>
              <a:t> by </a:t>
            </a:r>
            <a:r>
              <a:rPr dirty="0" err="1"/>
              <a:t>vláda</a:t>
            </a:r>
            <a:r>
              <a:rPr dirty="0"/>
              <a:t> </a:t>
            </a:r>
            <a:r>
              <a:rPr dirty="0" err="1"/>
              <a:t>vydat</a:t>
            </a:r>
            <a:r>
              <a:rPr dirty="0"/>
              <a:t> </a:t>
            </a:r>
            <a:r>
              <a:rPr dirty="0" err="1"/>
              <a:t>kurikulum</a:t>
            </a:r>
            <a:r>
              <a:rPr dirty="0"/>
              <a:t> pro </a:t>
            </a:r>
            <a:r>
              <a:rPr dirty="0" err="1"/>
              <a:t>zažízení</a:t>
            </a:r>
            <a:r>
              <a:rPr dirty="0"/>
              <a:t> </a:t>
            </a:r>
            <a:r>
              <a:rPr dirty="0" err="1"/>
              <a:t>pečující</a:t>
            </a:r>
            <a:r>
              <a:rPr dirty="0"/>
              <a:t> o </a:t>
            </a:r>
            <a:r>
              <a:rPr dirty="0" err="1"/>
              <a:t>děti</a:t>
            </a:r>
            <a:r>
              <a:rPr dirty="0"/>
              <a:t> do </a:t>
            </a:r>
            <a:r>
              <a:rPr dirty="0" err="1"/>
              <a:t>tří</a:t>
            </a:r>
            <a:r>
              <a:rPr dirty="0"/>
              <a:t> let?</a:t>
            </a:r>
          </a:p>
        </p:txBody>
      </p:sp>
      <p:pic>
        <p:nvPicPr>
          <p:cNvPr id="2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Úmluva o právech dítěte 1989…"/>
          <p:cNvSpPr txBox="1">
            <a:spLocks noGrp="1"/>
          </p:cNvSpPr>
          <p:nvPr>
            <p:ph type="body" idx="4294967295"/>
          </p:nvPr>
        </p:nvSpPr>
        <p:spPr>
          <a:xfrm>
            <a:off x="0" y="3018772"/>
            <a:ext cx="11861800" cy="6010927"/>
          </a:xfrm>
          <a:prstGeom prst="rect">
            <a:avLst/>
          </a:prstGeom>
        </p:spPr>
        <p:txBody>
          <a:bodyPr/>
          <a:lstStyle/>
          <a:p>
            <a:pPr marL="555738" indent="-519225">
              <a:buChar char="⦿"/>
              <a:defRPr sz="3800"/>
            </a:pPr>
            <a:r>
              <a:rPr dirty="0" err="1"/>
              <a:t>Úmluva</a:t>
            </a:r>
            <a:r>
              <a:rPr dirty="0"/>
              <a:t> o </a:t>
            </a:r>
            <a:r>
              <a:rPr dirty="0" err="1"/>
              <a:t>právech</a:t>
            </a:r>
            <a:r>
              <a:rPr dirty="0"/>
              <a:t> </a:t>
            </a:r>
            <a:r>
              <a:rPr dirty="0" err="1"/>
              <a:t>dítěte</a:t>
            </a:r>
            <a:r>
              <a:rPr dirty="0"/>
              <a:t> 1989</a:t>
            </a:r>
          </a:p>
          <a:p>
            <a:pPr marL="507389" indent="-470876">
              <a:buChar char="⦿"/>
            </a:pPr>
            <a:endParaRPr dirty="0"/>
          </a:p>
          <a:p>
            <a:pPr marL="567884" indent="-531371">
              <a:buChar char="⦿"/>
              <a:defRPr sz="5000"/>
            </a:pPr>
            <a:r>
              <a:rPr dirty="0" err="1"/>
              <a:t>Rodinná</a:t>
            </a:r>
            <a:r>
              <a:rPr dirty="0"/>
              <a:t> </a:t>
            </a:r>
            <a:r>
              <a:rPr dirty="0" err="1"/>
              <a:t>politika</a:t>
            </a:r>
            <a:r>
              <a:rPr dirty="0"/>
              <a:t> </a:t>
            </a:r>
            <a:r>
              <a:rPr dirty="0" err="1"/>
              <a:t>státu</a:t>
            </a:r>
            <a:endParaRPr dirty="0"/>
          </a:p>
          <a:p>
            <a:pPr marL="555738" indent="-519225">
              <a:buChar char="⦿"/>
              <a:defRPr sz="3800"/>
            </a:pPr>
            <a:r>
              <a:rPr dirty="0"/>
              <a:t> r. 2005, 2009, 2017  </a:t>
            </a:r>
            <a:r>
              <a:rPr b="1" dirty="0" err="1">
                <a:latin typeface="Constantia"/>
                <a:ea typeface="Constantia"/>
                <a:cs typeface="Constantia"/>
                <a:sym typeface="Constantia"/>
              </a:rPr>
              <a:t>Národní</a:t>
            </a:r>
            <a:r>
              <a:rPr b="1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dirty="0" err="1">
                <a:latin typeface="Constantia"/>
                <a:ea typeface="Constantia"/>
                <a:cs typeface="Constantia"/>
                <a:sym typeface="Constantia"/>
              </a:rPr>
              <a:t>koncepce</a:t>
            </a:r>
            <a:r>
              <a:rPr b="1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dirty="0" err="1">
                <a:latin typeface="Constantia"/>
                <a:ea typeface="Constantia"/>
                <a:cs typeface="Constantia"/>
                <a:sym typeface="Constantia"/>
              </a:rPr>
              <a:t>prorodinné</a:t>
            </a:r>
            <a:r>
              <a:rPr b="1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dirty="0" err="1">
                <a:latin typeface="Constantia"/>
                <a:ea typeface="Constantia"/>
                <a:cs typeface="Constantia"/>
                <a:sym typeface="Constantia"/>
              </a:rPr>
              <a:t>politiky</a:t>
            </a:r>
            <a:endParaRPr b="1" dirty="0"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Čára"/>
          <p:cNvSpPr>
            <a:spLocks noGrp="1"/>
          </p:cNvSpPr>
          <p:nvPr>
            <p:ph type="body" sz="quarter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5" name="Literatura a odkaz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Literatura a odkazy</a:t>
            </a:r>
          </a:p>
        </p:txBody>
      </p:sp>
      <p:sp>
        <p:nvSpPr>
          <p:cNvPr id="226" name="What is this Early Childhood “Curriculum” www.myece.org.nz/educational-curriculum-aspects/106-te-whariki-curriculum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this Early Childhood “Curriculum” </a:t>
            </a:r>
            <a:r>
              <a:rPr u="sng">
                <a:hlinkClick r:id="rId2"/>
              </a:rPr>
              <a:t>www.myece.org.nz/educational-curriculum-aspects/106-te-whariki-curriculum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Děkuji za pozornost"/>
          <p:cNvSpPr txBox="1">
            <a:spLocks noGrp="1"/>
          </p:cNvSpPr>
          <p:nvPr>
            <p:ph type="body" idx="4294967295"/>
          </p:nvPr>
        </p:nvSpPr>
        <p:spPr>
          <a:xfrm>
            <a:off x="0" y="1803400"/>
            <a:ext cx="11861800" cy="7226300"/>
          </a:xfrm>
          <a:prstGeom prst="rect">
            <a:avLst/>
          </a:prstGeom>
        </p:spPr>
        <p:txBody>
          <a:bodyPr/>
          <a:lstStyle>
            <a:lvl1pPr marL="388337" indent="-388337">
              <a:buSzTx/>
              <a:buNone/>
              <a:defRPr sz="5600"/>
            </a:lvl1pPr>
          </a:lstStyle>
          <a:p>
            <a:r>
              <a:t>Děkuji za pozornost</a:t>
            </a:r>
          </a:p>
        </p:txBody>
      </p:sp>
      <p:pic>
        <p:nvPicPr>
          <p:cNvPr id="229" name="IMG_5784.JPG" descr="IMG_578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2079" y="2623537"/>
            <a:ext cx="4477175" cy="5969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build="p" animBg="1" advAuto="0"/>
      <p:bldP spid="229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88" y="-1"/>
            <a:ext cx="11862366" cy="8669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301" y="1888316"/>
            <a:ext cx="11862366" cy="674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cíl: vytvořit příznivější socio-ekonomické podmínky pro fungování rodin…"/>
          <p:cNvSpPr txBox="1"/>
          <p:nvPr/>
        </p:nvSpPr>
        <p:spPr>
          <a:xfrm>
            <a:off x="7058540" y="2751073"/>
            <a:ext cx="4827322" cy="480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 err="1"/>
              <a:t>cíl</a:t>
            </a:r>
            <a:r>
              <a:rPr dirty="0"/>
              <a:t>: </a:t>
            </a:r>
            <a:r>
              <a:rPr dirty="0" err="1"/>
              <a:t>vytvořit</a:t>
            </a:r>
            <a:r>
              <a:rPr dirty="0"/>
              <a:t> </a:t>
            </a:r>
            <a:r>
              <a:rPr dirty="0" err="1"/>
              <a:t>příznivější</a:t>
            </a:r>
            <a:r>
              <a:rPr dirty="0"/>
              <a:t> socio-</a:t>
            </a:r>
            <a:r>
              <a:rPr dirty="0" err="1"/>
              <a:t>ekonomické</a:t>
            </a:r>
            <a:r>
              <a:rPr dirty="0"/>
              <a:t> </a:t>
            </a:r>
            <a:r>
              <a:rPr dirty="0" err="1"/>
              <a:t>podmínky</a:t>
            </a:r>
            <a:r>
              <a:rPr dirty="0"/>
              <a:t> pro </a:t>
            </a:r>
            <a:r>
              <a:rPr dirty="0" err="1"/>
              <a:t>fungování</a:t>
            </a:r>
            <a:r>
              <a:rPr dirty="0"/>
              <a:t> </a:t>
            </a:r>
            <a:r>
              <a:rPr dirty="0" err="1"/>
              <a:t>rodin</a:t>
            </a:r>
            <a:endParaRPr dirty="0"/>
          </a:p>
          <a:p>
            <a:r>
              <a:rPr dirty="0" err="1"/>
              <a:t>odstraňovat</a:t>
            </a:r>
            <a:r>
              <a:rPr dirty="0"/>
              <a:t> </a:t>
            </a:r>
            <a:r>
              <a:rPr dirty="0" err="1"/>
              <a:t>bariéry</a:t>
            </a:r>
            <a:r>
              <a:rPr dirty="0"/>
              <a:t> a </a:t>
            </a:r>
            <a:r>
              <a:rPr dirty="0" err="1"/>
              <a:t>společenské</a:t>
            </a:r>
            <a:r>
              <a:rPr dirty="0"/>
              <a:t> </a:t>
            </a:r>
            <a:r>
              <a:rPr dirty="0" err="1"/>
              <a:t>tlaky</a:t>
            </a:r>
            <a:r>
              <a:rPr dirty="0"/>
              <a:t>, </a:t>
            </a:r>
            <a:r>
              <a:rPr dirty="0" err="1"/>
              <a:t>kterým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rodiny</a:t>
            </a:r>
            <a:r>
              <a:rPr dirty="0"/>
              <a:t> </a:t>
            </a:r>
            <a:r>
              <a:rPr dirty="0" err="1"/>
              <a:t>vystaveny</a:t>
            </a:r>
            <a:r>
              <a:rPr dirty="0"/>
              <a:t> a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ohrožují</a:t>
            </a:r>
            <a:r>
              <a:rPr dirty="0"/>
              <a:t> </a:t>
            </a:r>
            <a:r>
              <a:rPr dirty="0" err="1"/>
              <a:t>jejich</a:t>
            </a:r>
            <a:r>
              <a:rPr dirty="0"/>
              <a:t> </a:t>
            </a:r>
            <a:r>
              <a:rPr dirty="0" err="1"/>
              <a:t>funkčnost</a:t>
            </a:r>
            <a:endParaRPr dirty="0"/>
          </a:p>
          <a:p>
            <a:r>
              <a:rPr dirty="0" err="1"/>
              <a:t>posilovat</a:t>
            </a:r>
            <a:r>
              <a:rPr dirty="0"/>
              <a:t> </a:t>
            </a:r>
            <a:r>
              <a:rPr dirty="0" err="1"/>
              <a:t>vědomí</a:t>
            </a:r>
            <a:r>
              <a:rPr dirty="0"/>
              <a:t> a </a:t>
            </a:r>
            <a:r>
              <a:rPr dirty="0" err="1"/>
              <a:t>význam</a:t>
            </a:r>
            <a:r>
              <a:rPr dirty="0"/>
              <a:t> </a:t>
            </a:r>
            <a:r>
              <a:rPr dirty="0" err="1"/>
              <a:t>rodinných</a:t>
            </a:r>
            <a:r>
              <a:rPr dirty="0"/>
              <a:t> </a:t>
            </a:r>
            <a:r>
              <a:rPr dirty="0" err="1"/>
              <a:t>hodnot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orodné (jednorázová peněžitá pomoc při narození prvního dítěte v sociální tísni).…"/>
          <p:cNvSpPr txBox="1">
            <a:spLocks noGrp="1"/>
          </p:cNvSpPr>
          <p:nvPr>
            <p:ph type="body" idx="4294967295"/>
          </p:nvPr>
        </p:nvSpPr>
        <p:spPr>
          <a:xfrm>
            <a:off x="0" y="18034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382270" indent="-382270">
              <a:defRPr sz="2800" b="1" i="1">
                <a:latin typeface="Palatino"/>
                <a:ea typeface="Palatino"/>
                <a:cs typeface="Palatino"/>
                <a:sym typeface="Palatino"/>
              </a:defRPr>
            </a:pPr>
            <a:r>
              <a:t>porodné</a:t>
            </a:r>
            <a:r>
              <a:rPr i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>
                <a:latin typeface="Constantia"/>
                <a:ea typeface="Constantia"/>
                <a:cs typeface="Constantia"/>
                <a:sym typeface="Constantia"/>
              </a:rPr>
              <a:t>(jednorázová peněžitá pomoc při narození prvního dítěte v sociální tísni).</a:t>
            </a:r>
          </a:p>
          <a:p>
            <a:pPr marL="382270" indent="-382270">
              <a:defRPr sz="2800" b="1" i="1">
                <a:latin typeface="Palatino"/>
                <a:ea typeface="Palatino"/>
                <a:cs typeface="Palatino"/>
                <a:sym typeface="Palatino"/>
              </a:defRPr>
            </a:pPr>
            <a:r>
              <a:t>mateřská dovolená</a:t>
            </a:r>
            <a:r>
              <a:rPr i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>
                <a:latin typeface="Constantia"/>
                <a:ea typeface="Constantia"/>
                <a:cs typeface="Constantia"/>
                <a:sym typeface="Constantia"/>
              </a:rPr>
              <a:t>(dovolená matky před porodem a ihned po porodu, během níž platí pracovní smlouva a je vyplácen tak zvaný příspěvek v mateřství (</a:t>
            </a:r>
            <a:r>
              <a:rPr b="0">
                <a:latin typeface="Constantia"/>
                <a:ea typeface="Constantia"/>
                <a:cs typeface="Constantia"/>
                <a:sym typeface="Constantia"/>
              </a:rPr>
              <a:t>Peněžitá pomoc</a:t>
            </a:r>
            <a:r>
              <a:rPr b="0" i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>
                <a:latin typeface="Constantia"/>
                <a:ea typeface="Constantia"/>
                <a:cs typeface="Constantia"/>
                <a:sym typeface="Constantia"/>
              </a:rPr>
              <a:t>v mateřství).</a:t>
            </a:r>
            <a:r>
              <a:rPr b="0" i="0">
                <a:latin typeface="Constantia"/>
                <a:ea typeface="Constantia"/>
                <a:cs typeface="Constantia"/>
                <a:sym typeface="Constantia"/>
              </a:rPr>
              <a:t> Částka vyplácená státem podle doporučení Mezinárodní organizace práce  má činit minimálně 12 týdnů s náhradou mzdy minimálně 67% předchozí mzdy. Podle EU minimálně 14 týdnů.</a:t>
            </a:r>
          </a:p>
          <a:p>
            <a:pPr marL="382270" indent="-382270">
              <a:defRPr sz="2800" b="1" i="1">
                <a:latin typeface="Palatino"/>
                <a:ea typeface="Palatino"/>
                <a:cs typeface="Palatino"/>
                <a:sym typeface="Palatino"/>
              </a:defRPr>
            </a:pPr>
            <a:r>
              <a:t>otcovská dovolená (otcovské) </a:t>
            </a:r>
            <a:r>
              <a:rPr b="0" i="0">
                <a:latin typeface="Constantia"/>
                <a:ea typeface="Constantia"/>
                <a:cs typeface="Constantia"/>
                <a:sym typeface="Constantia"/>
              </a:rPr>
              <a:t>je dovolená otce v období kolem porodu a ihned po narození dítěte. Existují dva „typy“ kolem porodu 2-3 dny, po porodu jako obdoba mateřské dovolené 2 – 4 týdny. Během ní může být otci vyplácen příspěvek v otcovství. (Ve Švédsku a Německu tzv. </a:t>
            </a:r>
            <a:r>
              <a:rPr b="0">
                <a:latin typeface="Constantia"/>
                <a:ea typeface="Constantia"/>
                <a:cs typeface="Constantia"/>
                <a:sym typeface="Constantia"/>
              </a:rPr>
              <a:t>otcovská kvóta</a:t>
            </a:r>
            <a:r>
              <a:rPr b="0" i="0">
                <a:latin typeface="Constantia"/>
                <a:ea typeface="Constantia"/>
                <a:cs typeface="Constantia"/>
                <a:sym typeface="Constantia"/>
              </a:rPr>
              <a:t> v průměru 2 měsíce.) </a:t>
            </a:r>
          </a:p>
        </p:txBody>
      </p:sp>
      <p:pic>
        <p:nvPicPr>
          <p:cNvPr id="1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odičovská dovolená určená pro oba rodiče pro péči o dítě po skončení mateřské dovolené.…"/>
          <p:cNvSpPr txBox="1">
            <a:spLocks noGrp="1"/>
          </p:cNvSpPr>
          <p:nvPr>
            <p:ph type="body" idx="4294967295"/>
          </p:nvPr>
        </p:nvSpPr>
        <p:spPr>
          <a:xfrm>
            <a:off x="0" y="18034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363611" indent="-363611" defTabSz="549148">
              <a:spcBef>
                <a:spcPts val="1600"/>
              </a:spcBef>
              <a:defRPr sz="3196" b="1" i="1">
                <a:latin typeface="Palatino"/>
                <a:ea typeface="Palatino"/>
                <a:cs typeface="Palatino"/>
                <a:sym typeface="Palatino"/>
              </a:defRPr>
            </a:pPr>
            <a:r>
              <a:t>rodičovská dovolená</a:t>
            </a:r>
            <a:r>
              <a:rPr i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>
                <a:latin typeface="Constantia"/>
                <a:ea typeface="Constantia"/>
                <a:cs typeface="Constantia"/>
                <a:sym typeface="Constantia"/>
              </a:rPr>
              <a:t>určená pro oba rodiče pro péči o dítě po skončení mateřské dovolené.</a:t>
            </a:r>
          </a:p>
          <a:p>
            <a:pPr marL="363611" indent="-363611" defTabSz="549148">
              <a:spcBef>
                <a:spcPts val="1600"/>
              </a:spcBef>
              <a:defRPr sz="3196" b="1" i="1">
                <a:latin typeface="Palatino"/>
                <a:ea typeface="Palatino"/>
                <a:cs typeface="Palatino"/>
                <a:sym typeface="Palatino"/>
              </a:defRPr>
            </a:pPr>
            <a:r>
              <a:t>rodinné dávky</a:t>
            </a:r>
            <a:r>
              <a:rPr i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>
                <a:latin typeface="Constantia"/>
                <a:ea typeface="Constantia"/>
                <a:cs typeface="Constantia"/>
                <a:sym typeface="Constantia"/>
              </a:rPr>
              <a:t>především přídavky na děti (plošné nebo testované), diferencované podle počtu, věku dětí nebo univerzální, dávky spojené se specifickou situací rodiny (neúplné rodiny, rodiny se zdravotně postiženým dítětem, sociální příplatky).</a:t>
            </a:r>
          </a:p>
          <a:p>
            <a:pPr marL="363611" indent="-363611" defTabSz="549148">
              <a:spcBef>
                <a:spcPts val="1600"/>
              </a:spcBef>
              <a:defRPr sz="3196" b="1" i="1">
                <a:latin typeface="Palatino"/>
                <a:ea typeface="Palatino"/>
                <a:cs typeface="Palatino"/>
                <a:sym typeface="Palatino"/>
              </a:defRPr>
            </a:pPr>
            <a:r>
              <a:t>daňová politika</a:t>
            </a:r>
            <a:r>
              <a:rPr i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>
                <a:latin typeface="Constantia"/>
                <a:ea typeface="Constantia"/>
                <a:cs typeface="Constantia"/>
                <a:sym typeface="Constantia"/>
              </a:rPr>
              <a:t>ve vztahu k rodinám (zdanění příjmů – společné zdanění, odečitatelné položky podle situace v rodině).</a:t>
            </a:r>
          </a:p>
          <a:p>
            <a:pPr marL="363611" indent="-363611" defTabSz="549148">
              <a:spcBef>
                <a:spcPts val="1600"/>
              </a:spcBef>
              <a:defRPr sz="3196" b="1">
                <a:latin typeface="Palatino"/>
                <a:ea typeface="Palatino"/>
                <a:cs typeface="Palatino"/>
                <a:sym typeface="Palatino"/>
              </a:defRPr>
            </a:pPr>
            <a:r>
              <a:t>služby a péče o děti </a:t>
            </a:r>
            <a:r>
              <a:rPr b="0">
                <a:latin typeface="Constantia"/>
                <a:ea typeface="Constantia"/>
                <a:cs typeface="Constantia"/>
                <a:sym typeface="Constantia"/>
              </a:rPr>
              <a:t>představují různé formy podpory státem dotované péče pro děti od narození do jejich 18 let.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Velká Británie…"/>
          <p:cNvSpPr txBox="1">
            <a:spLocks noGrp="1"/>
          </p:cNvSpPr>
          <p:nvPr>
            <p:ph type="body" idx="4294967295"/>
          </p:nvPr>
        </p:nvSpPr>
        <p:spPr>
          <a:xfrm>
            <a:off x="0" y="18034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451104" indent="-451104" defTabSz="560831">
              <a:spcBef>
                <a:spcPts val="1700"/>
              </a:spcBef>
              <a:defRPr sz="3072"/>
            </a:pPr>
            <a:r>
              <a:t>Velká Británie</a:t>
            </a:r>
          </a:p>
          <a:p>
            <a:pPr marL="371347" indent="-371347" defTabSz="560831">
              <a:spcBef>
                <a:spcPts val="1700"/>
              </a:spcBef>
              <a:defRPr sz="3264"/>
            </a:pPr>
            <a:r>
              <a:t>Mateřská dovolená je od roku 2007 stanovena na 13 měsíců (52 týdnů, z toho je necelých 10 měsíců (39 týdnů) finančně kompenzováno.  Prvních 6 měsíců 90% předchozí mzdy, zbytek maximálně 492 GBP</a:t>
            </a:r>
          </a:p>
          <a:p>
            <a:pPr marL="371347" indent="-371347" defTabSz="560831">
              <a:spcBef>
                <a:spcPts val="1700"/>
              </a:spcBef>
              <a:defRPr sz="3264"/>
            </a:pPr>
            <a:r>
              <a:t>K nabízeným službám patří:</a:t>
            </a:r>
            <a:endParaRPr sz="2112"/>
          </a:p>
          <a:p>
            <a:pPr marL="360425" indent="-360425" defTabSz="560831">
              <a:spcBef>
                <a:spcPts val="1700"/>
              </a:spcBef>
              <a:defRPr sz="2112" b="1">
                <a:latin typeface="Palatino"/>
                <a:ea typeface="Palatino"/>
                <a:cs typeface="Palatino"/>
                <a:sym typeface="Palatino"/>
              </a:defRPr>
            </a:pPr>
            <a:r>
              <a:t>Denní jesle</a:t>
            </a:r>
            <a:r>
              <a:rPr b="0">
                <a:latin typeface="Constantia"/>
                <a:ea typeface="Constantia"/>
                <a:cs typeface="Constantia"/>
                <a:sym typeface="Constantia"/>
              </a:rPr>
              <a:t> (nurseries) s provozem 12 hodin denně.</a:t>
            </a:r>
          </a:p>
          <a:p>
            <a:pPr marL="360425" indent="-360425" defTabSz="560831">
              <a:spcBef>
                <a:spcPts val="1700"/>
              </a:spcBef>
              <a:defRPr sz="2112" b="1">
                <a:latin typeface="Palatino"/>
                <a:ea typeface="Palatino"/>
                <a:cs typeface="Palatino"/>
                <a:sym typeface="Palatino"/>
              </a:defRPr>
            </a:pPr>
            <a:r>
              <a:t>Jesle</a:t>
            </a:r>
            <a:r>
              <a:rPr b="0">
                <a:latin typeface="Constantia"/>
                <a:ea typeface="Constantia"/>
                <a:cs typeface="Constantia"/>
                <a:sym typeface="Constantia"/>
              </a:rPr>
              <a:t> pro děti od 0-5 let.</a:t>
            </a:r>
          </a:p>
          <a:p>
            <a:pPr marL="360425" indent="-360425" defTabSz="560831">
              <a:spcBef>
                <a:spcPts val="1700"/>
              </a:spcBef>
              <a:defRPr sz="2112" b="1">
                <a:latin typeface="Palatino"/>
                <a:ea typeface="Palatino"/>
                <a:cs typeface="Palatino"/>
                <a:sym typeface="Palatino"/>
              </a:defRPr>
            </a:pPr>
            <a:r>
              <a:t>Registrované pečovatelky</a:t>
            </a:r>
            <a:r>
              <a:rPr b="0">
                <a:latin typeface="Constantia"/>
                <a:ea typeface="Constantia"/>
                <a:cs typeface="Constantia"/>
                <a:sym typeface="Constantia"/>
              </a:rPr>
              <a:t> pečují o max. 4 děti ve své domácnosti.</a:t>
            </a:r>
          </a:p>
          <a:p>
            <a:pPr marL="360425" indent="-360425" defTabSz="560831">
              <a:spcBef>
                <a:spcPts val="1700"/>
              </a:spcBef>
              <a:defRPr sz="2112" b="1">
                <a:latin typeface="Palatino"/>
                <a:ea typeface="Palatino"/>
                <a:cs typeface="Palatino"/>
                <a:sym typeface="Palatino"/>
              </a:defRPr>
            </a:pPr>
            <a:r>
              <a:t>Chůvy </a:t>
            </a:r>
            <a:r>
              <a:rPr b="0">
                <a:latin typeface="Constantia"/>
                <a:ea typeface="Constantia"/>
                <a:cs typeface="Constantia"/>
                <a:sym typeface="Constantia"/>
              </a:rPr>
              <a:t>(nannies) pečují o dítě v jeho domácím prostředí.</a:t>
            </a:r>
          </a:p>
          <a:p>
            <a:pPr marL="360425" indent="-360425" defTabSz="560831">
              <a:spcBef>
                <a:spcPts val="1700"/>
              </a:spcBef>
              <a:defRPr sz="2112" b="1">
                <a:latin typeface="Palatino"/>
                <a:ea typeface="Palatino"/>
                <a:cs typeface="Palatino"/>
                <a:sym typeface="Palatino"/>
              </a:defRPr>
            </a:pPr>
            <a:r>
              <a:t>Dětská centra</a:t>
            </a:r>
            <a:r>
              <a:rPr b="0">
                <a:latin typeface="Constantia"/>
                <a:ea typeface="Constantia"/>
                <a:cs typeface="Constantia"/>
                <a:sym typeface="Constantia"/>
              </a:rPr>
              <a:t> pro rodinu (Sure Start Centres) jsou zaměřené především na pomoc rodinám ze socioekonomicky a sociokulturně znevýhodněného prostředí.</a:t>
            </a:r>
          </a:p>
        </p:txBody>
      </p:sp>
      <p:pic>
        <p:nvPicPr>
          <p:cNvPr id="14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dičovská dovolená je poskytována 13 měsíců (480 pracovních dnů) za zhruba 80% částku původního platu. Pro každého rodiče jsou určeny dva měsíce rodičovské dovolené, zbývajících 9 si mohou volit.…"/>
          <p:cNvSpPr txBox="1">
            <a:spLocks noGrp="1"/>
          </p:cNvSpPr>
          <p:nvPr>
            <p:ph type="body" idx="4294967295"/>
          </p:nvPr>
        </p:nvSpPr>
        <p:spPr>
          <a:xfrm>
            <a:off x="0" y="18034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386820" indent="-386820">
              <a:defRPr sz="3400"/>
            </a:pPr>
            <a:r>
              <a:t>Rodičovská dovolená je poskytována 13 měsíců (480 pracovních dnů) za zhruba 80% částku původního platu. Pro každého rodiče jsou určeny dva měsíce rodičovské dovolené, zbývajících 9 si mohou volit. </a:t>
            </a:r>
          </a:p>
          <a:p>
            <a:pPr marL="386820" indent="-386820">
              <a:defRPr sz="3400"/>
            </a:pPr>
            <a:r>
              <a:t>rodičovského příspěvku po dobu 26 měsíců.</a:t>
            </a:r>
          </a:p>
          <a:p>
            <a:pPr marL="386820" indent="-386820">
              <a:defRPr sz="3400"/>
            </a:pPr>
            <a:r>
              <a:t>Předškolní zařízení pro děti do 3 let jsou bohatě dotována, stát dohlíží na kvalitu, a proto jsou i hojně využívána. Obecní zákony nařizují zajistit pro děti (zejména předškolního věku) dostatek míst.</a:t>
            </a:r>
          </a:p>
        </p:txBody>
      </p:sp>
      <p:pic>
        <p:nvPicPr>
          <p:cNvPr id="1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216746"/>
            <a:ext cx="11704322" cy="1733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build="p" animBg="1" advAuto="0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1043</Words>
  <Application>Microsoft Office PowerPoint</Application>
  <PresentationFormat>Vlastní</PresentationFormat>
  <Paragraphs>138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</vt:lpstr>
      <vt:lpstr>Constantia</vt:lpstr>
      <vt:lpstr>Helvetica</vt:lpstr>
      <vt:lpstr>Helvetica Neue</vt:lpstr>
      <vt:lpstr>Iowan Old Style</vt:lpstr>
      <vt:lpstr>Palatino</vt:lpstr>
      <vt:lpstr>Trebuchet MS</vt:lpstr>
      <vt:lpstr>Wingdings 3</vt:lpstr>
      <vt:lpstr>Fazeta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pracovat s dětmi do tří let?</vt:lpstr>
      <vt:lpstr>Prezentace aplikace PowerPoint</vt:lpstr>
      <vt:lpstr>Prezentace aplikace PowerPoint</vt:lpstr>
      <vt:lpstr>Prezentace aplikace PowerPoint</vt:lpstr>
      <vt:lpstr>TE WHARIKI</vt:lpstr>
      <vt:lpstr>Prezentace aplikace PowerPoint</vt:lpstr>
      <vt:lpstr>Literatura a odkazy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lektor</dc:creator>
  <cp:lastModifiedBy>lektor</cp:lastModifiedBy>
  <cp:revision>2</cp:revision>
  <dcterms:modified xsi:type="dcterms:W3CDTF">2019-04-16T11:39:10Z</dcterms:modified>
</cp:coreProperties>
</file>