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194F-55F9-42A9-876B-648235FF3109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Předškolní pedagogika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</a:t>
            </a:r>
            <a:r>
              <a:rPr lang="cs-CZ" dirty="0" err="1"/>
              <a:t>et</a:t>
            </a:r>
            <a:r>
              <a:rPr lang="cs-CZ" dirty="0"/>
              <a:t> Mgr. </a:t>
            </a:r>
            <a:r>
              <a:rPr lang="cs-CZ" dirty="0" smtClean="0"/>
              <a:t>Lucie </a:t>
            </a:r>
            <a:r>
              <a:rPr lang="cs-CZ" dirty="0" err="1" smtClean="0"/>
              <a:t>Grůzová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Doc. PhDr</a:t>
            </a:r>
            <a:r>
              <a:rPr lang="cs-CZ" dirty="0"/>
              <a:t>. </a:t>
            </a:r>
            <a:r>
              <a:rPr lang="cs-CZ" dirty="0" smtClean="0"/>
              <a:t>Zora Syslová </a:t>
            </a:r>
            <a:r>
              <a:rPr lang="cs-CZ" dirty="0" err="1"/>
              <a:t>Ph.D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1. Předškolní pedagogika jako vědní disciplína</a:t>
            </a:r>
            <a:r>
              <a:rPr lang="cs-CZ" dirty="0" smtClean="0"/>
              <a:t>. </a:t>
            </a:r>
            <a:r>
              <a:rPr lang="cs-CZ" dirty="0" smtClean="0"/>
              <a:t>Výchova a vzdělávání.</a:t>
            </a:r>
          </a:p>
          <a:p>
            <a:r>
              <a:rPr lang="cs-CZ" dirty="0" smtClean="0"/>
              <a:t>2</a:t>
            </a:r>
            <a:r>
              <a:rPr lang="cs-CZ" dirty="0" smtClean="0"/>
              <a:t>. </a:t>
            </a:r>
            <a:r>
              <a:rPr lang="cs-CZ" dirty="0" smtClean="0"/>
              <a:t>Humanizace školy, její funkce.</a:t>
            </a:r>
          </a:p>
          <a:p>
            <a:r>
              <a:rPr lang="cs-CZ" dirty="0" smtClean="0"/>
              <a:t>3</a:t>
            </a:r>
            <a:r>
              <a:rPr lang="cs-CZ" dirty="0" smtClean="0"/>
              <a:t>. </a:t>
            </a:r>
            <a:r>
              <a:rPr lang="cs-CZ" dirty="0" smtClean="0"/>
              <a:t>Cíle vzdělávání a jejich proměna v historickém kontextu.</a:t>
            </a:r>
          </a:p>
          <a:p>
            <a:r>
              <a:rPr lang="cs-CZ" dirty="0" smtClean="0"/>
              <a:t>4</a:t>
            </a:r>
            <a:r>
              <a:rPr lang="cs-CZ" dirty="0" smtClean="0"/>
              <a:t>. </a:t>
            </a:r>
            <a:r>
              <a:rPr lang="cs-CZ" dirty="0" smtClean="0"/>
              <a:t>Osobnost dítěte (změna pohledu na dítě, potřeby dětí, emoce).</a:t>
            </a:r>
          </a:p>
          <a:p>
            <a:r>
              <a:rPr lang="cs-CZ" dirty="0" smtClean="0"/>
              <a:t>5</a:t>
            </a:r>
            <a:r>
              <a:rPr lang="cs-CZ" dirty="0" smtClean="0"/>
              <a:t>. </a:t>
            </a:r>
            <a:r>
              <a:rPr lang="cs-CZ" dirty="0" smtClean="0"/>
              <a:t>Specifika vzdělávání dětí mladších tří let. </a:t>
            </a:r>
          </a:p>
          <a:p>
            <a:r>
              <a:rPr lang="cs-CZ" dirty="0" smtClean="0"/>
              <a:t>6</a:t>
            </a:r>
            <a:r>
              <a:rPr lang="cs-CZ" dirty="0" smtClean="0"/>
              <a:t>. </a:t>
            </a:r>
            <a:r>
              <a:rPr lang="cs-CZ" dirty="0" smtClean="0"/>
              <a:t>Prostředí a jeho vliv na vzdělávání dětí (podmínky vzdělávání).</a:t>
            </a:r>
          </a:p>
          <a:p>
            <a:r>
              <a:rPr lang="cs-CZ" dirty="0" smtClean="0"/>
              <a:t>7</a:t>
            </a:r>
            <a:r>
              <a:rPr lang="cs-CZ" dirty="0" smtClean="0"/>
              <a:t>. </a:t>
            </a:r>
            <a:r>
              <a:rPr lang="cs-CZ" dirty="0" smtClean="0"/>
              <a:t>Participace mateřské školy a rodiny na výchově dětí předškolního věku.</a:t>
            </a:r>
          </a:p>
          <a:p>
            <a:r>
              <a:rPr lang="cs-CZ" dirty="0" smtClean="0"/>
              <a:t>8</a:t>
            </a:r>
            <a:r>
              <a:rPr lang="cs-CZ" dirty="0" smtClean="0"/>
              <a:t>. </a:t>
            </a:r>
            <a:r>
              <a:rPr lang="cs-CZ" dirty="0" smtClean="0"/>
              <a:t>Dítě se speciálními vzdělávacími potřebami (např. sociálně znevýhodněné prostředí).</a:t>
            </a:r>
          </a:p>
          <a:p>
            <a:r>
              <a:rPr lang="cs-CZ" dirty="0" smtClean="0"/>
              <a:t>9</a:t>
            </a:r>
            <a:r>
              <a:rPr lang="cs-CZ" dirty="0" smtClean="0"/>
              <a:t>. </a:t>
            </a:r>
            <a:r>
              <a:rPr lang="cs-CZ" dirty="0" smtClean="0"/>
              <a:t>Osobnost předškolního pedagoga.</a:t>
            </a:r>
          </a:p>
          <a:p>
            <a:r>
              <a:rPr lang="cs-CZ" dirty="0" smtClean="0"/>
              <a:t>10. </a:t>
            </a:r>
            <a:r>
              <a:rPr lang="cs-CZ" dirty="0" smtClean="0"/>
              <a:t>Interakce mezi učitelem a dětmi.</a:t>
            </a:r>
          </a:p>
          <a:p>
            <a:r>
              <a:rPr lang="cs-CZ" dirty="0" smtClean="0"/>
              <a:t>11. </a:t>
            </a:r>
            <a:r>
              <a:rPr lang="cs-CZ" dirty="0" smtClean="0"/>
              <a:t>Evaluace předškolního vzdělávání.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ke zkoušce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Zkouška proběhne formou individuálního rozhovoru. Budou hodnoceny teoretické znalosti, porozumění obsahu předmětu, kritický přístup k daným tématům a aplikační schopnosti.</a:t>
            </a:r>
          </a:p>
          <a:p>
            <a:pPr>
              <a:buNone/>
            </a:pPr>
            <a:r>
              <a:rPr lang="cs-CZ" dirty="0"/>
              <a:t>Kritérii pro hodnocení jsou:</a:t>
            </a:r>
          </a:p>
          <a:p>
            <a:r>
              <a:rPr lang="cs-CZ" dirty="0" smtClean="0"/>
              <a:t> </a:t>
            </a:r>
            <a:r>
              <a:rPr lang="cs-CZ" dirty="0"/>
              <a:t>znalost jednotlivých </a:t>
            </a:r>
            <a:r>
              <a:rPr lang="cs-CZ" dirty="0" smtClean="0"/>
              <a:t>tematických </a:t>
            </a:r>
            <a:r>
              <a:rPr lang="cs-CZ" dirty="0"/>
              <a:t>okruhů vyplývajících z obsahu předmětu předškolní </a:t>
            </a:r>
            <a:r>
              <a:rPr lang="cs-CZ" dirty="0" smtClean="0"/>
              <a:t>pedagogika</a:t>
            </a:r>
          </a:p>
          <a:p>
            <a:r>
              <a:rPr lang="cs-CZ" dirty="0" smtClean="0"/>
              <a:t>seminární práce</a:t>
            </a:r>
            <a:endParaRPr lang="cs-CZ" dirty="0"/>
          </a:p>
          <a:p>
            <a:r>
              <a:rPr lang="cs-CZ" dirty="0" smtClean="0"/>
              <a:t>reflektivní deník</a:t>
            </a:r>
          </a:p>
          <a:p>
            <a:r>
              <a:rPr lang="cs-CZ" dirty="0" smtClean="0"/>
              <a:t>plnění úkolů na seminářích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b="1" dirty="0" smtClean="0"/>
              <a:t>Seminární práce na zvolené téma: </a:t>
            </a:r>
            <a:r>
              <a:rPr lang="cs-CZ" b="1" i="1" dirty="0" smtClean="0"/>
              <a:t>„Komparace dvou odborných publikací“</a:t>
            </a:r>
            <a:r>
              <a:rPr lang="cs-CZ" dirty="0" smtClean="0"/>
              <a:t> (kniha a článek z odborného časopisu)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cs-CZ" b="1" u="sng" dirty="0" smtClean="0"/>
              <a:t>Kritéria pro hodnocení: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formální úprava podle požadavků na odborné práce, včetně pravopisu</a:t>
            </a:r>
          </a:p>
          <a:p>
            <a:pPr>
              <a:defRPr/>
            </a:pPr>
            <a:r>
              <a:rPr lang="cs-CZ" dirty="0" smtClean="0"/>
              <a:t>porovnání přístupů, názorů, zdrojů apod. jednotlivých autorů ke zvolenému tématu (nikoli obsah jednotlivých publikací)</a:t>
            </a:r>
          </a:p>
          <a:p>
            <a:pPr>
              <a:defRPr/>
            </a:pPr>
            <a:r>
              <a:rPr lang="cs-CZ" dirty="0" smtClean="0"/>
              <a:t>odevzdání seminární práce v elektronické podobě do </a:t>
            </a:r>
            <a:r>
              <a:rPr lang="cs-CZ" dirty="0" err="1" smtClean="0"/>
              <a:t>odevzdávárny</a:t>
            </a:r>
            <a:r>
              <a:rPr lang="cs-CZ" dirty="0" smtClean="0"/>
              <a:t> v termínu do </a:t>
            </a:r>
            <a:r>
              <a:rPr lang="cs-CZ" b="1" dirty="0" smtClean="0"/>
              <a:t>11. 5. 2019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rozsah práce max. 5 normostran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Kopřiva, P., 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</a:t>
            </a:r>
            <a:r>
              <a:rPr lang="cs-CZ" dirty="0"/>
              <a:t>. (2008). </a:t>
            </a:r>
            <a:r>
              <a:rPr lang="cs-CZ" i="1" dirty="0"/>
              <a:t>Respektovat a být respektován</a:t>
            </a:r>
            <a:r>
              <a:rPr lang="cs-CZ" dirty="0"/>
              <a:t>. Kroměříž: Spirála</a:t>
            </a:r>
            <a:r>
              <a:rPr lang="cs-CZ" dirty="0" smtClean="0"/>
              <a:t>.</a:t>
            </a:r>
          </a:p>
          <a:p>
            <a:r>
              <a:rPr lang="cs-CZ" dirty="0"/>
              <a:t>OPRAVILOVÁ, Eva. </a:t>
            </a:r>
            <a:r>
              <a:rPr lang="cs-CZ" dirty="0" smtClean="0"/>
              <a:t>(2016) </a:t>
            </a:r>
            <a:r>
              <a:rPr lang="cs-CZ" i="1" dirty="0" smtClean="0"/>
              <a:t>Předškolní </a:t>
            </a:r>
            <a:r>
              <a:rPr lang="cs-CZ" i="1" dirty="0"/>
              <a:t>pedagogika</a:t>
            </a:r>
            <a:r>
              <a:rPr lang="cs-CZ" dirty="0"/>
              <a:t>. Vydání 1. Praha: </a:t>
            </a:r>
            <a:r>
              <a:rPr lang="cs-CZ" dirty="0" err="1"/>
              <a:t>Grada</a:t>
            </a:r>
            <a:r>
              <a:rPr lang="cs-CZ" dirty="0"/>
              <a:t>, 2016</a:t>
            </a:r>
            <a:r>
              <a:rPr lang="cs-CZ" dirty="0" smtClean="0"/>
              <a:t>.</a:t>
            </a:r>
          </a:p>
          <a:p>
            <a:r>
              <a:rPr lang="cs-CZ" dirty="0"/>
              <a:t>HORKÁ, </a:t>
            </a:r>
            <a:r>
              <a:rPr lang="cs-CZ" dirty="0" smtClean="0"/>
              <a:t>H. </a:t>
            </a:r>
            <a:r>
              <a:rPr lang="cs-CZ" dirty="0"/>
              <a:t>a </a:t>
            </a:r>
            <a:r>
              <a:rPr lang="cs-CZ" dirty="0" smtClean="0"/>
              <a:t>SYSLOVÁ, Z.(2011).</a:t>
            </a:r>
            <a:r>
              <a:rPr lang="cs-CZ" dirty="0"/>
              <a:t> </a:t>
            </a:r>
            <a:r>
              <a:rPr lang="cs-CZ" i="1" dirty="0"/>
              <a:t>Studie k předškolní pedagogice</a:t>
            </a:r>
            <a:r>
              <a:rPr lang="cs-CZ" dirty="0"/>
              <a:t>. 1. vyd. Brno: Masarykova </a:t>
            </a:r>
            <a:r>
              <a:rPr lang="cs-CZ" dirty="0" smtClean="0"/>
              <a:t>univerzita.</a:t>
            </a:r>
            <a:r>
              <a:rPr lang="cs-CZ" dirty="0"/>
              <a:t> 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180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Předškolní pedagogika</vt:lpstr>
      <vt:lpstr>Osnova</vt:lpstr>
      <vt:lpstr>Požadavky ke zkoušce</vt:lpstr>
      <vt:lpstr>Snímek 4</vt:lpstr>
      <vt:lpstr>Snímek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Předškolní pedagogika</dc:title>
  <dc:creator>Lucie Grůzová</dc:creator>
  <cp:lastModifiedBy>Dominik Grůza</cp:lastModifiedBy>
  <cp:revision>9</cp:revision>
  <dcterms:created xsi:type="dcterms:W3CDTF">2018-02-19T21:57:01Z</dcterms:created>
  <dcterms:modified xsi:type="dcterms:W3CDTF">2019-03-05T21:36:04Z</dcterms:modified>
</cp:coreProperties>
</file>