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5" r:id="rId1"/>
  </p:sldMasterIdLst>
  <p:sldIdLst>
    <p:sldId id="256" r:id="rId2"/>
    <p:sldId id="265" r:id="rId3"/>
    <p:sldId id="266" r:id="rId4"/>
    <p:sldId id="267" r:id="rId5"/>
    <p:sldId id="268" r:id="rId6"/>
    <p:sldId id="261" r:id="rId7"/>
    <p:sldId id="262" r:id="rId8"/>
    <p:sldId id="270" r:id="rId9"/>
    <p:sldId id="263" r:id="rId10"/>
    <p:sldId id="269" r:id="rId11"/>
    <p:sldId id="257" r:id="rId12"/>
    <p:sldId id="258" r:id="rId13"/>
    <p:sldId id="259" r:id="rId14"/>
    <p:sldId id="260" r:id="rId15"/>
    <p:sldId id="264" r:id="rId16"/>
    <p:sldId id="271" r:id="rId1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smtClean="0"/>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44FDEBED-D412-400B-98CC-672DC32CCF70}" type="datetimeFigureOut">
              <a:rPr lang="cs-CZ" smtClean="0"/>
              <a:t>12.3.2019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098180A-2181-4456-AC2D-55CD6110D244}" type="slidenum">
              <a:rPr lang="cs-CZ" smtClean="0"/>
              <a:t>‹#›</a:t>
            </a:fld>
            <a:endParaRPr lang="cs-CZ"/>
          </a:p>
        </p:txBody>
      </p:sp>
    </p:spTree>
    <p:extLst>
      <p:ext uri="{BB962C8B-B14F-4D97-AF65-F5344CB8AC3E}">
        <p14:creationId xmlns:p14="http://schemas.microsoft.com/office/powerpoint/2010/main" val="30280518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smtClean="0"/>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44FDEBED-D412-400B-98CC-672DC32CCF70}" type="datetimeFigureOut">
              <a:rPr lang="cs-CZ" smtClean="0"/>
              <a:t>12.3.2019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098180A-2181-4456-AC2D-55CD6110D244}" type="slidenum">
              <a:rPr lang="cs-CZ" smtClean="0"/>
              <a:t>‹#›</a:t>
            </a:fld>
            <a:endParaRPr lang="cs-CZ"/>
          </a:p>
        </p:txBody>
      </p:sp>
    </p:spTree>
    <p:extLst>
      <p:ext uri="{BB962C8B-B14F-4D97-AF65-F5344CB8AC3E}">
        <p14:creationId xmlns:p14="http://schemas.microsoft.com/office/powerpoint/2010/main" val="3297622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smtClean="0"/>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44FDEBED-D412-400B-98CC-672DC32CCF70}" type="datetimeFigureOut">
              <a:rPr lang="cs-CZ" smtClean="0"/>
              <a:t>12.3.2019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098180A-2181-4456-AC2D-55CD6110D244}" type="slidenum">
              <a:rPr lang="cs-CZ" smtClean="0"/>
              <a:t>‹#›</a:t>
            </a:fld>
            <a:endParaRPr lang="cs-CZ"/>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2316277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smtClean="0"/>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44FDEBED-D412-400B-98CC-672DC32CCF70}" type="datetimeFigureOut">
              <a:rPr lang="cs-CZ" smtClean="0"/>
              <a:t>12.3.2019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098180A-2181-4456-AC2D-55CD6110D244}" type="slidenum">
              <a:rPr lang="cs-CZ" smtClean="0"/>
              <a:t>‹#›</a:t>
            </a:fld>
            <a:endParaRPr lang="cs-CZ"/>
          </a:p>
        </p:txBody>
      </p:sp>
    </p:spTree>
    <p:extLst>
      <p:ext uri="{BB962C8B-B14F-4D97-AF65-F5344CB8AC3E}">
        <p14:creationId xmlns:p14="http://schemas.microsoft.com/office/powerpoint/2010/main" val="18651841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smtClean="0"/>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44FDEBED-D412-400B-98CC-672DC32CCF70}" type="datetimeFigureOut">
              <a:rPr lang="cs-CZ" smtClean="0"/>
              <a:t>12.3.2019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098180A-2181-4456-AC2D-55CD6110D244}" type="slidenum">
              <a:rPr lang="cs-CZ" smtClean="0"/>
              <a:t>‹#›</a:t>
            </a:fld>
            <a:endParaRPr lang="cs-CZ"/>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525155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smtClean="0"/>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44FDEBED-D412-400B-98CC-672DC32CCF70}" type="datetimeFigureOut">
              <a:rPr lang="cs-CZ" smtClean="0"/>
              <a:t>12.3.2019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098180A-2181-4456-AC2D-55CD6110D244}" type="slidenum">
              <a:rPr lang="cs-CZ" smtClean="0"/>
              <a:t>‹#›</a:t>
            </a:fld>
            <a:endParaRPr lang="cs-CZ"/>
          </a:p>
        </p:txBody>
      </p:sp>
    </p:spTree>
    <p:extLst>
      <p:ext uri="{BB962C8B-B14F-4D97-AF65-F5344CB8AC3E}">
        <p14:creationId xmlns:p14="http://schemas.microsoft.com/office/powerpoint/2010/main" val="33046843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44FDEBED-D412-400B-98CC-672DC32CCF70}" type="datetimeFigureOut">
              <a:rPr lang="cs-CZ" smtClean="0"/>
              <a:t>12.3.2019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098180A-2181-4456-AC2D-55CD6110D244}" type="slidenum">
              <a:rPr lang="cs-CZ" smtClean="0"/>
              <a:t>‹#›</a:t>
            </a:fld>
            <a:endParaRPr lang="cs-CZ"/>
          </a:p>
        </p:txBody>
      </p:sp>
    </p:spTree>
    <p:extLst>
      <p:ext uri="{BB962C8B-B14F-4D97-AF65-F5344CB8AC3E}">
        <p14:creationId xmlns:p14="http://schemas.microsoft.com/office/powerpoint/2010/main" val="36153819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smtClean="0"/>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44FDEBED-D412-400B-98CC-672DC32CCF70}" type="datetimeFigureOut">
              <a:rPr lang="cs-CZ" smtClean="0"/>
              <a:t>12.3.2019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098180A-2181-4456-AC2D-55CD6110D244}" type="slidenum">
              <a:rPr lang="cs-CZ" smtClean="0"/>
              <a:t>‹#›</a:t>
            </a:fld>
            <a:endParaRPr lang="cs-CZ"/>
          </a:p>
        </p:txBody>
      </p:sp>
    </p:spTree>
    <p:extLst>
      <p:ext uri="{BB962C8B-B14F-4D97-AF65-F5344CB8AC3E}">
        <p14:creationId xmlns:p14="http://schemas.microsoft.com/office/powerpoint/2010/main" val="2706289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44FDEBED-D412-400B-98CC-672DC32CCF70}" type="datetimeFigureOut">
              <a:rPr lang="cs-CZ" smtClean="0"/>
              <a:t>12.3.2019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098180A-2181-4456-AC2D-55CD6110D244}" type="slidenum">
              <a:rPr lang="cs-CZ" smtClean="0"/>
              <a:t>‹#›</a:t>
            </a:fld>
            <a:endParaRPr lang="cs-CZ"/>
          </a:p>
        </p:txBody>
      </p:sp>
    </p:spTree>
    <p:extLst>
      <p:ext uri="{BB962C8B-B14F-4D97-AF65-F5344CB8AC3E}">
        <p14:creationId xmlns:p14="http://schemas.microsoft.com/office/powerpoint/2010/main" val="4034797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44FDEBED-D412-400B-98CC-672DC32CCF70}" type="datetimeFigureOut">
              <a:rPr lang="cs-CZ" smtClean="0"/>
              <a:t>12.3.2019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098180A-2181-4456-AC2D-55CD6110D244}" type="slidenum">
              <a:rPr lang="cs-CZ" smtClean="0"/>
              <a:t>‹#›</a:t>
            </a:fld>
            <a:endParaRPr lang="cs-CZ"/>
          </a:p>
        </p:txBody>
      </p:sp>
    </p:spTree>
    <p:extLst>
      <p:ext uri="{BB962C8B-B14F-4D97-AF65-F5344CB8AC3E}">
        <p14:creationId xmlns:p14="http://schemas.microsoft.com/office/powerpoint/2010/main" val="34072261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44FDEBED-D412-400B-98CC-672DC32CCF70}" type="datetimeFigureOut">
              <a:rPr lang="cs-CZ" smtClean="0"/>
              <a:t>12.3.2019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098180A-2181-4456-AC2D-55CD6110D244}" type="slidenum">
              <a:rPr lang="cs-CZ" smtClean="0"/>
              <a:t>‹#›</a:t>
            </a:fld>
            <a:endParaRPr lang="cs-CZ"/>
          </a:p>
        </p:txBody>
      </p:sp>
    </p:spTree>
    <p:extLst>
      <p:ext uri="{BB962C8B-B14F-4D97-AF65-F5344CB8AC3E}">
        <p14:creationId xmlns:p14="http://schemas.microsoft.com/office/powerpoint/2010/main" val="28960593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44FDEBED-D412-400B-98CC-672DC32CCF70}" type="datetimeFigureOut">
              <a:rPr lang="cs-CZ" smtClean="0"/>
              <a:t>12.3.2019</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B098180A-2181-4456-AC2D-55CD6110D244}" type="slidenum">
              <a:rPr lang="cs-CZ" smtClean="0"/>
              <a:t>‹#›</a:t>
            </a:fld>
            <a:endParaRPr lang="cs-CZ"/>
          </a:p>
        </p:txBody>
      </p:sp>
    </p:spTree>
    <p:extLst>
      <p:ext uri="{BB962C8B-B14F-4D97-AF65-F5344CB8AC3E}">
        <p14:creationId xmlns:p14="http://schemas.microsoft.com/office/powerpoint/2010/main" val="411348371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44FDEBED-D412-400B-98CC-672DC32CCF70}" type="datetimeFigureOut">
              <a:rPr lang="cs-CZ" smtClean="0"/>
              <a:t>12.3.2019</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B098180A-2181-4456-AC2D-55CD6110D244}" type="slidenum">
              <a:rPr lang="cs-CZ" smtClean="0"/>
              <a:t>‹#›</a:t>
            </a:fld>
            <a:endParaRPr lang="cs-CZ"/>
          </a:p>
        </p:txBody>
      </p:sp>
    </p:spTree>
    <p:extLst>
      <p:ext uri="{BB962C8B-B14F-4D97-AF65-F5344CB8AC3E}">
        <p14:creationId xmlns:p14="http://schemas.microsoft.com/office/powerpoint/2010/main" val="1020295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FDEBED-D412-400B-98CC-672DC32CCF70}" type="datetimeFigureOut">
              <a:rPr lang="cs-CZ" smtClean="0"/>
              <a:t>12.3.2019</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B098180A-2181-4456-AC2D-55CD6110D244}" type="slidenum">
              <a:rPr lang="cs-CZ" smtClean="0"/>
              <a:t>‹#›</a:t>
            </a:fld>
            <a:endParaRPr lang="cs-CZ"/>
          </a:p>
        </p:txBody>
      </p:sp>
    </p:spTree>
    <p:extLst>
      <p:ext uri="{BB962C8B-B14F-4D97-AF65-F5344CB8AC3E}">
        <p14:creationId xmlns:p14="http://schemas.microsoft.com/office/powerpoint/2010/main" val="3466604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smtClean="0"/>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44FDEBED-D412-400B-98CC-672DC32CCF70}" type="datetimeFigureOut">
              <a:rPr lang="cs-CZ" smtClean="0"/>
              <a:t>12.3.2019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098180A-2181-4456-AC2D-55CD6110D244}" type="slidenum">
              <a:rPr lang="cs-CZ" smtClean="0"/>
              <a:t>‹#›</a:t>
            </a:fld>
            <a:endParaRPr lang="cs-CZ"/>
          </a:p>
        </p:txBody>
      </p:sp>
    </p:spTree>
    <p:extLst>
      <p:ext uri="{BB962C8B-B14F-4D97-AF65-F5344CB8AC3E}">
        <p14:creationId xmlns:p14="http://schemas.microsoft.com/office/powerpoint/2010/main" val="124329718"/>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44FDEBED-D412-400B-98CC-672DC32CCF70}" type="datetimeFigureOut">
              <a:rPr lang="cs-CZ" smtClean="0"/>
              <a:t>12.3.2019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098180A-2181-4456-AC2D-55CD6110D244}" type="slidenum">
              <a:rPr lang="cs-CZ" smtClean="0"/>
              <a:t>‹#›</a:t>
            </a:fld>
            <a:endParaRPr lang="cs-CZ"/>
          </a:p>
        </p:txBody>
      </p:sp>
    </p:spTree>
    <p:extLst>
      <p:ext uri="{BB962C8B-B14F-4D97-AF65-F5344CB8AC3E}">
        <p14:creationId xmlns:p14="http://schemas.microsoft.com/office/powerpoint/2010/main" val="1658737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smtClean="0"/>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4FDEBED-D412-400B-98CC-672DC32CCF70}" type="datetimeFigureOut">
              <a:rPr lang="cs-CZ" smtClean="0"/>
              <a:t>12.3.2019</a:t>
            </a:fld>
            <a:endParaRPr lang="cs-CZ"/>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098180A-2181-4456-AC2D-55CD6110D244}" type="slidenum">
              <a:rPr lang="cs-CZ" smtClean="0"/>
              <a:t>‹#›</a:t>
            </a:fld>
            <a:endParaRPr lang="cs-CZ"/>
          </a:p>
        </p:txBody>
      </p:sp>
    </p:spTree>
    <p:extLst>
      <p:ext uri="{BB962C8B-B14F-4D97-AF65-F5344CB8AC3E}">
        <p14:creationId xmlns:p14="http://schemas.microsoft.com/office/powerpoint/2010/main" val="2604306227"/>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 id="2147483748" r:id="rId13"/>
    <p:sldLayoutId id="2147483749" r:id="rId14"/>
    <p:sldLayoutId id="2147483750" r:id="rId15"/>
    <p:sldLayoutId id="214748375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Styly rodičovské výchovy</a:t>
            </a:r>
            <a:endParaRPr lang="cs-CZ" dirty="0"/>
          </a:p>
        </p:txBody>
      </p:sp>
      <p:sp>
        <p:nvSpPr>
          <p:cNvPr id="3" name="Podnadpis 2"/>
          <p:cNvSpPr>
            <a:spLocks noGrp="1"/>
          </p:cNvSpPr>
          <p:nvPr>
            <p:ph type="subTitle" idx="1"/>
          </p:nvPr>
        </p:nvSpPr>
        <p:spPr/>
        <p:txBody>
          <a:bodyPr/>
          <a:lstStyle/>
          <a:p>
            <a:r>
              <a:rPr lang="cs-CZ" dirty="0" smtClean="0"/>
              <a:t>Lucie Grůzová</a:t>
            </a:r>
            <a:endParaRPr lang="cs-CZ" dirty="0"/>
          </a:p>
        </p:txBody>
      </p:sp>
    </p:spTree>
    <p:extLst>
      <p:ext uri="{BB962C8B-B14F-4D97-AF65-F5344CB8AC3E}">
        <p14:creationId xmlns:p14="http://schemas.microsoft.com/office/powerpoint/2010/main" val="42412029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Úkol</a:t>
            </a:r>
            <a:endParaRPr lang="cs-CZ" dirty="0"/>
          </a:p>
        </p:txBody>
      </p:sp>
      <p:sp>
        <p:nvSpPr>
          <p:cNvPr id="3" name="Zástupný symbol pro obsah 2"/>
          <p:cNvSpPr>
            <a:spLocks noGrp="1"/>
          </p:cNvSpPr>
          <p:nvPr>
            <p:ph idx="1"/>
          </p:nvPr>
        </p:nvSpPr>
        <p:spPr/>
        <p:txBody>
          <a:bodyPr/>
          <a:lstStyle/>
          <a:p>
            <a:r>
              <a:rPr lang="cs-CZ" dirty="0" smtClean="0"/>
              <a:t>Ke kterému z výše zmíněných stylů byste zařadili </a:t>
            </a:r>
            <a:r>
              <a:rPr lang="cs-CZ" dirty="0" err="1" smtClean="0"/>
              <a:t>nevýchovu</a:t>
            </a:r>
            <a:r>
              <a:rPr lang="cs-CZ" dirty="0"/>
              <a:t>?</a:t>
            </a:r>
          </a:p>
        </p:txBody>
      </p:sp>
    </p:spTree>
    <p:extLst>
      <p:ext uri="{BB962C8B-B14F-4D97-AF65-F5344CB8AC3E}">
        <p14:creationId xmlns:p14="http://schemas.microsoft.com/office/powerpoint/2010/main" val="3301818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cs-CZ" altLang="cs-CZ" dirty="0" smtClean="0"/>
              <a:t> Výchovné styly v rodině</a:t>
            </a:r>
          </a:p>
        </p:txBody>
      </p:sp>
      <p:sp>
        <p:nvSpPr>
          <p:cNvPr id="25603" name="Rectangle 3"/>
          <p:cNvSpPr>
            <a:spLocks noGrp="1" noChangeArrowheads="1"/>
          </p:cNvSpPr>
          <p:nvPr>
            <p:ph idx="1"/>
          </p:nvPr>
        </p:nvSpPr>
        <p:spPr/>
        <p:txBody>
          <a:bodyPr>
            <a:normAutofit/>
          </a:bodyPr>
          <a:lstStyle/>
          <a:p>
            <a:pPr marL="365760" indent="-256032">
              <a:lnSpc>
                <a:spcPct val="80000"/>
              </a:lnSpc>
              <a:buClr>
                <a:schemeClr val="accent3"/>
              </a:buClr>
              <a:buNone/>
              <a:defRPr/>
            </a:pPr>
            <a:r>
              <a:rPr lang="cs-CZ" sz="2400" dirty="0"/>
              <a:t>Je několik typů dělení výchovných stylů.</a:t>
            </a:r>
          </a:p>
          <a:p>
            <a:pPr marL="365760" indent="-256032">
              <a:lnSpc>
                <a:spcPct val="80000"/>
              </a:lnSpc>
              <a:buClr>
                <a:schemeClr val="accent3"/>
              </a:buClr>
              <a:buNone/>
              <a:defRPr/>
            </a:pPr>
            <a:endParaRPr lang="cs-CZ" sz="2400" dirty="0"/>
          </a:p>
          <a:p>
            <a:pPr marL="365760" indent="-256032">
              <a:lnSpc>
                <a:spcPct val="80000"/>
              </a:lnSpc>
              <a:buClr>
                <a:schemeClr val="accent3"/>
              </a:buClr>
              <a:buNone/>
              <a:defRPr/>
            </a:pPr>
            <a:r>
              <a:rPr lang="cs-CZ" sz="2400" dirty="0"/>
              <a:t>1) </a:t>
            </a:r>
            <a:r>
              <a:rPr lang="cs-CZ" sz="2400" b="1" dirty="0"/>
              <a:t>Tradiční - </a:t>
            </a:r>
            <a:r>
              <a:rPr lang="cs-CZ" sz="2400" dirty="0"/>
              <a:t>uspokojování potřeb dítěte </a:t>
            </a:r>
          </a:p>
          <a:p>
            <a:pPr marL="365760" indent="-256032">
              <a:lnSpc>
                <a:spcPct val="80000"/>
              </a:lnSpc>
              <a:buClr>
                <a:schemeClr val="accent3"/>
              </a:buClr>
              <a:buNone/>
              <a:defRPr/>
            </a:pPr>
            <a:r>
              <a:rPr lang="cs-CZ" sz="2400" dirty="0"/>
              <a:t>2) </a:t>
            </a:r>
            <a:r>
              <a:rPr lang="cs-CZ" sz="2400" b="1" dirty="0"/>
              <a:t>Moderní - </a:t>
            </a:r>
            <a:r>
              <a:rPr lang="cs-CZ" sz="2400" dirty="0"/>
              <a:t>důraz na právo jedince realizovat vlastní očekávání</a:t>
            </a:r>
          </a:p>
          <a:p>
            <a:pPr marL="365760" indent="-256032">
              <a:lnSpc>
                <a:spcPct val="80000"/>
              </a:lnSpc>
              <a:buClr>
                <a:schemeClr val="accent3"/>
              </a:buClr>
              <a:buNone/>
              <a:defRPr/>
            </a:pPr>
            <a:r>
              <a:rPr lang="cs-CZ" sz="2400" dirty="0"/>
              <a:t>3) </a:t>
            </a:r>
            <a:r>
              <a:rPr lang="cs-CZ" sz="2400" b="1" dirty="0"/>
              <a:t>Hledající - </a:t>
            </a:r>
            <a:r>
              <a:rPr lang="cs-CZ" sz="2400" dirty="0"/>
              <a:t>vrací se k přírodě, k přirozenému, akcentují psychický vývoj dítěte</a:t>
            </a:r>
          </a:p>
          <a:p>
            <a:pPr marL="365760" indent="-256032">
              <a:lnSpc>
                <a:spcPct val="80000"/>
              </a:lnSpc>
              <a:buClr>
                <a:schemeClr val="accent3"/>
              </a:buClr>
              <a:buFont typeface="Wingdings" pitchFamily="2" charset="2"/>
              <a:buAutoNum type="arabicParenR" startAt="3"/>
              <a:defRPr/>
            </a:pPr>
            <a:endParaRPr lang="cs-CZ" sz="2400" dirty="0"/>
          </a:p>
          <a:p>
            <a:pPr marL="365760" indent="-256032" algn="r">
              <a:lnSpc>
                <a:spcPct val="80000"/>
              </a:lnSpc>
              <a:buClr>
                <a:schemeClr val="accent3"/>
              </a:buClr>
              <a:buNone/>
              <a:defRPr/>
            </a:pPr>
            <a:r>
              <a:rPr lang="cs-CZ" sz="2400" dirty="0"/>
              <a:t>Šulová, </a:t>
            </a:r>
            <a:r>
              <a:rPr lang="cs-CZ" sz="2400" dirty="0" smtClean="0"/>
              <a:t>2005</a:t>
            </a:r>
            <a:endParaRPr lang="cs-CZ" sz="2400" dirty="0"/>
          </a:p>
        </p:txBody>
      </p:sp>
    </p:spTree>
    <p:extLst>
      <p:ext uri="{BB962C8B-B14F-4D97-AF65-F5344CB8AC3E}">
        <p14:creationId xmlns:p14="http://schemas.microsoft.com/office/powerpoint/2010/main" val="24423980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cs-CZ" altLang="cs-CZ" sz="5400"/>
              <a:t>Tradiční styl výchovy</a:t>
            </a:r>
          </a:p>
        </p:txBody>
      </p:sp>
      <p:sp>
        <p:nvSpPr>
          <p:cNvPr id="27651" name="Rectangle 3"/>
          <p:cNvSpPr>
            <a:spLocks noGrp="1" noChangeArrowheads="1"/>
          </p:cNvSpPr>
          <p:nvPr>
            <p:ph idx="1"/>
          </p:nvPr>
        </p:nvSpPr>
        <p:spPr/>
        <p:txBody>
          <a:bodyPr>
            <a:normAutofit/>
          </a:bodyPr>
          <a:lstStyle/>
          <a:p>
            <a:pPr marL="365760" indent="-256032" algn="just">
              <a:lnSpc>
                <a:spcPct val="80000"/>
              </a:lnSpc>
              <a:buClr>
                <a:schemeClr val="accent3"/>
              </a:buClr>
              <a:buFont typeface="Georgia"/>
              <a:buChar char="•"/>
              <a:defRPr/>
            </a:pPr>
            <a:r>
              <a:rPr lang="cs-CZ" dirty="0" smtClean="0">
                <a:latin typeface="+mj-lt"/>
              </a:rPr>
              <a:t> tzv. „</a:t>
            </a:r>
            <a:r>
              <a:rPr lang="cs-CZ" dirty="0" err="1" smtClean="0">
                <a:latin typeface="+mj-lt"/>
              </a:rPr>
              <a:t>dítěcentrismus</a:t>
            </a:r>
            <a:r>
              <a:rPr lang="cs-CZ" dirty="0" smtClean="0">
                <a:latin typeface="+mj-lt"/>
              </a:rPr>
              <a:t>“</a:t>
            </a:r>
          </a:p>
          <a:p>
            <a:pPr marL="365760" indent="-256032" algn="just">
              <a:lnSpc>
                <a:spcPct val="80000"/>
              </a:lnSpc>
              <a:buClr>
                <a:schemeClr val="accent3"/>
              </a:buClr>
              <a:buFont typeface="Georgia"/>
              <a:buChar char="•"/>
              <a:defRPr/>
            </a:pPr>
            <a:endParaRPr lang="cs-CZ" dirty="0" smtClean="0">
              <a:latin typeface="+mj-lt"/>
            </a:endParaRPr>
          </a:p>
          <a:p>
            <a:pPr marL="365760" indent="-256032" algn="just">
              <a:lnSpc>
                <a:spcPct val="80000"/>
              </a:lnSpc>
              <a:buClr>
                <a:schemeClr val="accent3"/>
              </a:buClr>
              <a:buFont typeface="Georgia"/>
              <a:buChar char="•"/>
              <a:defRPr/>
            </a:pPr>
            <a:r>
              <a:rPr lang="cs-CZ" dirty="0" smtClean="0">
                <a:latin typeface="+mj-lt"/>
              </a:rPr>
              <a:t>rodiče věnují maximální zájem a péči dítěti</a:t>
            </a:r>
          </a:p>
          <a:p>
            <a:pPr marL="365760" indent="-256032" algn="just">
              <a:lnSpc>
                <a:spcPct val="80000"/>
              </a:lnSpc>
              <a:buClr>
                <a:schemeClr val="accent3"/>
              </a:buClr>
              <a:buFont typeface="Georgia"/>
              <a:buChar char="•"/>
              <a:defRPr/>
            </a:pPr>
            <a:endParaRPr lang="cs-CZ" dirty="0" smtClean="0">
              <a:latin typeface="+mj-lt"/>
            </a:endParaRPr>
          </a:p>
          <a:p>
            <a:pPr marL="365760" indent="-256032" algn="just">
              <a:lnSpc>
                <a:spcPct val="80000"/>
              </a:lnSpc>
              <a:buClr>
                <a:schemeClr val="accent3"/>
              </a:buClr>
              <a:buFont typeface="Georgia"/>
              <a:buChar char="•"/>
              <a:defRPr/>
            </a:pPr>
            <a:r>
              <a:rPr lang="cs-CZ" dirty="0" smtClean="0">
                <a:latin typeface="+mj-lt"/>
              </a:rPr>
              <a:t>veškeré potřeby dítěte (materiální i vztahové) a jejich uspokojování je prvořadé</a:t>
            </a:r>
          </a:p>
          <a:p>
            <a:pPr marL="365760" indent="-256032" algn="just">
              <a:lnSpc>
                <a:spcPct val="80000"/>
              </a:lnSpc>
              <a:buClr>
                <a:schemeClr val="accent3"/>
              </a:buClr>
              <a:buFont typeface="Georgia"/>
              <a:buChar char="•"/>
              <a:defRPr/>
            </a:pPr>
            <a:endParaRPr lang="cs-CZ" dirty="0" smtClean="0">
              <a:latin typeface="+mj-lt"/>
            </a:endParaRPr>
          </a:p>
          <a:p>
            <a:pPr marL="365760" indent="-256032" algn="just">
              <a:lnSpc>
                <a:spcPct val="80000"/>
              </a:lnSpc>
              <a:buClr>
                <a:schemeClr val="accent3"/>
              </a:buClr>
              <a:buFont typeface="Georgia"/>
              <a:buChar char="•"/>
              <a:defRPr/>
            </a:pPr>
            <a:r>
              <a:rPr lang="cs-CZ" dirty="0" smtClean="0">
                <a:latin typeface="+mj-lt"/>
              </a:rPr>
              <a:t>tento výchovný přístup se vyskytuje u materiálně labilnějších společenství, které se snaží zajistit především svoji budoucnost maximální péčí o děti a jejich rozvoj.</a:t>
            </a:r>
          </a:p>
          <a:p>
            <a:pPr marL="365760" indent="-256032">
              <a:lnSpc>
                <a:spcPct val="80000"/>
              </a:lnSpc>
              <a:buClr>
                <a:schemeClr val="accent3"/>
              </a:buClr>
              <a:buNone/>
              <a:defRPr/>
            </a:pPr>
            <a:endParaRPr lang="cs-CZ" sz="2400" dirty="0"/>
          </a:p>
        </p:txBody>
      </p:sp>
    </p:spTree>
    <p:extLst>
      <p:ext uri="{BB962C8B-B14F-4D97-AF65-F5344CB8AC3E}">
        <p14:creationId xmlns:p14="http://schemas.microsoft.com/office/powerpoint/2010/main" val="11835581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cs-CZ" altLang="cs-CZ" sz="5400"/>
              <a:t>Moderní styl výchovy</a:t>
            </a:r>
          </a:p>
        </p:txBody>
      </p:sp>
      <p:sp>
        <p:nvSpPr>
          <p:cNvPr id="38915" name="Rectangle 3"/>
          <p:cNvSpPr>
            <a:spLocks noGrp="1" noChangeArrowheads="1"/>
          </p:cNvSpPr>
          <p:nvPr>
            <p:ph idx="1"/>
          </p:nvPr>
        </p:nvSpPr>
        <p:spPr/>
        <p:txBody>
          <a:bodyPr>
            <a:normAutofit fontScale="92500" lnSpcReduction="10000"/>
          </a:bodyPr>
          <a:lstStyle/>
          <a:p>
            <a:pPr marL="273050" indent="-273050" algn="just">
              <a:lnSpc>
                <a:spcPct val="80000"/>
              </a:lnSpc>
              <a:buFont typeface="Wingdings 2" panose="05020102010507070707" pitchFamily="18" charset="2"/>
              <a:buChar char=""/>
            </a:pPr>
            <a:r>
              <a:rPr lang="cs-CZ" altLang="cs-CZ" sz="2000"/>
              <a:t>důraz na právo jedince realizovat vlastní očekávání</a:t>
            </a:r>
          </a:p>
          <a:p>
            <a:pPr marL="273050" indent="-273050" algn="just">
              <a:lnSpc>
                <a:spcPct val="80000"/>
              </a:lnSpc>
              <a:buFont typeface="Wingdings 2" panose="05020102010507070707" pitchFamily="18" charset="2"/>
              <a:buChar char=""/>
            </a:pPr>
            <a:r>
              <a:rPr lang="cs-CZ" altLang="cs-CZ" sz="2000"/>
              <a:t>rodiče vnímají dítě jako součást jejich života, jako znak jejich úspěchu genetického i výchovného</a:t>
            </a:r>
          </a:p>
          <a:p>
            <a:pPr marL="273050" indent="-273050" algn="just">
              <a:lnSpc>
                <a:spcPct val="80000"/>
              </a:lnSpc>
              <a:buFont typeface="Wingdings 2" panose="05020102010507070707" pitchFamily="18" charset="2"/>
              <a:buChar char=""/>
            </a:pPr>
            <a:r>
              <a:rPr lang="cs-CZ" altLang="cs-CZ" sz="2000"/>
              <a:t>očekávají bezproblémový vývoj dítěte, úspěch v životě</a:t>
            </a:r>
          </a:p>
          <a:p>
            <a:pPr marL="273050" indent="-273050" algn="just">
              <a:lnSpc>
                <a:spcPct val="80000"/>
              </a:lnSpc>
              <a:buFont typeface="Wingdings 2" panose="05020102010507070707" pitchFamily="18" charset="2"/>
              <a:buChar char=""/>
            </a:pPr>
            <a:r>
              <a:rPr lang="cs-CZ" altLang="cs-CZ" sz="2000"/>
              <a:t>pečlivě se připravují na rodičovství, občas ve svých plánech a každodenní realitě zapomínají na spontánnost, emoce, vzájemnost</a:t>
            </a:r>
          </a:p>
          <a:p>
            <a:pPr marL="273050" indent="-273050" algn="just">
              <a:lnSpc>
                <a:spcPct val="80000"/>
              </a:lnSpc>
              <a:buFont typeface="Wingdings 2" panose="05020102010507070707" pitchFamily="18" charset="2"/>
              <a:buChar char=""/>
            </a:pPr>
            <a:r>
              <a:rPr lang="cs-CZ" altLang="cs-CZ" sz="2000"/>
              <a:t>někteří z nich přetěžují děti různými zájmovými aktivitami, rané dětství vnímají jako velkou časovou investici na úkor své kariéry a vlastního volného času</a:t>
            </a:r>
          </a:p>
          <a:p>
            <a:pPr marL="273050" indent="-273050" algn="just">
              <a:lnSpc>
                <a:spcPct val="80000"/>
              </a:lnSpc>
              <a:buFont typeface="Wingdings 2" panose="05020102010507070707" pitchFamily="18" charset="2"/>
              <a:buChar char=""/>
            </a:pPr>
            <a:r>
              <a:rPr lang="cs-CZ" altLang="cs-CZ" sz="2000"/>
              <a:t>sledují výsledky výzkumů zaměřených na raný vývoj, jednak proto, aby je maximálně integrovala do vlastního života, a též je velmi zajímá, jak lze nahradit vlastní absenci (fyzickou či psychickou): zda lze dítě umístit do předškolního zařízení bez jeho vývojové újmy, jak má vypadat čas trávený s dítětem, aby přinášel ovoce (speciální programy, PC programy), jaké kvality má mít „paní na hlídání“ a podobně.</a:t>
            </a:r>
          </a:p>
          <a:p>
            <a:pPr marL="273050" indent="-273050" algn="just">
              <a:lnSpc>
                <a:spcPct val="80000"/>
              </a:lnSpc>
              <a:buFont typeface="Wingdings 2" panose="05020102010507070707" pitchFamily="18" charset="2"/>
              <a:buChar char=""/>
            </a:pPr>
            <a:endParaRPr lang="cs-CZ" altLang="cs-CZ" sz="2000"/>
          </a:p>
          <a:p>
            <a:pPr marL="273050" indent="-273050">
              <a:lnSpc>
                <a:spcPct val="80000"/>
              </a:lnSpc>
              <a:buFont typeface="Wingdings 2" panose="05020102010507070707" pitchFamily="18" charset="2"/>
              <a:buChar char=""/>
            </a:pPr>
            <a:endParaRPr lang="cs-CZ" altLang="cs-CZ" sz="1600"/>
          </a:p>
        </p:txBody>
      </p:sp>
    </p:spTree>
    <p:extLst>
      <p:ext uri="{BB962C8B-B14F-4D97-AF65-F5344CB8AC3E}">
        <p14:creationId xmlns:p14="http://schemas.microsoft.com/office/powerpoint/2010/main" val="18666776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cs-CZ" altLang="cs-CZ" sz="5400"/>
              <a:t>Hledající styl výchovy</a:t>
            </a:r>
          </a:p>
        </p:txBody>
      </p:sp>
      <p:sp>
        <p:nvSpPr>
          <p:cNvPr id="39939" name="Rectangle 3"/>
          <p:cNvSpPr>
            <a:spLocks noGrp="1" noChangeArrowheads="1"/>
          </p:cNvSpPr>
          <p:nvPr>
            <p:ph idx="1"/>
          </p:nvPr>
        </p:nvSpPr>
        <p:spPr/>
        <p:txBody>
          <a:bodyPr/>
          <a:lstStyle/>
          <a:p>
            <a:pPr algn="just" eaLnBrk="1" hangingPunct="1">
              <a:lnSpc>
                <a:spcPct val="90000"/>
              </a:lnSpc>
            </a:pPr>
            <a:r>
              <a:rPr lang="cs-CZ" altLang="cs-CZ" smtClean="0"/>
              <a:t>rodiče akcentují pouto dítěte k matce a rodičům jako základní vztah pro vývoj psychiky dítěte </a:t>
            </a:r>
          </a:p>
          <a:p>
            <a:pPr algn="just" eaLnBrk="1" hangingPunct="1">
              <a:lnSpc>
                <a:spcPct val="90000"/>
              </a:lnSpc>
            </a:pPr>
            <a:r>
              <a:rPr lang="cs-CZ" altLang="cs-CZ" smtClean="0"/>
              <a:t>raná interakce rodiče s dítětem je zajímá z hlediska její přirozené podstaty </a:t>
            </a:r>
          </a:p>
          <a:p>
            <a:pPr algn="just" eaLnBrk="1" hangingPunct="1">
              <a:lnSpc>
                <a:spcPct val="90000"/>
              </a:lnSpc>
            </a:pPr>
            <a:r>
              <a:rPr lang="cs-CZ" altLang="cs-CZ" smtClean="0"/>
              <a:t>vrací se k přírodě, k přirozenému, inspirují se u přírodních národů</a:t>
            </a:r>
          </a:p>
          <a:p>
            <a:pPr algn="just" eaLnBrk="1" hangingPunct="1">
              <a:lnSpc>
                <a:spcPct val="90000"/>
              </a:lnSpc>
            </a:pPr>
            <a:r>
              <a:rPr lang="cs-CZ" altLang="cs-CZ" smtClean="0"/>
              <a:t>tento styl je zastoupen výraznou skupinou české populace v rodičovském věku  </a:t>
            </a:r>
          </a:p>
        </p:txBody>
      </p:sp>
    </p:spTree>
    <p:extLst>
      <p:ext uri="{BB962C8B-B14F-4D97-AF65-F5344CB8AC3E}">
        <p14:creationId xmlns:p14="http://schemas.microsoft.com/office/powerpoint/2010/main" val="10190015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defRPr/>
            </a:pPr>
            <a:r>
              <a:rPr lang="cs-CZ" dirty="0" smtClean="0"/>
              <a:t>Jakým způsobem byste chtěli vychovávat vy?</a:t>
            </a:r>
            <a:endParaRPr lang="cs-CZ" dirty="0"/>
          </a:p>
        </p:txBody>
      </p:sp>
      <p:sp>
        <p:nvSpPr>
          <p:cNvPr id="38915" name="Zástupný symbol pro obsah 2"/>
          <p:cNvSpPr>
            <a:spLocks noGrp="1"/>
          </p:cNvSpPr>
          <p:nvPr>
            <p:ph idx="1"/>
          </p:nvPr>
        </p:nvSpPr>
        <p:spPr/>
        <p:txBody>
          <a:bodyPr>
            <a:normAutofit/>
          </a:bodyPr>
          <a:lstStyle/>
          <a:p>
            <a:pPr marL="365760" indent="-256032">
              <a:buClr>
                <a:schemeClr val="accent3"/>
              </a:buClr>
              <a:buFont typeface="Georgia"/>
              <a:buChar char="•"/>
              <a:defRPr/>
            </a:pPr>
            <a:r>
              <a:rPr lang="cs-CZ" dirty="0" smtClean="0"/>
              <a:t>Zkuste formulovat cíle, jaké by vaše dítě mělo být v jednom roce, ve dvou letech, ve třech letech?</a:t>
            </a:r>
          </a:p>
          <a:p>
            <a:pPr marL="365760" indent="-256032">
              <a:buClr>
                <a:schemeClr val="accent3"/>
              </a:buClr>
              <a:buFont typeface="Georgia"/>
              <a:buChar char="•"/>
              <a:defRPr/>
            </a:pPr>
            <a:endParaRPr lang="cs-CZ" dirty="0" smtClean="0"/>
          </a:p>
          <a:p>
            <a:pPr marL="365760" indent="-256032">
              <a:buClr>
                <a:schemeClr val="accent3"/>
              </a:buClr>
              <a:buFont typeface="Georgia"/>
              <a:buChar char="•"/>
              <a:defRPr/>
            </a:pPr>
            <a:r>
              <a:rPr lang="cs-CZ" dirty="0" smtClean="0"/>
              <a:t>S. </a:t>
            </a:r>
            <a:r>
              <a:rPr lang="cs-CZ" dirty="0" err="1" smtClean="0"/>
              <a:t>Biddulph</a:t>
            </a:r>
            <a:r>
              <a:rPr lang="cs-CZ" dirty="0" smtClean="0"/>
              <a:t> říká: </a:t>
            </a:r>
            <a:r>
              <a:rPr lang="cs-CZ" i="1" dirty="0" smtClean="0"/>
              <a:t>„Se všemi batolaty je to těžké, ale není dobré chtít je „zlomit“ jen proto, že projevují sílu. Není správné ani jim ve všem vyhovět, protože tak je učíme, že když se budou hodně vztekat, dosáhnou toho, co chtějí. Proto je podstatné, abychom byli neústupní a uchovali si dobrou náladu.“</a:t>
            </a:r>
          </a:p>
        </p:txBody>
      </p:sp>
    </p:spTree>
    <p:extLst>
      <p:ext uri="{BB962C8B-B14F-4D97-AF65-F5344CB8AC3E}">
        <p14:creationId xmlns:p14="http://schemas.microsoft.com/office/powerpoint/2010/main" val="30992088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Literatura</a:t>
            </a:r>
            <a:endParaRPr lang="cs-CZ" dirty="0"/>
          </a:p>
        </p:txBody>
      </p:sp>
      <p:sp>
        <p:nvSpPr>
          <p:cNvPr id="3" name="Zástupný symbol pro obsah 2"/>
          <p:cNvSpPr>
            <a:spLocks noGrp="1"/>
          </p:cNvSpPr>
          <p:nvPr>
            <p:ph idx="1"/>
          </p:nvPr>
        </p:nvSpPr>
        <p:spPr/>
        <p:txBody>
          <a:bodyPr/>
          <a:lstStyle/>
          <a:p>
            <a:r>
              <a:rPr lang="cs-CZ" dirty="0" err="1" smtClean="0"/>
              <a:t>Thorová</a:t>
            </a:r>
            <a:r>
              <a:rPr lang="cs-CZ" dirty="0" smtClean="0"/>
              <a:t>, K. (2015) </a:t>
            </a:r>
            <a:r>
              <a:rPr lang="cs-CZ" i="1" dirty="0" smtClean="0"/>
              <a:t>Vývojová psychologie</a:t>
            </a:r>
            <a:r>
              <a:rPr lang="cs-CZ" dirty="0" smtClean="0"/>
              <a:t>. Praha: Portál</a:t>
            </a:r>
          </a:p>
          <a:p>
            <a:r>
              <a:rPr lang="cs-CZ" dirty="0" smtClean="0"/>
              <a:t>Šulová, </a:t>
            </a:r>
            <a:r>
              <a:rPr lang="cs-CZ" dirty="0"/>
              <a:t>L. </a:t>
            </a:r>
            <a:r>
              <a:rPr lang="cs-CZ" dirty="0" smtClean="0"/>
              <a:t>(2005) </a:t>
            </a:r>
            <a:r>
              <a:rPr lang="cs-CZ" i="1" dirty="0" smtClean="0"/>
              <a:t>Raný </a:t>
            </a:r>
            <a:r>
              <a:rPr lang="cs-CZ" i="1" dirty="0"/>
              <a:t>psychický vývoj dítěte. </a:t>
            </a:r>
            <a:r>
              <a:rPr lang="cs-CZ" dirty="0" smtClean="0"/>
              <a:t>Praha: Karolinum.</a:t>
            </a:r>
            <a:endParaRPr lang="cs-CZ" dirty="0"/>
          </a:p>
        </p:txBody>
      </p:sp>
    </p:spTree>
    <p:extLst>
      <p:ext uri="{BB962C8B-B14F-4D97-AF65-F5344CB8AC3E}">
        <p14:creationId xmlns:p14="http://schemas.microsoft.com/office/powerpoint/2010/main" val="3802062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t>Otázka, zda vůbec či do jaké míry mají rodiče vliv na vývoj osobnosti dítěte, jeho inteligenci a sociální začlenění, je jedním z ústředních témat diskuzí psychologů a pedagogů.</a:t>
            </a:r>
          </a:p>
          <a:p>
            <a:r>
              <a:rPr lang="cs-CZ" dirty="0" smtClean="0"/>
              <a:t>Pravda bude zřejmě někde uprostřed.</a:t>
            </a:r>
          </a:p>
          <a:p>
            <a:r>
              <a:rPr lang="cs-CZ" dirty="0" smtClean="0"/>
              <a:t>Výzkum komplikuje fakt, že nelze oddělit vlivy dědičnosti a prostředí.</a:t>
            </a:r>
            <a:endParaRPr lang="cs-CZ" dirty="0"/>
          </a:p>
        </p:txBody>
      </p:sp>
    </p:spTree>
    <p:extLst>
      <p:ext uri="{BB962C8B-B14F-4D97-AF65-F5344CB8AC3E}">
        <p14:creationId xmlns:p14="http://schemas.microsoft.com/office/powerpoint/2010/main" val="1491743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Výsledky výzkumů</a:t>
            </a:r>
            <a:endParaRPr lang="cs-CZ" dirty="0"/>
          </a:p>
        </p:txBody>
      </p:sp>
      <p:sp>
        <p:nvSpPr>
          <p:cNvPr id="3" name="Zástupný symbol pro obsah 2"/>
          <p:cNvSpPr>
            <a:spLocks noGrp="1"/>
          </p:cNvSpPr>
          <p:nvPr>
            <p:ph idx="1"/>
          </p:nvPr>
        </p:nvSpPr>
        <p:spPr/>
        <p:txBody>
          <a:bodyPr/>
          <a:lstStyle/>
          <a:p>
            <a:r>
              <a:rPr lang="cs-CZ" dirty="0" smtClean="0"/>
              <a:t>Vliv dědičnosti na IQ, ale také vliv prostředí (příslušnost k socioekonomické třídě) na IQ (</a:t>
            </a:r>
            <a:r>
              <a:rPr lang="cs-CZ" dirty="0" err="1" smtClean="0"/>
              <a:t>Nisbett</a:t>
            </a:r>
            <a:r>
              <a:rPr lang="cs-CZ" dirty="0" smtClean="0"/>
              <a:t> </a:t>
            </a:r>
            <a:r>
              <a:rPr lang="cs-CZ" dirty="0"/>
              <a:t>e</a:t>
            </a:r>
            <a:r>
              <a:rPr lang="cs-CZ" dirty="0" smtClean="0"/>
              <a:t>t al., 2012)</a:t>
            </a:r>
          </a:p>
          <a:p>
            <a:r>
              <a:rPr lang="cs-CZ" dirty="0" smtClean="0"/>
              <a:t>Příslušnost k vyšší socioekonomické třídě souvisí s větší mírou rodičovské stimulace, kvalitnější interakce (</a:t>
            </a:r>
            <a:r>
              <a:rPr lang="cs-CZ" dirty="0" err="1" smtClean="0"/>
              <a:t>Cheadle</a:t>
            </a:r>
            <a:r>
              <a:rPr lang="cs-CZ" dirty="0" smtClean="0"/>
              <a:t>, 2008)</a:t>
            </a:r>
          </a:p>
          <a:p>
            <a:r>
              <a:rPr lang="cs-CZ" dirty="0" smtClean="0"/>
              <a:t>Vzdělání rodičů souvisí s rodičovskými styly.</a:t>
            </a:r>
          </a:p>
          <a:p>
            <a:r>
              <a:rPr lang="cs-CZ" dirty="0" smtClean="0"/>
              <a:t>Výzkumy neprokázaly kauzalitu mezi rodičovskou výchovou a formováním osobnosti (vliv vrstevníků, atd.) (</a:t>
            </a:r>
            <a:r>
              <a:rPr lang="cs-CZ" dirty="0" err="1" smtClean="0"/>
              <a:t>Pinker</a:t>
            </a:r>
            <a:r>
              <a:rPr lang="cs-CZ" dirty="0" smtClean="0"/>
              <a:t>, 2002)</a:t>
            </a:r>
            <a:endParaRPr lang="cs-CZ" dirty="0"/>
          </a:p>
        </p:txBody>
      </p:sp>
    </p:spTree>
    <p:extLst>
      <p:ext uri="{BB962C8B-B14F-4D97-AF65-F5344CB8AC3E}">
        <p14:creationId xmlns:p14="http://schemas.microsoft.com/office/powerpoint/2010/main" val="2933181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Rodičovské styly výchovy</a:t>
            </a:r>
            <a:endParaRPr lang="cs-CZ" dirty="0"/>
          </a:p>
        </p:txBody>
      </p:sp>
      <p:sp>
        <p:nvSpPr>
          <p:cNvPr id="3" name="Zástupný symbol pro obsah 2"/>
          <p:cNvSpPr>
            <a:spLocks noGrp="1"/>
          </p:cNvSpPr>
          <p:nvPr>
            <p:ph idx="1"/>
          </p:nvPr>
        </p:nvSpPr>
        <p:spPr>
          <a:xfrm>
            <a:off x="677334" y="1638300"/>
            <a:ext cx="8596668" cy="4775199"/>
          </a:xfrm>
        </p:spPr>
        <p:txBody>
          <a:bodyPr>
            <a:normAutofit lnSpcReduction="10000"/>
          </a:bodyPr>
          <a:lstStyle/>
          <a:p>
            <a:r>
              <a:rPr lang="cs-CZ" dirty="0" smtClean="0"/>
              <a:t>Jsou psychologické konstrukty určitých navzájem se lišících souborů strategií, které rodiče při výchově používají (</a:t>
            </a:r>
            <a:r>
              <a:rPr lang="cs-CZ" dirty="0" err="1" smtClean="0"/>
              <a:t>Thorová</a:t>
            </a:r>
            <a:r>
              <a:rPr lang="cs-CZ" dirty="0" smtClean="0"/>
              <a:t>, 2015)</a:t>
            </a:r>
          </a:p>
          <a:p>
            <a:endParaRPr lang="cs-CZ" dirty="0" smtClean="0"/>
          </a:p>
          <a:p>
            <a:r>
              <a:rPr lang="cs-CZ" sz="2100" b="1" dirty="0" smtClean="0"/>
              <a:t>Strategie:</a:t>
            </a:r>
          </a:p>
          <a:p>
            <a:pPr lvl="1"/>
            <a:r>
              <a:rPr lang="cs-CZ" dirty="0" smtClean="0"/>
              <a:t>Dodržování disciplíny</a:t>
            </a:r>
          </a:p>
          <a:p>
            <a:pPr lvl="1"/>
            <a:r>
              <a:rPr lang="cs-CZ" dirty="0" smtClean="0"/>
              <a:t>Emoční vřelost ve vztahu k dítěti</a:t>
            </a:r>
          </a:p>
          <a:p>
            <a:pPr lvl="1"/>
            <a:r>
              <a:rPr lang="cs-CZ" dirty="0" smtClean="0"/>
              <a:t>Nabídka sociální interakce</a:t>
            </a:r>
          </a:p>
          <a:p>
            <a:pPr lvl="1"/>
            <a:r>
              <a:rPr lang="cs-CZ" dirty="0" smtClean="0"/>
              <a:t>Komunikační styl</a:t>
            </a:r>
          </a:p>
          <a:p>
            <a:pPr lvl="1"/>
            <a:r>
              <a:rPr lang="cs-CZ" dirty="0" smtClean="0"/>
              <a:t>Míra kontroly</a:t>
            </a:r>
          </a:p>
          <a:p>
            <a:pPr lvl="1"/>
            <a:r>
              <a:rPr lang="cs-CZ" dirty="0" err="1" smtClean="0"/>
              <a:t>Protektivita</a:t>
            </a:r>
            <a:endParaRPr lang="cs-CZ" dirty="0" smtClean="0"/>
          </a:p>
          <a:p>
            <a:pPr lvl="1"/>
            <a:r>
              <a:rPr lang="cs-CZ" dirty="0" smtClean="0"/>
              <a:t>Vedení k samostatnosti</a:t>
            </a:r>
          </a:p>
          <a:p>
            <a:pPr marL="457200" lvl="1" indent="0">
              <a:buNone/>
            </a:pPr>
            <a:r>
              <a:rPr lang="cs-CZ" sz="2100" b="1" dirty="0" smtClean="0"/>
              <a:t>Vliv prostředí, společenské mínění, místo bydliště, socioekonomický status</a:t>
            </a:r>
          </a:p>
          <a:p>
            <a:endParaRPr lang="cs-CZ" dirty="0"/>
          </a:p>
          <a:p>
            <a:endParaRPr lang="cs-CZ" dirty="0"/>
          </a:p>
        </p:txBody>
      </p:sp>
    </p:spTree>
    <p:extLst>
      <p:ext uri="{BB962C8B-B14F-4D97-AF65-F5344CB8AC3E}">
        <p14:creationId xmlns:p14="http://schemas.microsoft.com/office/powerpoint/2010/main" val="1403336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r>
              <a:rPr lang="cs-CZ" dirty="0" smtClean="0"/>
              <a:t>V 60.letech klinická a vývojová psycholožka Diana </a:t>
            </a:r>
            <a:r>
              <a:rPr lang="cs-CZ" dirty="0" err="1" smtClean="0"/>
              <a:t>Baumrindová</a:t>
            </a:r>
            <a:r>
              <a:rPr lang="cs-CZ" dirty="0" smtClean="0"/>
              <a:t> (1927) vytvořila na základě pozorování sta předškolních dětí a interview s jejich rodiči asi nejznámější kategorizaci rodičovských stylů výchovy:</a:t>
            </a:r>
          </a:p>
          <a:p>
            <a:pPr marL="1257300" lvl="2" indent="-457200">
              <a:lnSpc>
                <a:spcPct val="80000"/>
              </a:lnSpc>
              <a:buClr>
                <a:schemeClr val="accent3"/>
              </a:buClr>
              <a:buNone/>
              <a:defRPr/>
            </a:pPr>
            <a:r>
              <a:rPr lang="cs-CZ" sz="1800" dirty="0" smtClean="0"/>
              <a:t>1) Autokratický </a:t>
            </a:r>
            <a:r>
              <a:rPr lang="cs-CZ" sz="1800" dirty="0"/>
              <a:t>výchovný styl</a:t>
            </a:r>
          </a:p>
          <a:p>
            <a:pPr marL="1257300" lvl="2" indent="-457200">
              <a:lnSpc>
                <a:spcPct val="80000"/>
              </a:lnSpc>
              <a:buClr>
                <a:schemeClr val="accent3"/>
              </a:buClr>
              <a:buNone/>
              <a:defRPr/>
            </a:pPr>
            <a:r>
              <a:rPr lang="cs-CZ" sz="1800" dirty="0"/>
              <a:t>2) Demokratický výchovný styl </a:t>
            </a:r>
            <a:endParaRPr lang="cs-CZ" sz="1800" dirty="0" smtClean="0"/>
          </a:p>
          <a:p>
            <a:pPr marL="1257300" lvl="2" indent="-457200">
              <a:lnSpc>
                <a:spcPct val="80000"/>
              </a:lnSpc>
              <a:buClr>
                <a:schemeClr val="accent3"/>
              </a:buClr>
              <a:buNone/>
              <a:defRPr/>
            </a:pPr>
            <a:r>
              <a:rPr lang="cs-CZ" sz="1800" dirty="0" smtClean="0"/>
              <a:t>3</a:t>
            </a:r>
            <a:r>
              <a:rPr lang="cs-CZ" sz="1800" dirty="0"/>
              <a:t>) Integračně-liberální styl</a:t>
            </a:r>
          </a:p>
          <a:p>
            <a:pPr lvl="2"/>
            <a:endParaRPr lang="cs-CZ" dirty="0" smtClean="0"/>
          </a:p>
          <a:p>
            <a:r>
              <a:rPr lang="cs-CZ" dirty="0" smtClean="0"/>
              <a:t>V 80. letech přidala psycholožka </a:t>
            </a:r>
            <a:r>
              <a:rPr lang="cs-CZ" dirty="0" err="1" smtClean="0"/>
              <a:t>Eleanor</a:t>
            </a:r>
            <a:r>
              <a:rPr lang="cs-CZ" dirty="0" smtClean="0"/>
              <a:t> E. </a:t>
            </a:r>
            <a:r>
              <a:rPr lang="cs-CZ" dirty="0" err="1" smtClean="0"/>
              <a:t>Maccobyová</a:t>
            </a:r>
            <a:r>
              <a:rPr lang="cs-CZ" dirty="0" smtClean="0"/>
              <a:t> čtvrtou kategorii: </a:t>
            </a:r>
          </a:p>
          <a:p>
            <a:pPr marL="914400" lvl="2" indent="0">
              <a:buNone/>
            </a:pPr>
            <a:r>
              <a:rPr lang="cs-CZ" sz="1800" dirty="0" smtClean="0"/>
              <a:t>4) Nedbalý styl rodičovství</a:t>
            </a:r>
            <a:endParaRPr lang="cs-CZ" sz="1800" dirty="0"/>
          </a:p>
        </p:txBody>
      </p:sp>
    </p:spTree>
    <p:extLst>
      <p:ext uri="{BB962C8B-B14F-4D97-AF65-F5344CB8AC3E}">
        <p14:creationId xmlns:p14="http://schemas.microsoft.com/office/powerpoint/2010/main" val="12966593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cs-CZ" altLang="cs-CZ" dirty="0" smtClean="0"/>
              <a:t>Autoritářské, přísné rodičovství</a:t>
            </a:r>
            <a:endParaRPr lang="cs-CZ" altLang="cs-CZ" dirty="0" smtClean="0"/>
          </a:p>
        </p:txBody>
      </p:sp>
      <p:sp>
        <p:nvSpPr>
          <p:cNvPr id="40963" name="Rectangle 3"/>
          <p:cNvSpPr>
            <a:spLocks noGrp="1" noChangeArrowheads="1"/>
          </p:cNvSpPr>
          <p:nvPr>
            <p:ph idx="1"/>
          </p:nvPr>
        </p:nvSpPr>
        <p:spPr>
          <a:xfrm>
            <a:off x="677334" y="2160589"/>
            <a:ext cx="8596668" cy="4329111"/>
          </a:xfrm>
        </p:spPr>
        <p:txBody>
          <a:bodyPr>
            <a:normAutofit/>
          </a:bodyPr>
          <a:lstStyle/>
          <a:p>
            <a:pPr marL="609600" indent="-609600" algn="just">
              <a:lnSpc>
                <a:spcPct val="80000"/>
              </a:lnSpc>
            </a:pPr>
            <a:r>
              <a:rPr lang="cs-CZ" altLang="cs-CZ" sz="2400" dirty="0" smtClean="0">
                <a:latin typeface="Times New Roman" panose="02020603050405020304" pitchFamily="18" charset="0"/>
                <a:cs typeface="Times New Roman" panose="02020603050405020304" pitchFamily="18" charset="0"/>
              </a:rPr>
              <a:t>při </a:t>
            </a:r>
            <a:r>
              <a:rPr lang="cs-CZ" altLang="cs-CZ" sz="2400" dirty="0">
                <a:latin typeface="Times New Roman" panose="02020603050405020304" pitchFamily="18" charset="0"/>
                <a:cs typeface="Times New Roman" panose="02020603050405020304" pitchFamily="18" charset="0"/>
              </a:rPr>
              <a:t>tomto stylu vychovatel hlavně rozkazuje a zakazuje. Mnoho sám mluví, nepustí druhé ke slovu. </a:t>
            </a:r>
            <a:endParaRPr lang="cs-CZ" altLang="cs-CZ" sz="2400" dirty="0" smtClean="0">
              <a:latin typeface="Times New Roman" panose="02020603050405020304" pitchFamily="18" charset="0"/>
              <a:cs typeface="Times New Roman" panose="02020603050405020304" pitchFamily="18" charset="0"/>
            </a:endParaRPr>
          </a:p>
          <a:p>
            <a:pPr marL="609600" indent="-609600" algn="just">
              <a:lnSpc>
                <a:spcPct val="80000"/>
              </a:lnSpc>
            </a:pPr>
            <a:r>
              <a:rPr lang="cs-CZ" altLang="cs-CZ" sz="2400" dirty="0" smtClean="0">
                <a:latin typeface="Times New Roman" panose="02020603050405020304" pitchFamily="18" charset="0"/>
                <a:cs typeface="Times New Roman" panose="02020603050405020304" pitchFamily="18" charset="0"/>
              </a:rPr>
              <a:t>Klade </a:t>
            </a:r>
            <a:r>
              <a:rPr lang="cs-CZ" altLang="cs-CZ" sz="2400" dirty="0">
                <a:latin typeface="Times New Roman" panose="02020603050405020304" pitchFamily="18" charset="0"/>
                <a:cs typeface="Times New Roman" panose="02020603050405020304" pitchFamily="18" charset="0"/>
              </a:rPr>
              <a:t>podmínky pro dosažení něčeho žádoucího, příjemného, např. pochvaly. Hojně vyhrožuje, varuje, trestá. </a:t>
            </a:r>
            <a:endParaRPr lang="cs-CZ" altLang="cs-CZ" sz="2400" dirty="0" smtClean="0">
              <a:latin typeface="Times New Roman" panose="02020603050405020304" pitchFamily="18" charset="0"/>
              <a:cs typeface="Times New Roman" panose="02020603050405020304" pitchFamily="18" charset="0"/>
            </a:endParaRPr>
          </a:p>
          <a:p>
            <a:pPr marL="609600" indent="-609600" algn="just">
              <a:lnSpc>
                <a:spcPct val="80000"/>
              </a:lnSpc>
            </a:pPr>
            <a:r>
              <a:rPr lang="cs-CZ" altLang="cs-CZ" sz="2400" dirty="0" smtClean="0">
                <a:latin typeface="Times New Roman" panose="02020603050405020304" pitchFamily="18" charset="0"/>
                <a:cs typeface="Times New Roman" panose="02020603050405020304" pitchFamily="18" charset="0"/>
              </a:rPr>
              <a:t>Málo </a:t>
            </a:r>
            <a:r>
              <a:rPr lang="cs-CZ" altLang="cs-CZ" sz="2400" dirty="0">
                <a:latin typeface="Times New Roman" panose="02020603050405020304" pitchFamily="18" charset="0"/>
                <a:cs typeface="Times New Roman" panose="02020603050405020304" pitchFamily="18" charset="0"/>
              </a:rPr>
              <a:t>respektuje přání a potřeby dětí. Má zásadně jiná, širší a vyšší práva než děti. Dává dětem málo příležitosti k samostatnému jednání, způsobu řešení úloh apod. </a:t>
            </a:r>
            <a:endParaRPr lang="cs-CZ" altLang="cs-CZ" sz="2400" dirty="0" smtClean="0">
              <a:latin typeface="Times New Roman" panose="02020603050405020304" pitchFamily="18" charset="0"/>
              <a:cs typeface="Times New Roman" panose="02020603050405020304" pitchFamily="18" charset="0"/>
            </a:endParaRPr>
          </a:p>
          <a:p>
            <a:pPr marL="609600" indent="-609600" algn="just">
              <a:lnSpc>
                <a:spcPct val="80000"/>
              </a:lnSpc>
            </a:pPr>
            <a:r>
              <a:rPr lang="cs-CZ" altLang="cs-CZ" sz="2400" dirty="0" smtClean="0">
                <a:latin typeface="Times New Roman" panose="02020603050405020304" pitchFamily="18" charset="0"/>
                <a:cs typeface="Times New Roman" panose="02020603050405020304" pitchFamily="18" charset="0"/>
              </a:rPr>
              <a:t>Při </a:t>
            </a:r>
            <a:r>
              <a:rPr lang="cs-CZ" altLang="cs-CZ" sz="2400" dirty="0">
                <a:latin typeface="Times New Roman" panose="02020603050405020304" pitchFamily="18" charset="0"/>
                <a:cs typeface="Times New Roman" panose="02020603050405020304" pitchFamily="18" charset="0"/>
              </a:rPr>
              <a:t>tomto stylu výchovy se ale zejména děti nevychovávají k samostatnému, iniciativnímu a tvořivému řešení problémů, rozhodování a jednání. Je to styl výchovy, který odpovídá přípravě pro podřízenou roli v  nedemokratické společnosti, a ne k přípravě občana demokratického státu.</a:t>
            </a:r>
          </a:p>
        </p:txBody>
      </p:sp>
    </p:spTree>
    <p:extLst>
      <p:ext uri="{BB962C8B-B14F-4D97-AF65-F5344CB8AC3E}">
        <p14:creationId xmlns:p14="http://schemas.microsoft.com/office/powerpoint/2010/main" val="25554158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Nadpis 1"/>
          <p:cNvSpPr>
            <a:spLocks noGrp="1"/>
          </p:cNvSpPr>
          <p:nvPr>
            <p:ph type="title"/>
          </p:nvPr>
        </p:nvSpPr>
        <p:spPr/>
        <p:txBody>
          <a:bodyPr/>
          <a:lstStyle/>
          <a:p>
            <a:pPr eaLnBrk="1" hangingPunct="1"/>
            <a:r>
              <a:rPr lang="cs-CZ" altLang="cs-CZ" dirty="0" smtClean="0"/>
              <a:t>Shovívavé, </a:t>
            </a:r>
            <a:r>
              <a:rPr lang="cs-CZ" altLang="cs-CZ" dirty="0" err="1" smtClean="0"/>
              <a:t>svobodomyslé</a:t>
            </a:r>
            <a:r>
              <a:rPr lang="cs-CZ" altLang="cs-CZ" dirty="0" smtClean="0"/>
              <a:t>, liberální rodičovství</a:t>
            </a:r>
            <a:endParaRPr lang="cs-CZ" altLang="cs-CZ" dirty="0" smtClean="0"/>
          </a:p>
        </p:txBody>
      </p:sp>
      <p:sp>
        <p:nvSpPr>
          <p:cNvPr id="3" name="Zástupný symbol pro obsah 2"/>
          <p:cNvSpPr>
            <a:spLocks noGrp="1"/>
          </p:cNvSpPr>
          <p:nvPr>
            <p:ph idx="1"/>
          </p:nvPr>
        </p:nvSpPr>
        <p:spPr/>
        <p:txBody>
          <a:bodyPr>
            <a:normAutofit/>
          </a:bodyPr>
          <a:lstStyle/>
          <a:p>
            <a:pPr marL="0" indent="0" algn="just">
              <a:lnSpc>
                <a:spcPct val="80000"/>
              </a:lnSpc>
              <a:buClr>
                <a:schemeClr val="accent3"/>
              </a:buClr>
              <a:buNone/>
              <a:defRPr/>
            </a:pPr>
            <a:r>
              <a:rPr lang="cs-CZ" dirty="0" smtClean="0"/>
              <a:t>tato </a:t>
            </a:r>
            <a:r>
              <a:rPr lang="cs-CZ" dirty="0" smtClean="0"/>
              <a:t>výchova je pro děti méně frustrující než autokratický styl, ale má i nepříznivé účinky. </a:t>
            </a:r>
            <a:endParaRPr lang="cs-CZ" dirty="0" smtClean="0"/>
          </a:p>
          <a:p>
            <a:pPr marL="609600" indent="-609600" algn="just">
              <a:lnSpc>
                <a:spcPct val="80000"/>
              </a:lnSpc>
              <a:buClr>
                <a:schemeClr val="accent3"/>
              </a:buClr>
              <a:buFont typeface="Georgia"/>
              <a:buChar char="•"/>
              <a:defRPr/>
            </a:pPr>
            <a:r>
              <a:rPr lang="cs-CZ" dirty="0" smtClean="0"/>
              <a:t>Vychovatel </a:t>
            </a:r>
            <a:r>
              <a:rPr lang="cs-CZ" dirty="0" smtClean="0"/>
              <a:t>klade nízké požadavky, </a:t>
            </a:r>
            <a:r>
              <a:rPr lang="cs-CZ" dirty="0" smtClean="0"/>
              <a:t>nevyžadují disciplínu a zralé chování.</a:t>
            </a:r>
          </a:p>
          <a:p>
            <a:pPr marL="609600" indent="-609600" algn="just">
              <a:lnSpc>
                <a:spcPct val="80000"/>
              </a:lnSpc>
              <a:buClr>
                <a:schemeClr val="accent3"/>
              </a:buClr>
              <a:buFont typeface="Georgia"/>
              <a:buChar char="•"/>
              <a:defRPr/>
            </a:pPr>
            <a:r>
              <a:rPr lang="cs-CZ" dirty="0" smtClean="0"/>
              <a:t>Rodiče jsou pečující, vřelí, se svými dětmi komunikují</a:t>
            </a:r>
          </a:p>
          <a:p>
            <a:pPr marL="609600" indent="-609600" algn="just">
              <a:lnSpc>
                <a:spcPct val="80000"/>
              </a:lnSpc>
              <a:buClr>
                <a:schemeClr val="accent3"/>
              </a:buClr>
              <a:buFont typeface="Georgia"/>
              <a:buChar char="•"/>
              <a:defRPr/>
            </a:pPr>
            <a:r>
              <a:rPr lang="cs-CZ" dirty="0" smtClean="0"/>
              <a:t>nekontrolují plnění požadavků.</a:t>
            </a:r>
          </a:p>
          <a:p>
            <a:pPr marL="609600" indent="-609600" algn="just">
              <a:lnSpc>
                <a:spcPct val="80000"/>
              </a:lnSpc>
              <a:buClr>
                <a:schemeClr val="accent3"/>
              </a:buClr>
              <a:buFont typeface="Georgia"/>
              <a:buChar char="•"/>
              <a:defRPr/>
            </a:pPr>
            <a:r>
              <a:rPr lang="cs-CZ" dirty="0" smtClean="0"/>
              <a:t>Děti vychovávané tímto stylem mají pozitivní citové ladění, nedokážou ovládat impulzy, příliš spoléhají na ostatní</a:t>
            </a:r>
            <a:endParaRPr lang="cs-CZ" dirty="0"/>
          </a:p>
          <a:p>
            <a:pPr marL="609600" indent="-609600" algn="just">
              <a:lnSpc>
                <a:spcPct val="80000"/>
              </a:lnSpc>
              <a:buClr>
                <a:schemeClr val="accent3"/>
              </a:buClr>
              <a:buFont typeface="Georgia"/>
              <a:buChar char="•"/>
              <a:defRPr/>
            </a:pPr>
            <a:r>
              <a:rPr lang="cs-CZ" dirty="0" smtClean="0"/>
              <a:t>Nízká </a:t>
            </a:r>
            <a:r>
              <a:rPr lang="cs-CZ" dirty="0" smtClean="0"/>
              <a:t>je výsledná úroveň vědomostí a dovedností dětí, zejména se nerozvíjí jejich svědomitost a vytrvalost</a:t>
            </a:r>
            <a:r>
              <a:rPr lang="cs-CZ" dirty="0" smtClean="0"/>
              <a:t>.</a:t>
            </a:r>
          </a:p>
          <a:p>
            <a:pPr marL="609600" indent="-609600" algn="just">
              <a:lnSpc>
                <a:spcPct val="80000"/>
              </a:lnSpc>
              <a:buClr>
                <a:schemeClr val="accent3"/>
              </a:buClr>
              <a:buFont typeface="Georgia"/>
              <a:buChar char="•"/>
              <a:defRPr/>
            </a:pPr>
            <a:endParaRPr lang="cs-CZ" dirty="0" smtClean="0"/>
          </a:p>
          <a:p>
            <a:pPr marL="365760" indent="-256032">
              <a:buClr>
                <a:schemeClr val="accent3"/>
              </a:buClr>
              <a:buFont typeface="Georgia"/>
              <a:buChar char="•"/>
              <a:defRPr/>
            </a:pPr>
            <a:endParaRPr lang="cs-CZ" dirty="0"/>
          </a:p>
        </p:txBody>
      </p:sp>
    </p:spTree>
    <p:extLst>
      <p:ext uri="{BB962C8B-B14F-4D97-AF65-F5344CB8AC3E}">
        <p14:creationId xmlns:p14="http://schemas.microsoft.com/office/powerpoint/2010/main" val="3102289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Nezúčastněné, nedbalé rodičovství</a:t>
            </a:r>
            <a:endParaRPr lang="cs-CZ" dirty="0"/>
          </a:p>
        </p:txBody>
      </p:sp>
      <p:sp>
        <p:nvSpPr>
          <p:cNvPr id="3" name="Zástupný symbol pro obsah 2"/>
          <p:cNvSpPr>
            <a:spLocks noGrp="1"/>
          </p:cNvSpPr>
          <p:nvPr>
            <p:ph idx="1"/>
          </p:nvPr>
        </p:nvSpPr>
        <p:spPr/>
        <p:txBody>
          <a:bodyPr/>
          <a:lstStyle/>
          <a:p>
            <a:r>
              <a:rPr lang="cs-CZ" dirty="0" smtClean="0"/>
              <a:t>Projevuje se omezenou citovou vřelostí, nedostatečnou kontrolou a sníženou vzájemnou komunikací</a:t>
            </a:r>
          </a:p>
          <a:p>
            <a:r>
              <a:rPr lang="cs-CZ" dirty="0" smtClean="0"/>
              <a:t>Rodiče naplňují základní potřeby dítěte, ale významným způsobem se v životě dítěte neangažují</a:t>
            </a:r>
          </a:p>
          <a:p>
            <a:r>
              <a:rPr lang="cs-CZ" dirty="0" smtClean="0"/>
              <a:t>Rodiče projevují málo zájmu o život, pocity a názory dítěte</a:t>
            </a:r>
          </a:p>
          <a:p>
            <a:r>
              <a:rPr lang="cs-CZ" dirty="0" smtClean="0"/>
              <a:t>Výsledkem této výchovy jsou sklony k náladovosti, nedostatek soustředění</a:t>
            </a:r>
          </a:p>
          <a:p>
            <a:r>
              <a:rPr lang="cs-CZ" dirty="0" smtClean="0"/>
              <a:t>Děti obtížně ovládají své emoce a chování, jsou impulsivní, sociálně odtažité a mají nízké sebevědomí</a:t>
            </a:r>
            <a:endParaRPr lang="cs-CZ" dirty="0"/>
          </a:p>
        </p:txBody>
      </p:sp>
    </p:spTree>
    <p:extLst>
      <p:ext uri="{BB962C8B-B14F-4D97-AF65-F5344CB8AC3E}">
        <p14:creationId xmlns:p14="http://schemas.microsoft.com/office/powerpoint/2010/main" val="41604210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Nadpis 1"/>
          <p:cNvSpPr>
            <a:spLocks noGrp="1"/>
          </p:cNvSpPr>
          <p:nvPr>
            <p:ph type="title"/>
          </p:nvPr>
        </p:nvSpPr>
        <p:spPr/>
        <p:txBody>
          <a:bodyPr/>
          <a:lstStyle/>
          <a:p>
            <a:pPr eaLnBrk="1" hangingPunct="1"/>
            <a:r>
              <a:rPr lang="cs-CZ" altLang="cs-CZ" dirty="0" smtClean="0"/>
              <a:t>Asertivní, demokratické rodičovství</a:t>
            </a:r>
            <a:endParaRPr lang="cs-CZ" altLang="cs-CZ" dirty="0" smtClean="0"/>
          </a:p>
        </p:txBody>
      </p:sp>
      <p:sp>
        <p:nvSpPr>
          <p:cNvPr id="43011" name="Zástupný symbol pro obsah 2"/>
          <p:cNvSpPr>
            <a:spLocks noGrp="1"/>
          </p:cNvSpPr>
          <p:nvPr>
            <p:ph idx="1"/>
          </p:nvPr>
        </p:nvSpPr>
        <p:spPr>
          <a:xfrm>
            <a:off x="677334" y="2160589"/>
            <a:ext cx="8596668" cy="4278311"/>
          </a:xfrm>
        </p:spPr>
        <p:txBody>
          <a:bodyPr>
            <a:normAutofit fontScale="92500" lnSpcReduction="20000"/>
          </a:bodyPr>
          <a:lstStyle/>
          <a:p>
            <a:pPr algn="just" eaLnBrk="1" hangingPunct="1"/>
            <a:r>
              <a:rPr lang="cs-CZ" altLang="cs-CZ" sz="2400" dirty="0" smtClean="0"/>
              <a:t>Rodiče vyžadují, aby se děti chovaly zrale, na úrovni jejich věku a schopnostem</a:t>
            </a:r>
          </a:p>
          <a:p>
            <a:pPr algn="just" eaLnBrk="1" hangingPunct="1"/>
            <a:r>
              <a:rPr lang="cs-CZ" altLang="cs-CZ" sz="2400" dirty="0" smtClean="0"/>
              <a:t>v</a:t>
            </a:r>
            <a:r>
              <a:rPr lang="cs-CZ" altLang="cs-CZ" sz="2400" dirty="0"/>
              <a:t> tomto stylu přiznává vychovatel dětem lidská práva a důstojnost, respektuje v nich osobnost, bere je vážně, zejména je neponižuje. Podporuje jejich samostatnost a iniciativu. </a:t>
            </a:r>
            <a:endParaRPr lang="cs-CZ" altLang="cs-CZ" sz="2400" dirty="0" smtClean="0"/>
          </a:p>
          <a:p>
            <a:pPr algn="just" eaLnBrk="1" hangingPunct="1"/>
            <a:r>
              <a:rPr lang="cs-CZ" altLang="cs-CZ" sz="2400" dirty="0" smtClean="0"/>
              <a:t>Působí </a:t>
            </a:r>
            <a:r>
              <a:rPr lang="cs-CZ" altLang="cs-CZ" sz="2400" dirty="0"/>
              <a:t>spíše příkladem než množstvím příkazů a zákazů. Proto hojně užívá návrhů, otázek, podnětů pro děti, aby samy přemýšlely a účastnily se rozhodování. </a:t>
            </a:r>
            <a:r>
              <a:rPr lang="cs-CZ" altLang="cs-CZ" sz="2400" dirty="0" smtClean="0"/>
              <a:t>Kontroluje plnění úkolů.</a:t>
            </a:r>
          </a:p>
          <a:p>
            <a:pPr algn="just" eaLnBrk="1" hangingPunct="1"/>
            <a:r>
              <a:rPr lang="cs-CZ" altLang="cs-CZ" sz="2400" dirty="0" smtClean="0"/>
              <a:t>Nemluví </a:t>
            </a:r>
            <a:r>
              <a:rPr lang="cs-CZ" altLang="cs-CZ" sz="2400" dirty="0"/>
              <a:t>stále sám a nechává mluvit děti. Pokud je nutno potrestat, volí formu, která dítě neponižuje. </a:t>
            </a:r>
            <a:endParaRPr lang="cs-CZ" altLang="cs-CZ" sz="2400" dirty="0" smtClean="0"/>
          </a:p>
          <a:p>
            <a:pPr algn="just" eaLnBrk="1" hangingPunct="1"/>
            <a:r>
              <a:rPr lang="cs-CZ" altLang="cs-CZ" sz="2400" dirty="0" smtClean="0"/>
              <a:t>Děti takto vychovávané bývají nezávislé, schopné sebeprosazení, kamarádské, nakloněné spolupráci, snaží se podat, co nejlepší výkon</a:t>
            </a:r>
            <a:endParaRPr lang="cs-CZ" altLang="cs-CZ" sz="2400" dirty="0"/>
          </a:p>
          <a:p>
            <a:pPr eaLnBrk="1" hangingPunct="1"/>
            <a:endParaRPr lang="cs-CZ" altLang="cs-CZ" dirty="0" smtClean="0"/>
          </a:p>
        </p:txBody>
      </p:sp>
    </p:spTree>
    <p:extLst>
      <p:ext uri="{BB962C8B-B14F-4D97-AF65-F5344CB8AC3E}">
        <p14:creationId xmlns:p14="http://schemas.microsoft.com/office/powerpoint/2010/main" val="1121720508"/>
      </p:ext>
    </p:extLst>
  </p:cSld>
  <p:clrMapOvr>
    <a:masterClrMapping/>
  </p:clrMapOvr>
</p:sld>
</file>

<file path=ppt/theme/theme1.xml><?xml version="1.0" encoding="utf-8"?>
<a:theme xmlns:a="http://schemas.openxmlformats.org/drawingml/2006/main" name="Faseta">
  <a:themeElements>
    <a:clrScheme name="Fas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s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35</TotalTime>
  <Words>747</Words>
  <Application>Microsoft Office PowerPoint</Application>
  <PresentationFormat>Širokoúhlá obrazovka</PresentationFormat>
  <Paragraphs>90</Paragraphs>
  <Slides>16</Slides>
  <Notes>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16</vt:i4>
      </vt:variant>
    </vt:vector>
  </HeadingPairs>
  <TitlesOfParts>
    <vt:vector size="24" baseType="lpstr">
      <vt:lpstr>Arial</vt:lpstr>
      <vt:lpstr>Georgia</vt:lpstr>
      <vt:lpstr>Times New Roman</vt:lpstr>
      <vt:lpstr>Trebuchet MS</vt:lpstr>
      <vt:lpstr>Wingdings</vt:lpstr>
      <vt:lpstr>Wingdings 2</vt:lpstr>
      <vt:lpstr>Wingdings 3</vt:lpstr>
      <vt:lpstr>Faseta</vt:lpstr>
      <vt:lpstr>Styly rodičovské výchovy</vt:lpstr>
      <vt:lpstr>Prezentace aplikace PowerPoint</vt:lpstr>
      <vt:lpstr>Výsledky výzkumů</vt:lpstr>
      <vt:lpstr>Rodičovské styly výchovy</vt:lpstr>
      <vt:lpstr>Prezentace aplikace PowerPoint</vt:lpstr>
      <vt:lpstr>Autoritářské, přísné rodičovství</vt:lpstr>
      <vt:lpstr>Shovívavé, svobodomyslé, liberální rodičovství</vt:lpstr>
      <vt:lpstr>Nezúčastněné, nedbalé rodičovství</vt:lpstr>
      <vt:lpstr>Asertivní, demokratické rodičovství</vt:lpstr>
      <vt:lpstr>Úkol</vt:lpstr>
      <vt:lpstr> Výchovné styly v rodině</vt:lpstr>
      <vt:lpstr>Tradiční styl výchovy</vt:lpstr>
      <vt:lpstr>Moderní styl výchovy</vt:lpstr>
      <vt:lpstr>Hledající styl výchovy</vt:lpstr>
      <vt:lpstr>Jakým způsobem byste chtěli vychovávat vy?</vt:lpstr>
      <vt:lpstr>Literatura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Styly rodičovské výchovy</dc:title>
  <dc:creator>Lucie  Grůzová</dc:creator>
  <cp:lastModifiedBy>Lucie  Grůzová</cp:lastModifiedBy>
  <cp:revision>5</cp:revision>
  <dcterms:created xsi:type="dcterms:W3CDTF">2019-03-12T10:21:03Z</dcterms:created>
  <dcterms:modified xsi:type="dcterms:W3CDTF">2019-03-12T10:56:08Z</dcterms:modified>
</cp:coreProperties>
</file>