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9"/>
  </p:notesMasterIdLst>
  <p:sldIdLst>
    <p:sldId id="256" r:id="rId2"/>
    <p:sldId id="315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257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4" r:id="rId31"/>
    <p:sldId id="293" r:id="rId32"/>
    <p:sldId id="296" r:id="rId33"/>
    <p:sldId id="295" r:id="rId34"/>
    <p:sldId id="260" r:id="rId35"/>
    <p:sldId id="261" r:id="rId36"/>
    <p:sldId id="262" r:id="rId37"/>
    <p:sldId id="275" r:id="rId3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A5A73-B8DD-4612-9E40-8814C33114BF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1E1C0-F9F4-44F2-B87A-124AFABC3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812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C76EC-BD61-47F1-9B3B-6B57B1D0A4A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521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C76EC-BD61-47F1-9B3B-6B57B1D0A4A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187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6730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9253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555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4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9204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165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70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58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7304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9180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998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6432A-ABED-418C-A579-91CD476DDCBE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562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kuomtYlZME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UpxZksAMPw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Sociální psychologie 4</a:t>
            </a:r>
            <a:br>
              <a:rPr lang="cs-CZ" dirty="0" smtClean="0"/>
            </a:br>
            <a:r>
              <a:rPr lang="cs-CZ" sz="3200" dirty="0" smtClean="0"/>
              <a:t>Teorie mysli a halo efekt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Jan Krása</a:t>
            </a:r>
          </a:p>
          <a:p>
            <a:r>
              <a:rPr lang="cs-CZ" dirty="0" smtClean="0"/>
              <a:t>Katedra psychologie, Pedagogická fakulta, 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4670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725" y="2378952"/>
            <a:ext cx="4568552" cy="3459315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75056" y="2445619"/>
            <a:ext cx="4338316" cy="329718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727990" y="1095249"/>
            <a:ext cx="29068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cs-CZ" sz="1350" i="1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en-GB" sz="1350" i="1" dirty="0" err="1">
                <a:solidFill>
                  <a:prstClr val="black"/>
                </a:solidFill>
                <a:latin typeface="Calibri" panose="020F0502020204030204"/>
              </a:rPr>
              <a:t>etecting</a:t>
            </a:r>
            <a:r>
              <a:rPr lang="en-GB" sz="1350" i="1" dirty="0">
                <a:solidFill>
                  <a:prstClr val="black"/>
                </a:solidFill>
                <a:latin typeface="Calibri" panose="020F0502020204030204"/>
              </a:rPr>
              <a:t> danger that does not really exist (false positive error) is much less costly then the failure to detect real danger (false negative error)</a:t>
            </a:r>
            <a:endParaRPr lang="cs-CZ" sz="135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646480" y="5742802"/>
            <a:ext cx="61722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050" dirty="0" err="1">
                <a:solidFill>
                  <a:prstClr val="black"/>
                </a:solidFill>
                <a:latin typeface="Calibri" panose="020F0502020204030204"/>
              </a:rPr>
              <a:t>Třebický</a:t>
            </a: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 et al.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 (2013</a:t>
            </a: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en-US" sz="1050" i="1" dirty="0">
                <a:solidFill>
                  <a:prstClr val="black"/>
                </a:solidFill>
                <a:latin typeface="Calibri" panose="020F0502020204030204"/>
              </a:rPr>
              <a:t>Psychological science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1050" i="1" dirty="0">
                <a:solidFill>
                  <a:prstClr val="black"/>
                </a:solidFill>
                <a:latin typeface="Calibri" panose="020F0502020204030204"/>
              </a:rPr>
              <a:t>24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(9), 1664-1672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57250"/>
            <a:ext cx="5147996" cy="13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0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8558" y="2508562"/>
            <a:ext cx="3886200" cy="307988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664897" y="5702297"/>
            <a:ext cx="34740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AdvTT94c8263f.I"/>
              </a:rPr>
              <a:t>Personality and Individual Differences 99 (2016) 22</a:t>
            </a:r>
            <a:r>
              <a:rPr lang="en-US" sz="1050" dirty="0">
                <a:latin typeface="AdvTT94c8263f.I+20"/>
              </a:rPr>
              <a:t>–</a:t>
            </a:r>
            <a:r>
              <a:rPr lang="en-US" sz="1050" dirty="0">
                <a:latin typeface="AdvTT94c8263f.I"/>
              </a:rPr>
              <a:t>27</a:t>
            </a:r>
            <a:endParaRPr lang="cs-CZ" sz="105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8" y="857250"/>
            <a:ext cx="4909705" cy="13182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01" y="1601353"/>
            <a:ext cx="4574465" cy="4042951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579" y="1477870"/>
            <a:ext cx="4611087" cy="411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88034"/>
            <a:ext cx="1452311" cy="159588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39" y="2588034"/>
            <a:ext cx="1484832" cy="16051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67" y="2588034"/>
            <a:ext cx="1432672" cy="158636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26" y="2588034"/>
            <a:ext cx="1434502" cy="158839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85" y="2588034"/>
            <a:ext cx="1461186" cy="15855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829" y="2588033"/>
            <a:ext cx="1496647" cy="159999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361" y="4263224"/>
            <a:ext cx="1501883" cy="1615550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54" y="4277957"/>
            <a:ext cx="1463513" cy="1586084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71" y="4301312"/>
            <a:ext cx="1455158" cy="1594971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022" y="4283802"/>
            <a:ext cx="1480913" cy="1594972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176"/>
            <a:ext cx="1439689" cy="1586036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303" y="4280994"/>
            <a:ext cx="1439370" cy="1597867"/>
          </a:xfrm>
          <a:prstGeom prst="rect">
            <a:avLst/>
          </a:prstGeom>
        </p:spPr>
      </p:pic>
      <p:sp>
        <p:nvSpPr>
          <p:cNvPr id="15" name="Nadpis 1"/>
          <p:cNvSpPr>
            <a:spLocks noGrp="1"/>
          </p:cNvSpPr>
          <p:nvPr>
            <p:ph type="title"/>
          </p:nvPr>
        </p:nvSpPr>
        <p:spPr>
          <a:xfrm>
            <a:off x="812185" y="105917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Czech and </a:t>
            </a:r>
            <a:r>
              <a:rPr lang="cs-CZ" dirty="0" err="1" smtClean="0"/>
              <a:t>Turkish</a:t>
            </a:r>
            <a:r>
              <a:rPr lang="cs-CZ" dirty="0" smtClean="0"/>
              <a:t> </a:t>
            </a:r>
            <a:r>
              <a:rPr lang="cs-CZ" dirty="0" err="1" smtClean="0"/>
              <a:t>composite</a:t>
            </a:r>
            <a:r>
              <a:rPr lang="cs-CZ" dirty="0" smtClean="0"/>
              <a:t> </a:t>
            </a:r>
            <a:r>
              <a:rPr lang="cs-CZ" dirty="0" err="1" smtClean="0"/>
              <a:t>female</a:t>
            </a:r>
            <a:r>
              <a:rPr lang="cs-CZ" dirty="0" smtClean="0"/>
              <a:t> </a:t>
            </a:r>
            <a:r>
              <a:rPr lang="cs-CZ" dirty="0" err="1" smtClean="0"/>
              <a:t>faces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650" dirty="0" err="1"/>
              <a:t>Upper</a:t>
            </a:r>
            <a:r>
              <a:rPr lang="cs-CZ" sz="1650" dirty="0"/>
              <a:t> line: 6 </a:t>
            </a:r>
            <a:r>
              <a:rPr lang="cs-CZ" sz="1650" dirty="0" err="1"/>
              <a:t>faces</a:t>
            </a:r>
            <a:r>
              <a:rPr lang="cs-CZ" sz="1650" dirty="0"/>
              <a:t> </a:t>
            </a:r>
            <a:r>
              <a:rPr lang="cs-CZ" sz="1650" dirty="0" err="1"/>
              <a:t>closest</a:t>
            </a:r>
            <a:r>
              <a:rPr lang="cs-CZ" sz="1650" dirty="0"/>
              <a:t> to </a:t>
            </a:r>
            <a:r>
              <a:rPr lang="cs-CZ" sz="1650" dirty="0" err="1"/>
              <a:t>determined</a:t>
            </a:r>
            <a:r>
              <a:rPr lang="cs-CZ" sz="1650" dirty="0"/>
              <a:t> </a:t>
            </a:r>
            <a:r>
              <a:rPr lang="cs-CZ" sz="1650" dirty="0" err="1"/>
              <a:t>position</a:t>
            </a:r>
            <a:r>
              <a:rPr lang="cs-CZ" sz="1650" dirty="0"/>
              <a:t> </a:t>
            </a:r>
            <a:r>
              <a:rPr lang="cs-CZ" sz="1650" dirty="0" err="1"/>
              <a:t>unwarped</a:t>
            </a:r>
            <a:r>
              <a:rPr lang="cs-CZ" sz="1650" dirty="0"/>
              <a:t> to </a:t>
            </a:r>
            <a:r>
              <a:rPr lang="cs-CZ" sz="1650" dirty="0" err="1"/>
              <a:t>predicted</a:t>
            </a:r>
            <a:r>
              <a:rPr lang="cs-CZ" sz="1650" dirty="0"/>
              <a:t> </a:t>
            </a:r>
            <a:r>
              <a:rPr lang="cs-CZ" sz="1650" dirty="0" err="1"/>
              <a:t>SDi</a:t>
            </a:r>
            <a:r>
              <a:rPr lang="cs-CZ" sz="1650" dirty="0"/>
              <a:t> </a:t>
            </a:r>
            <a:r>
              <a:rPr lang="cs-CZ" sz="1650" dirty="0" err="1"/>
              <a:t>shape</a:t>
            </a:r>
            <a:r>
              <a:rPr lang="cs-CZ" sz="1650" dirty="0"/>
              <a:t/>
            </a:r>
            <a:br>
              <a:rPr lang="cs-CZ" sz="1650" dirty="0"/>
            </a:br>
            <a:r>
              <a:rPr lang="cs-CZ" sz="1650" dirty="0" err="1"/>
              <a:t>Bottom</a:t>
            </a:r>
            <a:r>
              <a:rPr lang="cs-CZ" sz="1650" dirty="0"/>
              <a:t> line: </a:t>
            </a:r>
            <a:r>
              <a:rPr lang="cs-CZ" sz="1650" dirty="0" err="1"/>
              <a:t>always</a:t>
            </a:r>
            <a:r>
              <a:rPr lang="cs-CZ" sz="1650" dirty="0"/>
              <a:t> </a:t>
            </a:r>
            <a:r>
              <a:rPr lang="cs-CZ" sz="1650" dirty="0" err="1"/>
              <a:t>the</a:t>
            </a:r>
            <a:r>
              <a:rPr lang="cs-CZ" sz="1650" dirty="0"/>
              <a:t> </a:t>
            </a:r>
            <a:r>
              <a:rPr lang="cs-CZ" sz="1650" dirty="0" err="1"/>
              <a:t>same</a:t>
            </a:r>
            <a:r>
              <a:rPr lang="cs-CZ" sz="1650" dirty="0"/>
              <a:t> 10 </a:t>
            </a:r>
            <a:r>
              <a:rPr lang="cs-CZ" sz="1650" dirty="0" err="1"/>
              <a:t>facial</a:t>
            </a:r>
            <a:r>
              <a:rPr lang="cs-CZ" sz="1650" dirty="0"/>
              <a:t> </a:t>
            </a:r>
            <a:r>
              <a:rPr lang="cs-CZ" sz="1650" dirty="0" err="1"/>
              <a:t>textures</a:t>
            </a:r>
            <a:r>
              <a:rPr lang="cs-CZ" sz="1650" dirty="0"/>
              <a:t> </a:t>
            </a:r>
            <a:r>
              <a:rPr lang="cs-CZ" sz="1650" dirty="0" err="1"/>
              <a:t>unwarped</a:t>
            </a:r>
            <a:r>
              <a:rPr lang="cs-CZ" sz="1650" dirty="0"/>
              <a:t> to </a:t>
            </a:r>
            <a:r>
              <a:rPr lang="cs-CZ" sz="1650" dirty="0" err="1"/>
              <a:t>predicted</a:t>
            </a:r>
            <a:r>
              <a:rPr lang="cs-CZ" sz="1650" dirty="0"/>
              <a:t> </a:t>
            </a:r>
            <a:r>
              <a:rPr lang="cs-CZ" sz="1650" dirty="0" err="1"/>
              <a:t>SDi</a:t>
            </a:r>
            <a:r>
              <a:rPr lang="cs-CZ" sz="1650" dirty="0"/>
              <a:t> </a:t>
            </a:r>
            <a:r>
              <a:rPr lang="cs-CZ" sz="1650" dirty="0" err="1"/>
              <a:t>configuration</a:t>
            </a:r>
            <a:endParaRPr lang="cs-CZ" sz="1650" dirty="0"/>
          </a:p>
        </p:txBody>
      </p:sp>
      <p:sp>
        <p:nvSpPr>
          <p:cNvPr id="9" name="TextovéPole 8"/>
          <p:cNvSpPr txBox="1"/>
          <p:nvPr/>
        </p:nvSpPr>
        <p:spPr>
          <a:xfrm>
            <a:off x="-1" y="2256334"/>
            <a:ext cx="91582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cs-CZ" sz="1350" dirty="0">
                <a:latin typeface="Calibri" panose="020F0502020204030204"/>
              </a:rPr>
              <a:t>CZ far </a:t>
            </a:r>
            <a:r>
              <a:rPr lang="cs-CZ" sz="1350" dirty="0" err="1">
                <a:latin typeface="Calibri" panose="020F0502020204030204"/>
              </a:rPr>
              <a:t>away</a:t>
            </a:r>
            <a:r>
              <a:rPr lang="cs-CZ" sz="1350" dirty="0">
                <a:latin typeface="Calibri" panose="020F0502020204030204"/>
              </a:rPr>
              <a:t> </a:t>
            </a:r>
            <a:r>
              <a:rPr lang="cs-CZ" sz="1350" dirty="0" err="1">
                <a:latin typeface="Calibri" panose="020F0502020204030204"/>
              </a:rPr>
              <a:t>from</a:t>
            </a:r>
            <a:r>
              <a:rPr lang="cs-CZ" sz="1350" dirty="0">
                <a:latin typeface="Calibri" panose="020F0502020204030204"/>
              </a:rPr>
              <a:t> TR           CZ </a:t>
            </a:r>
            <a:r>
              <a:rPr lang="cs-CZ" sz="1350" dirty="0" err="1">
                <a:latin typeface="Calibri" panose="020F0502020204030204"/>
              </a:rPr>
              <a:t>mean</a:t>
            </a:r>
            <a:r>
              <a:rPr lang="cs-CZ" sz="1350" dirty="0">
                <a:latin typeface="Calibri" panose="020F0502020204030204"/>
              </a:rPr>
              <a:t>                  CZ </a:t>
            </a:r>
            <a:r>
              <a:rPr lang="cs-CZ" sz="1350" dirty="0" err="1">
                <a:latin typeface="Calibri" panose="020F0502020204030204"/>
              </a:rPr>
              <a:t>closest</a:t>
            </a:r>
            <a:r>
              <a:rPr lang="cs-CZ" sz="1350" dirty="0">
                <a:latin typeface="Calibri" panose="020F0502020204030204"/>
              </a:rPr>
              <a:t> to TR         </a:t>
            </a:r>
            <a:r>
              <a:rPr lang="cs-CZ" sz="1350" dirty="0" err="1">
                <a:latin typeface="Calibri" panose="020F0502020204030204"/>
              </a:rPr>
              <a:t>TR</a:t>
            </a:r>
            <a:r>
              <a:rPr lang="cs-CZ" sz="1350" dirty="0">
                <a:latin typeface="Calibri" panose="020F0502020204030204"/>
              </a:rPr>
              <a:t> </a:t>
            </a:r>
            <a:r>
              <a:rPr lang="cs-CZ" sz="1350" dirty="0" err="1">
                <a:latin typeface="Calibri" panose="020F0502020204030204"/>
              </a:rPr>
              <a:t>closest</a:t>
            </a:r>
            <a:r>
              <a:rPr lang="cs-CZ" sz="1350" dirty="0">
                <a:latin typeface="Calibri" panose="020F0502020204030204"/>
              </a:rPr>
              <a:t> to Czech           TR  </a:t>
            </a:r>
            <a:r>
              <a:rPr lang="cs-CZ" sz="1350" dirty="0" err="1">
                <a:latin typeface="Calibri" panose="020F0502020204030204"/>
              </a:rPr>
              <a:t>mean</a:t>
            </a:r>
            <a:r>
              <a:rPr lang="cs-CZ" sz="1350" dirty="0">
                <a:latin typeface="Calibri" panose="020F0502020204030204"/>
              </a:rPr>
              <a:t>               TR far </a:t>
            </a:r>
            <a:r>
              <a:rPr lang="cs-CZ" sz="1350" dirty="0" err="1">
                <a:latin typeface="Calibri" panose="020F0502020204030204"/>
              </a:rPr>
              <a:t>away</a:t>
            </a:r>
            <a:r>
              <a:rPr lang="cs-CZ" sz="1350" dirty="0">
                <a:latin typeface="Calibri" panose="020F0502020204030204"/>
              </a:rPr>
              <a:t> </a:t>
            </a:r>
            <a:r>
              <a:rPr lang="cs-CZ" sz="1350" dirty="0" err="1">
                <a:latin typeface="Calibri" panose="020F0502020204030204"/>
              </a:rPr>
              <a:t>from</a:t>
            </a:r>
            <a:r>
              <a:rPr lang="cs-CZ" sz="1350" dirty="0">
                <a:latin typeface="Calibri" panose="020F0502020204030204"/>
              </a:rPr>
              <a:t> CZ  	   </a:t>
            </a:r>
          </a:p>
        </p:txBody>
      </p:sp>
    </p:spTree>
    <p:extLst>
      <p:ext uri="{BB962C8B-B14F-4D97-AF65-F5344CB8AC3E}">
        <p14:creationId xmlns:p14="http://schemas.microsoft.com/office/powerpoint/2010/main" val="170034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 - atraktivita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2" name="TextShape 2"/>
          <p:cNvSpPr txBox="1"/>
          <p:nvPr/>
        </p:nvSpPr>
        <p:spPr>
          <a:xfrm>
            <a:off x="457200" y="1628800"/>
            <a:ext cx="8229240" cy="4968552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</a:pPr>
            <a:r>
              <a:rPr lang="cs-CZ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Landy &amp; </a:t>
            </a:r>
            <a:r>
              <a:rPr lang="cs-CZ" sz="2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Sigall</a:t>
            </a:r>
            <a:r>
              <a:rPr lang="cs-CZ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(1974) demonstrovali halo efekt na posuzování inteligence a akademických schopností. 6o studentů (muži) posuzovali kvalitu esejí, které byly jak dobré tak špatné. Třetina esejí obsahovala fotku atraktivních žen, třetina neatraktivních a třetina fotku neměla (tzv. kontrolní skupina).</a:t>
            </a:r>
          </a:p>
          <a:p>
            <a:pPr marL="438840" indent="-319680">
              <a:lnSpc>
                <a:spcPct val="100000"/>
              </a:lnSpc>
            </a:pPr>
            <a:r>
              <a:rPr lang="cs-CZ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Respondenti dávali jasně lepší hodnocení atraktivním autorkám: Na škále od 1 do 9  dostávaly dobré eseje atraktivních autorek průměrné hodnocení 6,7, zatímco neatraktivní 5,9 (6,6 pro kontrolní skupinu bez fotek). Rozdíl byl nicméně ještě větší, když byly posuzovány špatné eseje: atraktivní dostaly 5,2, bez fotky 4,7 a neatraktivní 2,7. </a:t>
            </a:r>
          </a:p>
        </p:txBody>
      </p:sp>
    </p:spTree>
    <p:extLst>
      <p:ext uri="{BB962C8B-B14F-4D97-AF65-F5344CB8AC3E}">
        <p14:creationId xmlns:p14="http://schemas.microsoft.com/office/powerpoint/2010/main" val="36676037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 - atraktivita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457200" y="17751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</a:pPr>
            <a:r>
              <a:rPr lang="cs-CZ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Dion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Berscheid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&amp; </a:t>
            </a:r>
            <a:r>
              <a:rPr lang="cs-CZ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Walster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(1972) uskutečnili výzkum se 60 studenty. Každý student dostal 3 různé fotografie: atraktivní, průměrně atraktivní a neatraktivní osoby. </a:t>
            </a:r>
          </a:p>
          <a:p>
            <a:pPr marL="438840" indent="-319680">
              <a:lnSpc>
                <a:spcPct val="100000"/>
              </a:lnSpc>
            </a:pP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Osoby posuzovali na 27 osobnostních škálách (altruismus, sebeprosazování, důvěryhodnost atp.), dále měli odhadnout celkovou spokojenost a nakonec i určit jak prestižní profesi vykonávají.</a:t>
            </a:r>
          </a:p>
          <a:p>
            <a:pPr marL="438840" indent="-319680">
              <a:lnSpc>
                <a:spcPct val="100000"/>
              </a:lnSpc>
            </a:pP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Výsledky ukázaly, že respondenti předpokládali, že více sociálně žádaných vlastností mají atraktivní lidé (oproti průměrným a neatraktivním). Respondenti také věřili, že atraktivní lidé vedou šťastnější životy, mají šťastnější manželství, lepší rodiče a lepší kariéru než ostatní.</a:t>
            </a:r>
          </a:p>
        </p:txBody>
      </p:sp>
    </p:spTree>
    <p:extLst>
      <p:ext uri="{BB962C8B-B14F-4D97-AF65-F5344CB8AC3E}">
        <p14:creationId xmlns:p14="http://schemas.microsoft.com/office/powerpoint/2010/main" val="23723681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 - atraktivita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251640" y="1556792"/>
            <a:ext cx="8640720" cy="504056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8800"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 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jiné 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studii 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(Ostrove &amp; </a:t>
            </a:r>
            <a:r>
              <a:rPr lang="cs-CZ" sz="28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Sigall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1975) byly 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posuzovány dva hypotetické zločiny: loupež a podvod. </a:t>
            </a:r>
          </a:p>
          <a:p>
            <a:pPr marL="118800"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Loupež: žena si pořídila ilegálně klíč a ukradla 2200 $. </a:t>
            </a:r>
          </a:p>
          <a:p>
            <a:pPr marL="118800"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Podvod: žena manipulovala s mužem, aby investoval do fiktivní firmy 2200 $. </a:t>
            </a:r>
          </a:p>
          <a:p>
            <a:pPr marL="118800"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Výsledky ukázaly, že posuzovatelé odlišovali typ zločinu. Pokud nebyl zločin ovlivněn atraktivitou (loupež), neatraktivní pachatelky byly trestány více.</a:t>
            </a:r>
          </a:p>
          <a:p>
            <a:pPr marL="118800"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Pokud zločin s atraktivitou souvisel (podvod), byly více trestány atraktivní pachatelky .</a:t>
            </a:r>
          </a:p>
        </p:txBody>
      </p:sp>
    </p:spTree>
    <p:extLst>
      <p:ext uri="{BB962C8B-B14F-4D97-AF65-F5344CB8AC3E}">
        <p14:creationId xmlns:p14="http://schemas.microsoft.com/office/powerpoint/2010/main" val="907423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 - atraktivita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8" name="TextShape 2"/>
          <p:cNvSpPr txBox="1"/>
          <p:nvPr/>
        </p:nvSpPr>
        <p:spPr>
          <a:xfrm>
            <a:off x="457200" y="17751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Političtí kandidáti, kteří vypadali více atraktivní, byly posuzováni také jako více kompetentní a byly více voleni.</a:t>
            </a:r>
          </a:p>
          <a:p>
            <a:pPr marL="438840" indent="-319680">
              <a:lnSpc>
                <a:spcPct val="100000"/>
              </a:lnSpc>
            </a:pPr>
            <a:r>
              <a:rPr lang="cs-CZ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Palmer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&amp; </a:t>
            </a:r>
            <a:r>
              <a:rPr lang="cs-CZ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Peterson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(2012) zjistili, že atraktivnější kandidáti  byli posuzování také jako informovanější. </a:t>
            </a:r>
          </a:p>
          <a:p>
            <a:pPr marL="438840" indent="-319680">
              <a:lnSpc>
                <a:spcPct val="100000"/>
              </a:lnSpc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To ukazuje, jak velký vliv v politice má atraktivní </a:t>
            </a:r>
            <a:r>
              <a:rPr lang="cs-CZ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vzhled a jeho mediální vylepšování.</a:t>
            </a: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874418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457200" y="17751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Může být pozitivní, ale i </a:t>
            </a:r>
            <a:r>
              <a:rPr lang="cs-CZ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negativní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(</a:t>
            </a:r>
            <a:r>
              <a:rPr lang="cs-CZ" sz="32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devil‘s</a:t>
            </a:r>
            <a:r>
              <a:rPr lang="cs-CZ" sz="32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32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effect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32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horns</a:t>
            </a:r>
            <a:r>
              <a:rPr lang="cs-CZ" sz="32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32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effect</a:t>
            </a:r>
            <a:r>
              <a:rPr lang="cs-CZ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 halo efekt.</a:t>
            </a: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419290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36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Konfirmační zkreslení (</a:t>
            </a:r>
            <a:r>
              <a:rPr lang="cs-CZ" sz="3600" b="1" i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confirmation bias</a:t>
            </a:r>
            <a:r>
              <a:rPr lang="cs-CZ" sz="36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32" name="TextShape 2"/>
          <p:cNvSpPr txBox="1"/>
          <p:nvPr/>
        </p:nvSpPr>
        <p:spPr>
          <a:xfrm>
            <a:off x="457200" y="1281432"/>
            <a:ext cx="8229240" cy="511236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Je to tendence vyhledávat, interpretovat a upomínat si zvláště na takové informace, které potvrzují (konfirmují) naše existující </a:t>
            </a:r>
            <a:r>
              <a:rPr lang="cs-CZ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přesvědčení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</a:t>
            </a:r>
            <a:r>
              <a:rPr lang="cs-CZ" sz="24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beliefs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 a </a:t>
            </a:r>
            <a:r>
              <a:rPr lang="cs-CZ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schémata,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zatímco nepoměrně méně uvažujeme o jiných, alternativních, možnostech (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Plous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&amp;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Scott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1993).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Výraznější </a:t>
            </a:r>
            <a:r>
              <a:rPr lang="cs-CZ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je u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emočně nabitých témat.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Užití nejednoznačných důkazů k podpoře vlastních domněnek.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Spojuje tyto jevy: </a:t>
            </a:r>
            <a:r>
              <a:rPr lang="cs-CZ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iluzorní korelaci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(kdy máme dojem, že určité jevy spolu souvisí, přičemž však spolu nesouvisí), </a:t>
            </a:r>
            <a:r>
              <a:rPr lang="cs-CZ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perseveraci </a:t>
            </a:r>
            <a:r>
              <a:rPr lang="cs-CZ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přesvědčení </a:t>
            </a:r>
            <a:r>
              <a:rPr lang="cs-CZ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(jev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kdy </a:t>
            </a:r>
            <a:r>
              <a:rPr lang="cs-CZ" sz="24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belief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přetrvává, resp. je vybaven, i po jeho vyvrácení), </a:t>
            </a:r>
            <a:r>
              <a:rPr lang="cs-CZ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efektu pořadí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(za důležitější považujeme první informaci: původnější je lepší).</a:t>
            </a:r>
          </a:p>
        </p:txBody>
      </p:sp>
    </p:spTree>
    <p:extLst>
      <p:ext uri="{BB962C8B-B14F-4D97-AF65-F5344CB8AC3E}">
        <p14:creationId xmlns:p14="http://schemas.microsoft.com/office/powerpoint/2010/main" val="37111115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Pygmalion efekt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457200" y="17751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8800"/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Sociální 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kognice (jak ostatní vnímáme</a:t>
            </a:r>
            <a:r>
              <a:rPr lang="cs-CZ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?)</a:t>
            </a:r>
            <a:endParaRPr lang="cs-CZ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8800">
              <a:lnSpc>
                <a:spcPct val="100000"/>
              </a:lnSpc>
            </a:pPr>
            <a:r>
              <a:rPr lang="cs-CZ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je jedna </a:t>
            </a:r>
            <a:r>
              <a:rPr lang="cs-CZ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věc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  <a:r>
              <a:rPr lang="cs-CZ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Druhá 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věc je to, že naše přesvědčení (</a:t>
            </a:r>
            <a:r>
              <a:rPr lang="cs-CZ" sz="32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belief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 může ovlivňovat a také ovlivňuje naše chování a tím i chování druhých</a:t>
            </a:r>
            <a:r>
              <a:rPr lang="cs-CZ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  <a:p>
            <a:pPr marL="118800"/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=sebenaplňující se proroctví.</a:t>
            </a:r>
          </a:p>
          <a:p>
            <a:pPr marL="118800">
              <a:lnSpc>
                <a:spcPct val="100000"/>
              </a:lnSpc>
            </a:pPr>
            <a:r>
              <a:rPr lang="cs-CZ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Srov. </a:t>
            </a:r>
            <a:r>
              <a:rPr lang="cs-CZ" sz="3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labeling</a:t>
            </a:r>
            <a:r>
              <a:rPr lang="cs-CZ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3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theory</a:t>
            </a:r>
            <a:r>
              <a:rPr lang="cs-CZ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(</a:t>
            </a:r>
            <a:r>
              <a:rPr lang="cs-CZ" sz="32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teorie nálepkování</a:t>
            </a:r>
            <a:r>
              <a:rPr lang="cs-CZ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): nálepka kriminálníka překryje nálepku rodiče, přítele, souseda atd.</a:t>
            </a: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4777069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Budování dojmu o druhých</a:t>
            </a:r>
            <a:endParaRPr lang="cs-CZ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2" name="TextShape 2"/>
          <p:cNvSpPr txBox="1"/>
          <p:nvPr/>
        </p:nvSpPr>
        <p:spPr>
          <a:xfrm>
            <a:off x="457200" y="1556792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Důvod budování dojmu o druhých? – žijeme s lidmi a potřebujeme předvídat jejich chování, abychom s nimi mohli kooperovat – na tom je založena celá lidská kultura. Srov. </a:t>
            </a:r>
            <a:r>
              <a:rPr lang="cs-CZ" sz="3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Dunbarovu</a:t>
            </a:r>
            <a:r>
              <a:rPr lang="cs-CZ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3200" b="1" i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social</a:t>
            </a:r>
            <a:r>
              <a:rPr lang="cs-CZ" sz="3200" b="1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brain </a:t>
            </a:r>
            <a:r>
              <a:rPr lang="cs-CZ" sz="3200" b="1" i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hypothesis</a:t>
            </a:r>
            <a:r>
              <a:rPr lang="cs-CZ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endParaRPr lang="cs-CZ" sz="3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494303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Pygmalion efekt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457200" y="1171479"/>
            <a:ext cx="8229240" cy="496584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37160">
              <a:lnSpc>
                <a:spcPct val="100000"/>
              </a:lnSpc>
            </a:pPr>
            <a:r>
              <a:rPr lang="cs-CZ" sz="27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Rosenthal</a:t>
            </a: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 &amp;Jacobson (1968) ukázali, že jestliže učitelé byli navedeni, aby si mysleli, že jsou někteří žáci perspektivnější, tito žáci skutečně po nějaké době měli lepší výsledky (pomocí objektivních metod měření).</a:t>
            </a:r>
          </a:p>
          <a:p>
            <a:pPr marL="137160">
              <a:lnSpc>
                <a:spcPct val="100000"/>
              </a:lnSpc>
            </a:pP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Skutečnost může být očekáváním pozitivně (</a:t>
            </a:r>
            <a:r>
              <a:rPr lang="cs-CZ" sz="27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Pygmalion</a:t>
            </a:r>
            <a:r>
              <a:rPr lang="cs-CZ" sz="2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efekt</a:t>
            </a: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 či negativně (</a:t>
            </a:r>
            <a:r>
              <a:rPr lang="cs-CZ" sz="2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golem efekt</a:t>
            </a: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 ovlivněna. </a:t>
            </a:r>
          </a:p>
          <a:p>
            <a:pPr marL="137160">
              <a:lnSpc>
                <a:spcPct val="100000"/>
              </a:lnSpc>
            </a:pPr>
            <a:endParaRPr lang="cs-CZ" sz="2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37160">
              <a:lnSpc>
                <a:spcPct val="100000"/>
              </a:lnSpc>
            </a:pPr>
            <a:r>
              <a:rPr lang="cs-CZ" sz="2700" b="0" u="sng" strike="noStrike" spc="-1" dirty="0">
                <a:solidFill>
                  <a:srgbClr val="168BBA"/>
                </a:solidFill>
                <a:uFill>
                  <a:solidFill>
                    <a:srgbClr val="FFFFFF"/>
                  </a:solidFill>
                </a:uFill>
                <a:latin typeface="Corbel"/>
                <a:hlinkClick r:id="rId2"/>
              </a:rPr>
              <a:t>https://www.youtube.com/watch?v=dkuomtYlZME</a:t>
            </a:r>
            <a:endParaRPr lang="cs-CZ" sz="2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37160">
              <a:lnSpc>
                <a:spcPct val="100000"/>
              </a:lnSpc>
            </a:pPr>
            <a:endParaRPr lang="cs-CZ" sz="2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37160">
              <a:lnSpc>
                <a:spcPct val="100000"/>
              </a:lnSpc>
            </a:pPr>
            <a:r>
              <a:rPr lang="cs-CZ" sz="27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Role předvolebních </a:t>
            </a:r>
            <a:r>
              <a:rPr lang="cs-CZ" sz="27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průzkumů</a:t>
            </a:r>
            <a:r>
              <a:rPr lang="cs-CZ" sz="27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  <a:p>
            <a:pPr marL="137160">
              <a:lnSpc>
                <a:spcPct val="100000"/>
              </a:lnSpc>
            </a:pPr>
            <a:r>
              <a:rPr lang="cs-CZ" sz="27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Příklady </a:t>
            </a: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ze života?</a:t>
            </a:r>
          </a:p>
        </p:txBody>
      </p:sp>
    </p:spTree>
    <p:extLst>
      <p:ext uri="{BB962C8B-B14F-4D97-AF65-F5344CB8AC3E}">
        <p14:creationId xmlns:p14="http://schemas.microsoft.com/office/powerpoint/2010/main" val="865842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pc="-1" dirty="0" smtClean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Teorie mysli</a:t>
            </a:r>
            <a:endParaRPr lang="cs-CZ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2" name="TextShape 2"/>
          <p:cNvSpPr txBox="1"/>
          <p:nvPr/>
        </p:nvSpPr>
        <p:spPr>
          <a:xfrm>
            <a:off x="457200" y="1556792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endParaRPr lang="cs-CZ" sz="3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Ke koordinaci ve skupině máme mj. vyvinut modul </a:t>
            </a:r>
            <a:r>
              <a:rPr lang="cs-CZ" sz="32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teorie mysli (</a:t>
            </a:r>
            <a:r>
              <a:rPr lang="cs-CZ" sz="32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ToM</a:t>
            </a:r>
            <a:r>
              <a:rPr lang="cs-CZ" sz="32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= </a:t>
            </a:r>
            <a:r>
              <a:rPr lang="cs-CZ" sz="32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Theory</a:t>
            </a:r>
            <a:r>
              <a:rPr lang="cs-CZ" sz="32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32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of</a:t>
            </a:r>
            <a:r>
              <a:rPr lang="cs-CZ" sz="32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mind), v rámci </a:t>
            </a:r>
            <a:r>
              <a:rPr lang="cs-CZ" sz="32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ToM</a:t>
            </a:r>
            <a:r>
              <a:rPr lang="cs-CZ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máme</a:t>
            </a:r>
            <a:r>
              <a:rPr lang="cs-CZ" sz="32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rozvinutou implicitní teorii osobnosti (ITO)</a:t>
            </a:r>
            <a:r>
              <a:rPr lang="cs-CZ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 </a:t>
            </a:r>
          </a:p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3916044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Teorie mysli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800" dirty="0" err="1" smtClean="0"/>
              <a:t>Def</a:t>
            </a:r>
            <a:r>
              <a:rPr lang="cs-CZ" sz="2800" dirty="0" smtClean="0"/>
              <a:t>.: </a:t>
            </a:r>
            <a:r>
              <a:rPr lang="cs-CZ" sz="2800" dirty="0"/>
              <a:t>Teorie mysli je soubor schopností, předpokladů, znalostí a zkušeností, který nám </a:t>
            </a:r>
            <a:r>
              <a:rPr lang="cs-CZ" sz="2800" b="1" dirty="0"/>
              <a:t>umožňuje přisuzovat mentální stavy druhým lidem</a:t>
            </a:r>
            <a:r>
              <a:rPr lang="cs-CZ" sz="2800" dirty="0"/>
              <a:t> i sobě samým a na základě toho </a:t>
            </a:r>
            <a:r>
              <a:rPr lang="cs-CZ" sz="2800" b="1" dirty="0"/>
              <a:t>porozumět chování a predikovat </a:t>
            </a:r>
            <a:r>
              <a:rPr lang="cs-CZ" sz="2800" dirty="0"/>
              <a:t>jej. </a:t>
            </a:r>
            <a:r>
              <a:rPr lang="cs-CZ" sz="2800" dirty="0" smtClean="0"/>
              <a:t>(</a:t>
            </a:r>
            <a:r>
              <a:rPr lang="cs-CZ" sz="2800" dirty="0" err="1" smtClean="0"/>
              <a:t>Hončíková</a:t>
            </a:r>
            <a:r>
              <a:rPr lang="cs-CZ" sz="2800" dirty="0" smtClean="0"/>
              <a:t>, 2008)</a:t>
            </a:r>
          </a:p>
          <a:p>
            <a:r>
              <a:rPr lang="cs-CZ" sz="2800" dirty="0"/>
              <a:t>Mentálními </a:t>
            </a:r>
            <a:r>
              <a:rPr lang="cs-CZ" sz="2800" dirty="0" smtClean="0"/>
              <a:t>stavy </a:t>
            </a:r>
            <a:r>
              <a:rPr lang="cs-CZ" sz="2800" dirty="0"/>
              <a:t>jsou „například úmysl (</a:t>
            </a:r>
            <a:r>
              <a:rPr lang="cs-CZ" sz="2800" i="1" dirty="0" err="1"/>
              <a:t>purpose</a:t>
            </a:r>
            <a:r>
              <a:rPr lang="cs-CZ" sz="2800" dirty="0"/>
              <a:t>) nebo záměr (</a:t>
            </a:r>
            <a:r>
              <a:rPr lang="cs-CZ" sz="2800" i="1" dirty="0" err="1"/>
              <a:t>intention</a:t>
            </a:r>
            <a:r>
              <a:rPr lang="cs-CZ" sz="2800" dirty="0"/>
              <a:t>), stejně tak vědění (</a:t>
            </a:r>
            <a:r>
              <a:rPr lang="cs-CZ" sz="2800" i="1" dirty="0" err="1"/>
              <a:t>knowledge</a:t>
            </a:r>
            <a:r>
              <a:rPr lang="cs-CZ" sz="2800" dirty="0"/>
              <a:t>), přesvědčení (</a:t>
            </a:r>
            <a:r>
              <a:rPr lang="cs-CZ" sz="2800" i="1" dirty="0" err="1"/>
              <a:t>belief</a:t>
            </a:r>
            <a:r>
              <a:rPr lang="cs-CZ" sz="2800" dirty="0"/>
              <a:t>), myšlení (</a:t>
            </a:r>
            <a:r>
              <a:rPr lang="cs-CZ" sz="2800" i="1" dirty="0" err="1"/>
              <a:t>thinking</a:t>
            </a:r>
            <a:r>
              <a:rPr lang="cs-CZ" sz="2800" dirty="0"/>
              <a:t>), pochyby (</a:t>
            </a:r>
            <a:r>
              <a:rPr lang="cs-CZ" sz="2800" i="1" dirty="0" err="1"/>
              <a:t>doubt</a:t>
            </a:r>
            <a:r>
              <a:rPr lang="cs-CZ" sz="2800" dirty="0"/>
              <a:t>), domněnky (</a:t>
            </a:r>
            <a:r>
              <a:rPr lang="cs-CZ" sz="2800" i="1" dirty="0" err="1"/>
              <a:t>guessing</a:t>
            </a:r>
            <a:r>
              <a:rPr lang="cs-CZ" sz="2800" dirty="0"/>
              <a:t>), předstírání (</a:t>
            </a:r>
            <a:r>
              <a:rPr lang="cs-CZ" sz="2800" i="1" dirty="0" err="1"/>
              <a:t>pretending</a:t>
            </a:r>
            <a:r>
              <a:rPr lang="cs-CZ" sz="2800" dirty="0"/>
              <a:t>), náklonnost (</a:t>
            </a:r>
            <a:r>
              <a:rPr lang="cs-CZ" sz="2800" i="1" dirty="0" err="1"/>
              <a:t>liking</a:t>
            </a:r>
            <a:r>
              <a:rPr lang="cs-CZ" sz="2800" dirty="0"/>
              <a:t>) a tak </a:t>
            </a:r>
            <a:r>
              <a:rPr lang="cs-CZ" sz="2800" dirty="0" smtClean="0"/>
              <a:t>dále.“ </a:t>
            </a:r>
            <a:r>
              <a:rPr lang="cs-CZ" sz="2800" dirty="0"/>
              <a:t>(</a:t>
            </a:r>
            <a:r>
              <a:rPr lang="cs-CZ" sz="2800" dirty="0" err="1"/>
              <a:t>Premack</a:t>
            </a:r>
            <a:r>
              <a:rPr lang="cs-CZ" sz="2800" dirty="0"/>
              <a:t>, </a:t>
            </a:r>
            <a:r>
              <a:rPr lang="cs-CZ" sz="2800" dirty="0" err="1"/>
              <a:t>Wodruff</a:t>
            </a:r>
            <a:r>
              <a:rPr lang="cs-CZ" sz="2800" dirty="0"/>
              <a:t>, </a:t>
            </a:r>
            <a:r>
              <a:rPr lang="cs-CZ" sz="2800" dirty="0" smtClean="0"/>
              <a:t>1978)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21971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Teorie mysli (</a:t>
            </a:r>
            <a:r>
              <a:rPr lang="cs-CZ" dirty="0" err="1"/>
              <a:t>mentalizace</a:t>
            </a:r>
            <a:r>
              <a:rPr lang="cs-CZ" dirty="0"/>
              <a:t>, </a:t>
            </a:r>
            <a:r>
              <a:rPr lang="cs-CZ" i="1" dirty="0" err="1"/>
              <a:t>theory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mind</a:t>
            </a:r>
            <a:r>
              <a:rPr lang="cs-CZ" dirty="0"/>
              <a:t> = </a:t>
            </a:r>
            <a:r>
              <a:rPr lang="cs-CZ" dirty="0" err="1"/>
              <a:t>ToM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„Teorie mysli (</a:t>
            </a:r>
            <a:r>
              <a:rPr lang="cs-CZ" sz="3200" dirty="0" err="1"/>
              <a:t>Theory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Mind) je schopnost připisovat sobě i druhým mentální stavy, jako jsou přání (</a:t>
            </a:r>
            <a:r>
              <a:rPr lang="cs-CZ" sz="3200" i="1" dirty="0" err="1"/>
              <a:t>desires</a:t>
            </a:r>
            <a:r>
              <a:rPr lang="cs-CZ" sz="3200" dirty="0"/>
              <a:t>), přesvědčení (</a:t>
            </a:r>
            <a:r>
              <a:rPr lang="cs-CZ" sz="3200" i="1" dirty="0" err="1"/>
              <a:t>beliefs</a:t>
            </a:r>
            <a:r>
              <a:rPr lang="cs-CZ" sz="3200" dirty="0"/>
              <a:t>), pocity (</a:t>
            </a:r>
            <a:r>
              <a:rPr lang="cs-CZ" sz="3200" i="1" dirty="0" err="1"/>
              <a:t>feelings</a:t>
            </a:r>
            <a:r>
              <a:rPr lang="cs-CZ" sz="3200" dirty="0"/>
              <a:t>) a záměry (</a:t>
            </a:r>
            <a:r>
              <a:rPr lang="cs-CZ" sz="3200" i="1" dirty="0" err="1"/>
              <a:t>intentions</a:t>
            </a:r>
            <a:r>
              <a:rPr lang="cs-CZ" sz="3200" dirty="0"/>
              <a:t>). Znalost toho, co lidé chtějí, co si myslí, co pociťují a co zamýšlejí, nám umožňuje činit behaviorální předpovědi toho, jak budou jednat“ (</a:t>
            </a:r>
            <a:r>
              <a:rPr lang="cs-CZ" sz="3200" dirty="0" err="1"/>
              <a:t>Perner</a:t>
            </a:r>
            <a:r>
              <a:rPr lang="cs-CZ" sz="3200" dirty="0"/>
              <a:t>, Lang, 1999).</a:t>
            </a:r>
          </a:p>
        </p:txBody>
      </p:sp>
    </p:spTree>
    <p:extLst>
      <p:ext uri="{BB962C8B-B14F-4D97-AF65-F5344CB8AC3E}">
        <p14:creationId xmlns:p14="http://schemas.microsoft.com/office/powerpoint/2010/main" val="166521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894169"/>
          </a:xfrm>
        </p:spPr>
        <p:txBody>
          <a:bodyPr>
            <a:normAutofit/>
          </a:bodyPr>
          <a:lstStyle/>
          <a:p>
            <a:r>
              <a:rPr lang="cs-CZ" sz="2800" dirty="0" err="1" smtClean="0"/>
              <a:t>ToM</a:t>
            </a:r>
            <a:r>
              <a:rPr lang="cs-CZ" sz="2800" dirty="0" smtClean="0"/>
              <a:t> úzce souvisí s tzv. </a:t>
            </a:r>
            <a:r>
              <a:rPr lang="cs-CZ" sz="2800" b="1" dirty="0" smtClean="0"/>
              <a:t>folkovou psychologií</a:t>
            </a:r>
            <a:r>
              <a:rPr lang="cs-CZ" sz="2800" dirty="0" smtClean="0"/>
              <a:t>. „Folková </a:t>
            </a:r>
            <a:r>
              <a:rPr lang="cs-CZ" sz="2800" dirty="0"/>
              <a:t>psychologie představuje více či méně uspořádaný soubor laických ‚vědomostí‘ o lidské psychice, jejích vlastnostech, psychických procesech a funkcích, jakož i vědomosti o lidském chování, jeho projevech, změnách a druzích“ (Sedláková, 2000, s. 453–454</a:t>
            </a:r>
            <a:r>
              <a:rPr lang="cs-CZ" sz="2800" dirty="0" smtClean="0"/>
              <a:t>)</a:t>
            </a:r>
          </a:p>
          <a:p>
            <a:r>
              <a:rPr lang="cs-CZ" sz="2800" dirty="0"/>
              <a:t>Každý z nás </a:t>
            </a:r>
            <a:r>
              <a:rPr lang="cs-CZ" sz="2800" dirty="0" smtClean="0"/>
              <a:t>má </a:t>
            </a:r>
            <a:r>
              <a:rPr lang="cs-CZ" sz="2800" dirty="0"/>
              <a:t>nějakou představu o tom, jak funguje lidská mysl a jaké jsou její obsahy… </a:t>
            </a:r>
            <a:r>
              <a:rPr lang="cs-CZ" sz="2800" dirty="0" smtClean="0"/>
              <a:t>(vycházíme z předpokladu duševně zdravého a normálně vyvinutého jedince) … zároveň předpokládáme </a:t>
            </a:r>
            <a:r>
              <a:rPr lang="cs-CZ" sz="2800" dirty="0"/>
              <a:t>konzistenci v myšlení a jednání </a:t>
            </a:r>
            <a:r>
              <a:rPr lang="cs-CZ" sz="2800" dirty="0" smtClean="0"/>
              <a:t>člověka.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469437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sz="3200" dirty="0"/>
              <a:t>Naše každodenní psychologické teorie jsou i přes individuální odlišnosti do značné míry totožné (v rámci jedné </a:t>
            </a:r>
            <a:r>
              <a:rPr lang="cs-CZ" sz="3200" dirty="0" smtClean="0"/>
              <a:t>kultury), </a:t>
            </a:r>
            <a:r>
              <a:rPr lang="cs-CZ" sz="3200" dirty="0"/>
              <a:t>což nám umožňuje vzájemnou komunikaci a společné aktivity</a:t>
            </a:r>
            <a:r>
              <a:rPr lang="cs-CZ" sz="3200" dirty="0" smtClean="0"/>
              <a:t>. (</a:t>
            </a:r>
            <a:r>
              <a:rPr lang="cs-CZ" sz="3200" dirty="0" err="1" smtClean="0"/>
              <a:t>Hončíková</a:t>
            </a:r>
            <a:r>
              <a:rPr lang="cs-CZ" sz="3200" dirty="0" smtClean="0"/>
              <a:t>, 2008)</a:t>
            </a:r>
          </a:p>
          <a:p>
            <a:pPr marL="0" indent="0">
              <a:buNone/>
            </a:pPr>
            <a:r>
              <a:rPr lang="cs-CZ" sz="3200" dirty="0" err="1" smtClean="0"/>
              <a:t>ToM</a:t>
            </a:r>
            <a:r>
              <a:rPr lang="cs-CZ" sz="3200" dirty="0" smtClean="0"/>
              <a:t> je mentální reprezentací druhého řádu.</a:t>
            </a:r>
          </a:p>
          <a:p>
            <a:r>
              <a:rPr lang="cs-CZ" sz="3200" dirty="0" smtClean="0"/>
              <a:t>1. ř. Plotna je horká.</a:t>
            </a:r>
          </a:p>
          <a:p>
            <a:r>
              <a:rPr lang="cs-CZ" sz="3200" dirty="0" smtClean="0"/>
              <a:t>2. ř. Někdo ví, že plotna je horká.</a:t>
            </a:r>
          </a:p>
          <a:p>
            <a:r>
              <a:rPr lang="cs-CZ" sz="3200" dirty="0" smtClean="0"/>
              <a:t>3. ř. Někdo vidí (ví), že někdo ví, že plotna je horká.</a:t>
            </a:r>
          </a:p>
          <a:p>
            <a:r>
              <a:rPr lang="cs-CZ" sz="3200" dirty="0" smtClean="0"/>
              <a:t>4. ř. Někdo vypráví (ví) o tom, že někdo vidí (ví), že někdo ví, že plotna je horká.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14463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Teorie </a:t>
            </a:r>
            <a:r>
              <a:rPr lang="cs-CZ" sz="4400" dirty="0" smtClean="0"/>
              <a:t>mysli</a:t>
            </a:r>
            <a:endParaRPr lang="cs-CZ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775191"/>
            <a:ext cx="8568952" cy="4625609"/>
          </a:xfrm>
        </p:spPr>
        <p:txBody>
          <a:bodyPr>
            <a:noAutofit/>
          </a:bodyPr>
          <a:lstStyle/>
          <a:p>
            <a:pPr marL="118872" indent="0">
              <a:buNone/>
            </a:pPr>
            <a:r>
              <a:rPr lang="cs-CZ" sz="2400" dirty="0"/>
              <a:t>Mezi 2. a 5. rokem si děti vybudují </a:t>
            </a:r>
            <a:r>
              <a:rPr lang="cs-CZ" sz="2400" dirty="0" smtClean="0"/>
              <a:t>základy </a:t>
            </a:r>
            <a:r>
              <a:rPr lang="cs-CZ" sz="2400" b="1" dirty="0" smtClean="0"/>
              <a:t>teorie </a:t>
            </a:r>
            <a:r>
              <a:rPr lang="cs-CZ" sz="2400" b="1" dirty="0"/>
              <a:t>mysli</a:t>
            </a:r>
            <a:r>
              <a:rPr lang="cs-CZ" sz="2400" dirty="0"/>
              <a:t>. Ta obsahuje modely toho:</a:t>
            </a:r>
          </a:p>
          <a:p>
            <a:pPr marL="118872" indent="0">
              <a:buNone/>
            </a:pPr>
            <a:r>
              <a:rPr lang="cs-CZ" sz="2400" dirty="0"/>
              <a:t>- jak mysl </a:t>
            </a:r>
            <a:r>
              <a:rPr lang="cs-CZ" sz="2400" dirty="0" smtClean="0"/>
              <a:t>funguje, </a:t>
            </a:r>
            <a:endParaRPr lang="cs-CZ" sz="2400" dirty="0"/>
          </a:p>
          <a:p>
            <a:pPr marL="118872" indent="0">
              <a:buNone/>
            </a:pPr>
            <a:r>
              <a:rPr lang="cs-CZ" sz="2400" dirty="0"/>
              <a:t>- co </a:t>
            </a:r>
            <a:r>
              <a:rPr lang="cs-CZ" sz="2400" dirty="0" smtClean="0"/>
              <a:t>mysl obsahuje,</a:t>
            </a:r>
            <a:endParaRPr lang="cs-CZ" sz="2400" dirty="0"/>
          </a:p>
          <a:p>
            <a:pPr marL="461772" indent="-342900">
              <a:buFontTx/>
              <a:buChar char="-"/>
            </a:pPr>
            <a:r>
              <a:rPr lang="cs-CZ" sz="2400" dirty="0" smtClean="0"/>
              <a:t>jak naše přání </a:t>
            </a:r>
            <a:r>
              <a:rPr lang="cs-CZ" sz="2400" dirty="0"/>
              <a:t>ovlivňují naše </a:t>
            </a:r>
            <a:r>
              <a:rPr lang="cs-CZ" sz="2400" dirty="0" smtClean="0"/>
              <a:t>chování, </a:t>
            </a:r>
          </a:p>
          <a:p>
            <a:pPr marL="461772" indent="-342900">
              <a:buFontTx/>
              <a:buChar char="-"/>
            </a:pPr>
            <a:r>
              <a:rPr lang="cs-CZ" sz="2400" dirty="0"/>
              <a:t>jak naše přesvědčení ovlivňují naše chování,</a:t>
            </a:r>
            <a:endParaRPr lang="cs-CZ" sz="2400" dirty="0" smtClean="0"/>
          </a:p>
          <a:p>
            <a:pPr marL="461772" indent="-342900">
              <a:buFontTx/>
              <a:buChar char="-"/>
            </a:pPr>
            <a:r>
              <a:rPr lang="cs-CZ" sz="2400" dirty="0" smtClean="0"/>
              <a:t>- atd.</a:t>
            </a:r>
            <a:endParaRPr lang="cs-CZ" sz="2400" dirty="0"/>
          </a:p>
          <a:p>
            <a:pPr marL="118872" indent="0">
              <a:buNone/>
            </a:pPr>
            <a:endParaRPr lang="cs-CZ" sz="2400" dirty="0"/>
          </a:p>
          <a:p>
            <a:pPr marL="118872" indent="0">
              <a:buNone/>
            </a:pPr>
            <a:r>
              <a:rPr lang="cs-CZ" sz="2400" dirty="0"/>
              <a:t>Teorie mysli je </a:t>
            </a:r>
            <a:r>
              <a:rPr lang="cs-CZ" sz="2400" dirty="0" smtClean="0"/>
              <a:t>složité </a:t>
            </a:r>
            <a:r>
              <a:rPr lang="cs-CZ" sz="2400" b="1" i="1" dirty="0" smtClean="0"/>
              <a:t>kognitivní </a:t>
            </a:r>
            <a:r>
              <a:rPr lang="cs-CZ" sz="2400" b="1" i="1" dirty="0"/>
              <a:t>schéma </a:t>
            </a:r>
            <a:r>
              <a:rPr lang="cs-CZ" sz="2400" dirty="0"/>
              <a:t>a obsahuje </a:t>
            </a:r>
            <a:r>
              <a:rPr lang="cs-CZ" sz="2400" dirty="0" smtClean="0"/>
              <a:t>ve své nejjednodušší formě tyto </a:t>
            </a:r>
            <a:r>
              <a:rPr lang="cs-CZ" sz="2400" dirty="0"/>
              <a:t>konstrukty: </a:t>
            </a:r>
            <a:r>
              <a:rPr lang="cs-CZ" sz="2400" b="1" dirty="0"/>
              <a:t>přání, </a:t>
            </a:r>
            <a:r>
              <a:rPr lang="cs-CZ" sz="2400" b="1" dirty="0" smtClean="0"/>
              <a:t>přesvědčení</a:t>
            </a:r>
            <a:r>
              <a:rPr lang="cs-CZ" sz="2400" dirty="0" smtClean="0"/>
              <a:t> </a:t>
            </a:r>
            <a:r>
              <a:rPr lang="cs-CZ" sz="2400" b="1" dirty="0" smtClean="0"/>
              <a:t>, </a:t>
            </a:r>
            <a:r>
              <a:rPr lang="cs-CZ" sz="2400" b="1" dirty="0"/>
              <a:t>vnímání a emoce</a:t>
            </a:r>
            <a:r>
              <a:rPr lang="cs-CZ" sz="2400" dirty="0"/>
              <a:t>. </a:t>
            </a: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177365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435280" cy="1252728"/>
          </a:xfrm>
        </p:spPr>
        <p:txBody>
          <a:bodyPr>
            <a:normAutofit/>
          </a:bodyPr>
          <a:lstStyle/>
          <a:p>
            <a:r>
              <a:rPr lang="cs-CZ" dirty="0"/>
              <a:t>Vývoj </a:t>
            </a:r>
            <a:r>
              <a:rPr lang="cs-CZ" dirty="0" err="1" smtClean="0"/>
              <a:t>ToM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err="1"/>
              <a:t>Wellman</a:t>
            </a:r>
            <a:r>
              <a:rPr lang="cs-CZ" dirty="0"/>
              <a:t>, </a:t>
            </a:r>
            <a:r>
              <a:rPr lang="cs-CZ" dirty="0" err="1" smtClean="0"/>
              <a:t>Gopniková</a:t>
            </a:r>
            <a:r>
              <a:rPr lang="cs-CZ" dirty="0" smtClean="0"/>
              <a:t> </a:t>
            </a:r>
            <a:r>
              <a:rPr lang="cs-CZ" dirty="0"/>
              <a:t>ad.)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8872" indent="0">
              <a:buNone/>
            </a:pPr>
            <a:r>
              <a:rPr lang="cs-CZ" sz="3600" dirty="0"/>
              <a:t>1. pochopení vztahu jak naše </a:t>
            </a:r>
            <a:r>
              <a:rPr lang="cs-CZ" sz="3600" b="1" dirty="0"/>
              <a:t>přání</a:t>
            </a:r>
            <a:r>
              <a:rPr lang="cs-CZ" sz="3600" dirty="0"/>
              <a:t> ovlivňují naše </a:t>
            </a:r>
            <a:r>
              <a:rPr lang="cs-CZ" sz="3600" b="1" dirty="0"/>
              <a:t>chování</a:t>
            </a:r>
            <a:endParaRPr lang="cs-CZ" sz="2800" b="1" dirty="0"/>
          </a:p>
          <a:p>
            <a:pPr marL="118872" indent="0">
              <a:buNone/>
            </a:pPr>
            <a:endParaRPr lang="cs-CZ" sz="2800" dirty="0" smtClean="0"/>
          </a:p>
          <a:p>
            <a:pPr marL="118872" indent="0">
              <a:buNone/>
            </a:pPr>
            <a:r>
              <a:rPr lang="cs-CZ" sz="2800" dirty="0" smtClean="0"/>
              <a:t>Již </a:t>
            </a:r>
            <a:r>
              <a:rPr lang="cs-CZ" sz="2800" b="1" dirty="0"/>
              <a:t>2</a:t>
            </a:r>
            <a:r>
              <a:rPr lang="cs-CZ" sz="2800" dirty="0"/>
              <a:t> letí, ačkoli si sami raději hrají s autíčky než s panenkami, odhadnou, že postava v příběhu si bude hrát s panenkami, když má radši panenky. </a:t>
            </a:r>
          </a:p>
        </p:txBody>
      </p:sp>
    </p:spTree>
    <p:extLst>
      <p:ext uri="{BB962C8B-B14F-4D97-AF65-F5344CB8AC3E}">
        <p14:creationId xmlns:p14="http://schemas.microsoft.com/office/powerpoint/2010/main" val="4158366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507288" cy="1252728"/>
          </a:xfrm>
        </p:spPr>
        <p:txBody>
          <a:bodyPr>
            <a:normAutofit/>
          </a:bodyPr>
          <a:lstStyle/>
          <a:p>
            <a:r>
              <a:rPr lang="cs-CZ" dirty="0"/>
              <a:t>Vývoj </a:t>
            </a:r>
            <a:r>
              <a:rPr lang="cs-CZ" dirty="0" err="1" smtClean="0"/>
              <a:t>ToM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err="1"/>
              <a:t>Wellman</a:t>
            </a:r>
            <a:r>
              <a:rPr lang="cs-CZ" dirty="0"/>
              <a:t>, </a:t>
            </a:r>
            <a:r>
              <a:rPr lang="cs-CZ" dirty="0" err="1" smtClean="0"/>
              <a:t>Gopniková</a:t>
            </a:r>
            <a:r>
              <a:rPr lang="cs-CZ" dirty="0" smtClean="0"/>
              <a:t> </a:t>
            </a:r>
            <a:r>
              <a:rPr lang="cs-CZ" dirty="0"/>
              <a:t>ad.)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1"/>
            <a:ext cx="8507288" cy="5040560"/>
          </a:xfrm>
        </p:spPr>
        <p:txBody>
          <a:bodyPr>
            <a:normAutofit lnSpcReduction="10000"/>
          </a:bodyPr>
          <a:lstStyle/>
          <a:p>
            <a:pPr marL="118872" indent="0">
              <a:buNone/>
            </a:pPr>
            <a:r>
              <a:rPr lang="cs-CZ" sz="3200" dirty="0"/>
              <a:t>2. pochopení vztahu jak naše </a:t>
            </a:r>
            <a:r>
              <a:rPr lang="cs-CZ" sz="3200" b="1" dirty="0"/>
              <a:t>přesvědčení</a:t>
            </a:r>
            <a:r>
              <a:rPr lang="cs-CZ" sz="3200" dirty="0"/>
              <a:t> ovlivňují naše </a:t>
            </a:r>
            <a:r>
              <a:rPr lang="cs-CZ" sz="3200" b="1" dirty="0"/>
              <a:t>chování </a:t>
            </a:r>
          </a:p>
          <a:p>
            <a:pPr marL="118872" indent="0">
              <a:buNone/>
            </a:pPr>
            <a:endParaRPr lang="cs-CZ" sz="2400" b="1" dirty="0"/>
          </a:p>
          <a:p>
            <a:pPr marL="118872" indent="0">
              <a:buNone/>
            </a:pPr>
            <a:r>
              <a:rPr lang="cs-CZ" sz="2400" b="1" i="1" dirty="0" err="1"/>
              <a:t>False-believe</a:t>
            </a:r>
            <a:r>
              <a:rPr lang="cs-CZ" sz="2400" b="1" i="1" dirty="0"/>
              <a:t> </a:t>
            </a:r>
            <a:r>
              <a:rPr lang="cs-CZ" sz="2400" b="1" i="1" dirty="0" err="1"/>
              <a:t>task</a:t>
            </a:r>
            <a:r>
              <a:rPr lang="cs-CZ" sz="2400" b="1" i="1" dirty="0"/>
              <a:t> </a:t>
            </a:r>
            <a:r>
              <a:rPr lang="cs-CZ" sz="2400" b="1" dirty="0"/>
              <a:t>- </a:t>
            </a:r>
            <a:r>
              <a:rPr lang="cs-CZ" altLang="cs-CZ" sz="2400" dirty="0"/>
              <a:t>Wimmer, </a:t>
            </a:r>
            <a:r>
              <a:rPr lang="cs-CZ" altLang="cs-CZ" sz="2400" dirty="0" err="1"/>
              <a:t>Perner</a:t>
            </a:r>
            <a:r>
              <a:rPr lang="cs-CZ" altLang="cs-CZ" sz="2400" dirty="0"/>
              <a:t> (1983): </a:t>
            </a:r>
            <a:r>
              <a:rPr lang="cs-CZ" sz="2400" b="1" dirty="0"/>
              <a:t>problém chybného přesvědčení </a:t>
            </a:r>
            <a:r>
              <a:rPr lang="cs-CZ" sz="2400" dirty="0"/>
              <a:t>(</a:t>
            </a:r>
            <a:r>
              <a:rPr lang="cs-CZ" sz="2400" b="1" i="1" dirty="0" err="1"/>
              <a:t>false-believe</a:t>
            </a:r>
            <a:r>
              <a:rPr lang="cs-CZ" sz="2400" b="1" i="1" dirty="0"/>
              <a:t> </a:t>
            </a:r>
            <a:r>
              <a:rPr lang="cs-CZ" sz="2400" b="1" i="1" dirty="0" err="1"/>
              <a:t>task</a:t>
            </a:r>
            <a:r>
              <a:rPr lang="cs-CZ" sz="2400" dirty="0"/>
              <a:t>): Např. dítěti je ukázána krabička od bonbónů. Co v ní je? – Bonbóny. Nikoli: tužky. Co si bude myslet další dítě? </a:t>
            </a:r>
            <a:r>
              <a:rPr lang="cs-CZ" sz="2400" b="1" dirty="0"/>
              <a:t>2</a:t>
            </a:r>
            <a:r>
              <a:rPr lang="cs-CZ" sz="2400" dirty="0"/>
              <a:t>-letí: Bonbóny. </a:t>
            </a:r>
            <a:r>
              <a:rPr lang="cs-CZ" sz="2400" b="1" dirty="0"/>
              <a:t>3-4</a:t>
            </a:r>
            <a:r>
              <a:rPr lang="cs-CZ" sz="2400" dirty="0"/>
              <a:t>letí již vědí. (!) </a:t>
            </a:r>
          </a:p>
          <a:p>
            <a:pPr marL="118872" indent="0">
              <a:buNone/>
            </a:pPr>
            <a:endParaRPr lang="cs-CZ" sz="2400" dirty="0" smtClean="0"/>
          </a:p>
          <a:p>
            <a:pPr marL="118872" indent="0">
              <a:buNone/>
            </a:pPr>
            <a:r>
              <a:rPr lang="cs-CZ" sz="2400" dirty="0" smtClean="0"/>
              <a:t>Je-li </a:t>
            </a:r>
            <a:r>
              <a:rPr lang="cs-CZ" sz="2400" dirty="0"/>
              <a:t>dítě schopno pochopit, že subjekt může mít mylnou představu o stavu světa a na základě této představy jednat, znamená to, že si osvojilo teorii mysli: uvědomuje si, že </a:t>
            </a:r>
            <a:r>
              <a:rPr lang="cs-CZ" sz="2400" b="1" dirty="0"/>
              <a:t>nikoli objektivní stav skutečnosti, ale naše reprezentace této skutečnosti je tím, co určuje naše chování</a:t>
            </a:r>
            <a:r>
              <a:rPr lang="cs-CZ" sz="2400" dirty="0" smtClean="0"/>
              <a:t>. (</a:t>
            </a:r>
            <a:r>
              <a:rPr lang="cs-CZ" sz="2400" dirty="0" err="1"/>
              <a:t>H</a:t>
            </a:r>
            <a:r>
              <a:rPr lang="cs-CZ" sz="2400" dirty="0" err="1" smtClean="0"/>
              <a:t>ončíková</a:t>
            </a:r>
            <a:r>
              <a:rPr lang="cs-CZ" sz="2400" dirty="0" smtClean="0"/>
              <a:t>, 2008, s. 37)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930600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 smtClean="0"/>
              <a:t>Teorie mysli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894169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cs-CZ" sz="2800" dirty="0"/>
              <a:t>Mezikulturní studie ukázala, že děti mezi 3. a 5. zvyšují úspěšnost ve </a:t>
            </a:r>
            <a:r>
              <a:rPr lang="cs-CZ" sz="2800" i="1" dirty="0"/>
              <a:t>F-B-</a:t>
            </a:r>
            <a:r>
              <a:rPr lang="cs-CZ" sz="2800" i="1" dirty="0" err="1"/>
              <a:t>task</a:t>
            </a:r>
            <a:r>
              <a:rPr lang="cs-CZ" sz="2800" i="1" dirty="0"/>
              <a:t> </a:t>
            </a:r>
            <a:r>
              <a:rPr lang="cs-CZ" sz="2800" dirty="0"/>
              <a:t>v Kanadě, Indii, Peru, Thajsku i na Samoy (ze 14% na 85%). </a:t>
            </a:r>
            <a:endParaRPr lang="cs-CZ" sz="2800" dirty="0" smtClean="0"/>
          </a:p>
          <a:p>
            <a:pPr marL="118872" indent="0">
              <a:buNone/>
            </a:pPr>
            <a:r>
              <a:rPr lang="cs-CZ" sz="2800" dirty="0" smtClean="0"/>
              <a:t>= vývojová univerzálie.</a:t>
            </a:r>
            <a:endParaRPr lang="cs-CZ" sz="2800" dirty="0"/>
          </a:p>
          <a:p>
            <a:pPr marL="118872" indent="0">
              <a:buNone/>
            </a:pPr>
            <a:endParaRPr lang="cs-CZ" sz="2800" dirty="0"/>
          </a:p>
          <a:p>
            <a:pPr marL="118872" indent="0">
              <a:buNone/>
            </a:pPr>
            <a:r>
              <a:rPr lang="cs-CZ" sz="2800" dirty="0"/>
              <a:t>Nebo: </a:t>
            </a:r>
            <a:r>
              <a:rPr lang="cs-CZ" altLang="cs-CZ" sz="2800" dirty="0">
                <a:hlinkClick r:id="rId2"/>
              </a:rPr>
              <a:t>https://www.youtube.com/watch?v=RUpxZksAMPw</a:t>
            </a:r>
            <a:r>
              <a:rPr lang="cs-CZ" altLang="cs-CZ" sz="2800" dirty="0"/>
              <a:t> </a:t>
            </a:r>
            <a:endParaRPr lang="cs-CZ" altLang="cs-CZ" sz="2800" dirty="0" smtClean="0"/>
          </a:p>
          <a:p>
            <a:pPr marL="118872" indent="0">
              <a:buNone/>
            </a:pPr>
            <a:endParaRPr lang="cs-CZ" sz="2800" b="1" dirty="0" smtClean="0"/>
          </a:p>
          <a:p>
            <a:pPr marL="118872" indent="0">
              <a:buNone/>
            </a:pPr>
            <a:r>
              <a:rPr lang="cs-CZ" sz="2800" b="1" dirty="0" smtClean="0"/>
              <a:t>3</a:t>
            </a:r>
            <a:r>
              <a:rPr lang="cs-CZ" sz="2800" dirty="0" smtClean="0"/>
              <a:t>letí </a:t>
            </a:r>
            <a:r>
              <a:rPr lang="cs-CZ" sz="2800" dirty="0"/>
              <a:t>už si myslí, že postava bude hledat tam, kde ona ví, bez ohledu na to, co děti sami znají.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4007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Budování dojmu o druhých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0" name="TextShape 2"/>
          <p:cNvSpPr txBox="1"/>
          <p:nvPr/>
        </p:nvSpPr>
        <p:spPr>
          <a:xfrm>
            <a:off x="195309" y="1275347"/>
            <a:ext cx="8491131" cy="5050741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8800">
              <a:lnSpc>
                <a:spcPct val="100000"/>
              </a:lnSpc>
            </a:pPr>
            <a:r>
              <a:rPr lang="cs-CZ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Působí 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na nás </a:t>
            </a:r>
            <a:r>
              <a:rPr lang="cs-CZ" sz="2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 </a:t>
            </a:r>
            <a:r>
              <a:rPr lang="cs-CZ" sz="2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primarity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(resp. efekt pořadí), v jakém 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jsou informace o 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někom (o něčem) 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prezentovány. </a:t>
            </a:r>
            <a:endParaRPr lang="cs-CZ" sz="2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8800">
              <a:lnSpc>
                <a:spcPct val="100000"/>
              </a:lnSpc>
            </a:pPr>
            <a:endParaRPr lang="cs-CZ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8800">
              <a:lnSpc>
                <a:spcPct val="100000"/>
              </a:lnSpc>
            </a:pPr>
            <a:r>
              <a:rPr lang="cs-CZ" sz="28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Solomon</a:t>
            </a:r>
            <a:r>
              <a:rPr lang="cs-CZ" sz="2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Asch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(1946) zjistil, že ze stejného seznamu 3+3 atributů generujeme odlišné představy o nositeli podle pořadí atributů.</a:t>
            </a:r>
          </a:p>
          <a:p>
            <a:pPr marL="118800">
              <a:lnSpc>
                <a:spcPct val="100000"/>
              </a:lnSpc>
            </a:pPr>
            <a:endParaRPr lang="cs-CZ" sz="28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8800">
              <a:lnSpc>
                <a:spcPct val="100000"/>
              </a:lnSpc>
            </a:pPr>
            <a:r>
              <a:rPr lang="cs-CZ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Možné vysvětlení?: První 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informace jsou asi chápány jako </a:t>
            </a:r>
            <a:r>
              <a:rPr lang="cs-CZ" sz="28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centrální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a následující jako </a:t>
            </a:r>
            <a:r>
              <a:rPr lang="cs-CZ" sz="28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okrajové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  <a:p>
            <a:pPr marL="118800">
              <a:lnSpc>
                <a:spcPct val="100000"/>
              </a:lnSpc>
            </a:pPr>
            <a:endParaRPr lang="cs-CZ" sz="2800" b="1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8800">
              <a:lnSpc>
                <a:spcPct val="100000"/>
              </a:lnSpc>
            </a:pPr>
            <a:r>
              <a:rPr lang="cs-CZ" sz="2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Srov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 roli </a:t>
            </a:r>
            <a:r>
              <a:rPr lang="cs-CZ" sz="28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primarity</a:t>
            </a:r>
            <a:r>
              <a:rPr lang="cs-CZ" sz="2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ve zpětné vazbě 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pro žáky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  <a:p>
            <a:pPr marL="118800">
              <a:lnSpc>
                <a:spcPct val="100000"/>
              </a:lnSpc>
            </a:pPr>
            <a:r>
              <a:rPr lang="cs-CZ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Srov. roli </a:t>
            </a:r>
            <a:r>
              <a:rPr lang="cs-CZ" sz="28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primarity</a:t>
            </a:r>
            <a:r>
              <a:rPr lang="cs-CZ" sz="28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v popisu žáků, tříd, osob…</a:t>
            </a: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9960442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Teorie </a:t>
            </a:r>
            <a:r>
              <a:rPr lang="cs-CZ" dirty="0" smtClean="0"/>
              <a:t>mysli pětiletých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805264"/>
            <a:ext cx="8229600" cy="792088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cs-CZ" dirty="0"/>
              <a:t>TOM předškoláků (5 let) dle </a:t>
            </a:r>
            <a:r>
              <a:rPr lang="cs-CZ" dirty="0" err="1"/>
              <a:t>Wellman</a:t>
            </a:r>
            <a:r>
              <a:rPr lang="cs-CZ" dirty="0"/>
              <a:t> (1990</a:t>
            </a:r>
            <a:r>
              <a:rPr lang="cs-CZ" dirty="0" smtClean="0"/>
              <a:t>).</a:t>
            </a:r>
            <a:endParaRPr lang="cs-CZ" dirty="0"/>
          </a:p>
          <a:p>
            <a:pPr marL="118872" indent="0">
              <a:buNone/>
            </a:pPr>
            <a:r>
              <a:rPr lang="cs-CZ" dirty="0" smtClean="0"/>
              <a:t>=? „naivnosti“ </a:t>
            </a:r>
            <a:r>
              <a:rPr lang="cs-CZ" dirty="0"/>
              <a:t>v této </a:t>
            </a:r>
            <a:r>
              <a:rPr lang="cs-CZ" dirty="0" smtClean="0"/>
              <a:t>struktury </a:t>
            </a:r>
            <a:r>
              <a:rPr lang="cs-CZ" dirty="0" err="1" smtClean="0"/>
              <a:t>ToM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48730" y="1775574"/>
            <a:ext cx="2232248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Percepce</a:t>
            </a:r>
            <a:r>
              <a:rPr lang="cs-CZ" dirty="0"/>
              <a:t>: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/>
              <a:t>vidět, slyšet, cítit1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/>
              <a:t>dotknout, cítit2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/>
              <a:t>rozumět (popis)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39552" y="3645024"/>
            <a:ext cx="3096344" cy="20313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Základní emoce/fyziologie</a:t>
            </a:r>
            <a:r>
              <a:rPr lang="cs-CZ" dirty="0"/>
              <a:t>: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/>
              <a:t>milovat, mít rád, užívat si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/>
              <a:t>nesnášet, nemít rád, bát se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cs-CZ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/>
              <a:t>mít hlad, žízeň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/>
              <a:t>bolet, těšit se (</a:t>
            </a:r>
            <a:r>
              <a:rPr lang="cs-CZ" dirty="0" err="1"/>
              <a:t>nažhavenost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995936" y="1844824"/>
            <a:ext cx="2952328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domněnky</a:t>
            </a:r>
            <a:r>
              <a:rPr lang="cs-CZ" dirty="0"/>
              <a:t> (</a:t>
            </a:r>
            <a:r>
              <a:rPr lang="cs-CZ" b="1" i="1" dirty="0" err="1"/>
              <a:t>beliefs</a:t>
            </a:r>
            <a:r>
              <a:rPr lang="cs-CZ" dirty="0"/>
              <a:t>):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/>
              <a:t>myslet si, předpokládat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/>
              <a:t>vědět, očekávat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/>
              <a:t>nevěřit, podezřívat (při hře)</a:t>
            </a:r>
          </a:p>
        </p:txBody>
      </p:sp>
      <p:cxnSp>
        <p:nvCxnSpPr>
          <p:cNvPr id="8" name="Přímá spojnice 7"/>
          <p:cNvCxnSpPr/>
          <p:nvPr/>
        </p:nvCxnSpPr>
        <p:spPr>
          <a:xfrm>
            <a:off x="3779912" y="1556792"/>
            <a:ext cx="0" cy="411955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3995936" y="4060521"/>
            <a:ext cx="2952328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přání</a:t>
            </a:r>
            <a:r>
              <a:rPr lang="cs-CZ" dirty="0"/>
              <a:t> (</a:t>
            </a:r>
            <a:r>
              <a:rPr lang="cs-CZ" b="1" i="1" dirty="0" err="1"/>
              <a:t>desires</a:t>
            </a:r>
            <a:r>
              <a:rPr lang="cs-CZ" dirty="0"/>
              <a:t>):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/>
              <a:t>chtít,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/>
              <a:t>přát si, doufat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/>
              <a:t>mělo by se, musí se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184806" y="3293404"/>
            <a:ext cx="1728192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CHOVÁNÍ</a:t>
            </a:r>
          </a:p>
          <a:p>
            <a:r>
              <a:rPr lang="cs-CZ" dirty="0"/>
              <a:t>AKTIVITA</a:t>
            </a:r>
          </a:p>
          <a:p>
            <a:r>
              <a:rPr lang="cs-CZ" b="1" dirty="0"/>
              <a:t>AKCE</a:t>
            </a:r>
          </a:p>
        </p:txBody>
      </p:sp>
      <p:cxnSp>
        <p:nvCxnSpPr>
          <p:cNvPr id="12" name="Přímá spojnice se šipkou 11"/>
          <p:cNvCxnSpPr>
            <a:stCxn id="4" idx="3"/>
          </p:cNvCxnSpPr>
          <p:nvPr/>
        </p:nvCxnSpPr>
        <p:spPr>
          <a:xfrm flipV="1">
            <a:off x="2780978" y="2375738"/>
            <a:ext cx="1224136" cy="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>
            <a:stCxn id="5" idx="3"/>
          </p:cNvCxnSpPr>
          <p:nvPr/>
        </p:nvCxnSpPr>
        <p:spPr>
          <a:xfrm flipV="1">
            <a:off x="3635896" y="4660686"/>
            <a:ext cx="392440" cy="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7184806" y="2444988"/>
            <a:ext cx="555546" cy="600165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V="1">
            <a:off x="7172165" y="4360604"/>
            <a:ext cx="555546" cy="600166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7573748" y="4937685"/>
            <a:ext cx="1339250" cy="14773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REAKCE:</a:t>
            </a:r>
          </a:p>
          <a:p>
            <a:r>
              <a:rPr lang="cs-CZ" dirty="0"/>
              <a:t>štěstí, smutek, zlost, překvapení</a:t>
            </a:r>
          </a:p>
        </p:txBody>
      </p:sp>
      <p:cxnSp>
        <p:nvCxnSpPr>
          <p:cNvPr id="21" name="Přímá spojnice se šipkou 20"/>
          <p:cNvCxnSpPr/>
          <p:nvPr/>
        </p:nvCxnSpPr>
        <p:spPr>
          <a:xfrm>
            <a:off x="8172400" y="4216734"/>
            <a:ext cx="0" cy="72095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7354059" y="2060848"/>
            <a:ext cx="178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kognitivní oblast</a:t>
            </a:r>
          </a:p>
        </p:txBody>
      </p:sp>
      <p:cxnSp>
        <p:nvCxnSpPr>
          <p:cNvPr id="30" name="Přímá spojnice 29"/>
          <p:cNvCxnSpPr/>
          <p:nvPr/>
        </p:nvCxnSpPr>
        <p:spPr>
          <a:xfrm>
            <a:off x="107504" y="3140968"/>
            <a:ext cx="9030839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vnoramenný trojúhelník 32"/>
          <p:cNvSpPr/>
          <p:nvPr/>
        </p:nvSpPr>
        <p:spPr>
          <a:xfrm rot="5400000">
            <a:off x="6165603" y="3053963"/>
            <a:ext cx="1015369" cy="997751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TextovéPole 33"/>
          <p:cNvSpPr txBox="1"/>
          <p:nvPr/>
        </p:nvSpPr>
        <p:spPr>
          <a:xfrm>
            <a:off x="6165293" y="3364494"/>
            <a:ext cx="1015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JÁDRO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5518363" y="5423983"/>
            <a:ext cx="178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motivační oblast</a:t>
            </a:r>
          </a:p>
        </p:txBody>
      </p:sp>
    </p:spTree>
    <p:extLst>
      <p:ext uri="{BB962C8B-B14F-4D97-AF65-F5344CB8AC3E}">
        <p14:creationId xmlns:p14="http://schemas.microsoft.com/office/powerpoint/2010/main" val="2777759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Teorie mysli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5191"/>
            <a:ext cx="8507288" cy="4625609"/>
          </a:xfrm>
        </p:spPr>
        <p:txBody>
          <a:bodyPr/>
          <a:lstStyle/>
          <a:p>
            <a:pPr marL="118872" indent="0">
              <a:buNone/>
            </a:pPr>
            <a:r>
              <a:rPr lang="cs-CZ" sz="2800" dirty="0"/>
              <a:t>Krom toho, že </a:t>
            </a:r>
            <a:r>
              <a:rPr lang="cs-CZ" sz="2800" dirty="0" smtClean="0"/>
              <a:t>rozumí zmíněnému </a:t>
            </a:r>
            <a:r>
              <a:rPr lang="cs-CZ" sz="2800" i="1" dirty="0" err="1" smtClean="0"/>
              <a:t>desire-belief</a:t>
            </a:r>
            <a:r>
              <a:rPr lang="cs-CZ" sz="2800" dirty="0" smtClean="0"/>
              <a:t>–</a:t>
            </a:r>
            <a:r>
              <a:rPr lang="cs-CZ" sz="2800" i="1" dirty="0" err="1" smtClean="0"/>
              <a:t>action</a:t>
            </a:r>
            <a:r>
              <a:rPr lang="cs-CZ" sz="2800" dirty="0" smtClean="0"/>
              <a:t> </a:t>
            </a:r>
            <a:r>
              <a:rPr lang="cs-CZ" sz="2800" dirty="0"/>
              <a:t>modelu, </a:t>
            </a:r>
            <a:r>
              <a:rPr lang="cs-CZ" sz="2800" b="1" dirty="0"/>
              <a:t>3</a:t>
            </a:r>
            <a:r>
              <a:rPr lang="cs-CZ" sz="2800" dirty="0"/>
              <a:t>leté děti znají i jiné obsahy mysli jako: </a:t>
            </a:r>
            <a:r>
              <a:rPr lang="cs-CZ" sz="2800" b="1" dirty="0"/>
              <a:t>sny</a:t>
            </a:r>
            <a:r>
              <a:rPr lang="cs-CZ" sz="2800" dirty="0"/>
              <a:t> a </a:t>
            </a:r>
            <a:r>
              <a:rPr lang="cs-CZ" sz="2800" b="1" dirty="0"/>
              <a:t>vzpomínky</a:t>
            </a:r>
            <a:r>
              <a:rPr lang="cs-CZ" sz="2800" dirty="0"/>
              <a:t>.</a:t>
            </a:r>
          </a:p>
          <a:p>
            <a:pPr marL="118872" indent="0">
              <a:buNone/>
            </a:pPr>
            <a:endParaRPr lang="cs-CZ" sz="2800" dirty="0"/>
          </a:p>
          <a:p>
            <a:pPr marL="118872" indent="0">
              <a:buNone/>
            </a:pPr>
            <a:r>
              <a:rPr lang="cs-CZ" sz="2800" dirty="0"/>
              <a:t>Chápou, že tyto „stavy“ patří živým a nikoli neživým </a:t>
            </a:r>
            <a:r>
              <a:rPr lang="cs-CZ" sz="2800" dirty="0" smtClean="0"/>
              <a:t>objektům </a:t>
            </a:r>
            <a:r>
              <a:rPr lang="cs-CZ" sz="2800" dirty="0"/>
              <a:t>(ačkoli v rozlišování toho, co je živé a co neživé, se mohou od dospělých zásadně lišit</a:t>
            </a:r>
            <a:r>
              <a:rPr lang="cs-CZ" sz="2800" dirty="0" smtClean="0"/>
              <a:t>).</a:t>
            </a:r>
            <a:endParaRPr lang="cs-CZ" sz="2800" dirty="0"/>
          </a:p>
          <a:p>
            <a:pPr marL="118872" indent="0">
              <a:buNone/>
            </a:pPr>
            <a:endParaRPr lang="cs-CZ" dirty="0"/>
          </a:p>
          <a:p>
            <a:pPr marL="118872" indent="0">
              <a:buNone/>
            </a:pPr>
            <a:endParaRPr lang="cs-CZ" dirty="0"/>
          </a:p>
          <a:p>
            <a:pPr marL="118872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5851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 smtClean="0"/>
              <a:t>Teorie mysli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>
              <a:buNone/>
            </a:pPr>
            <a:r>
              <a:rPr lang="cs-CZ" sz="2800" dirty="0" smtClean="0"/>
              <a:t>Tzn. že dítě umí „emulovat“ (=představit si) mysl oddělenou od své (=</a:t>
            </a:r>
            <a:r>
              <a:rPr lang="cs-CZ" sz="2800" i="1" dirty="0" smtClean="0"/>
              <a:t>decentrace</a:t>
            </a:r>
            <a:r>
              <a:rPr lang="cs-CZ" sz="2800" dirty="0" smtClean="0"/>
              <a:t>). Další interakce s rodiči, dětmi a dalšími lidmi dále zlepšuje dětskou </a:t>
            </a:r>
            <a:r>
              <a:rPr lang="cs-CZ" sz="2800" dirty="0" err="1" smtClean="0"/>
              <a:t>ToM</a:t>
            </a:r>
            <a:r>
              <a:rPr lang="cs-CZ" sz="2800" dirty="0" smtClean="0"/>
              <a:t>. </a:t>
            </a:r>
          </a:p>
          <a:p>
            <a:pPr marL="118872" indent="0">
              <a:buNone/>
            </a:pPr>
            <a:r>
              <a:rPr lang="cs-CZ" sz="2800" dirty="0" smtClean="0"/>
              <a:t>Každý si od dětství buduje mysl (znalosti a přání) všech svých bližních. Vznikají tak vnitřní postavy a vnitřní dialog, resp. intrapersonální komunikace (Janoušek, 2007), s těmito zvnitřněnými postavami.</a:t>
            </a:r>
          </a:p>
          <a:p>
            <a:pPr marL="118872" indent="0">
              <a:buNone/>
            </a:pPr>
            <a:r>
              <a:rPr lang="cs-CZ" altLang="cs-CZ" sz="2800" dirty="0" smtClean="0"/>
              <a:t>Rozdíl mezi </a:t>
            </a:r>
            <a:r>
              <a:rPr lang="cs-CZ" altLang="cs-CZ" sz="2800" b="1" dirty="0" smtClean="0"/>
              <a:t>snovými</a:t>
            </a:r>
            <a:r>
              <a:rPr lang="cs-CZ" altLang="cs-CZ" sz="2800" dirty="0" smtClean="0"/>
              <a:t> a </a:t>
            </a:r>
            <a:r>
              <a:rPr lang="cs-CZ" altLang="cs-CZ" sz="2800" b="1" dirty="0" smtClean="0"/>
              <a:t>skutečnými</a:t>
            </a:r>
            <a:r>
              <a:rPr lang="cs-CZ" altLang="cs-CZ" sz="2800" dirty="0" smtClean="0"/>
              <a:t> postavami, </a:t>
            </a:r>
          </a:p>
          <a:p>
            <a:pPr marL="118872" indent="0">
              <a:buNone/>
            </a:pPr>
            <a:r>
              <a:rPr lang="cs-CZ" altLang="cs-CZ" sz="2800" dirty="0" smtClean="0"/>
              <a:t>rozdíl mezi naší </a:t>
            </a:r>
            <a:r>
              <a:rPr lang="cs-CZ" altLang="cs-CZ" sz="2800" b="1" dirty="0" smtClean="0"/>
              <a:t>představou o druhém </a:t>
            </a:r>
            <a:r>
              <a:rPr lang="cs-CZ" altLang="cs-CZ" sz="2800" dirty="0" smtClean="0"/>
              <a:t>a </a:t>
            </a:r>
            <a:r>
              <a:rPr lang="cs-CZ" altLang="cs-CZ" sz="2800" b="1" dirty="0" smtClean="0"/>
              <a:t>druhým</a:t>
            </a:r>
            <a:r>
              <a:rPr lang="cs-CZ" altLang="cs-CZ" sz="2800" dirty="0" smtClean="0"/>
              <a:t>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5244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Modul teorie mysli (</a:t>
            </a:r>
            <a:r>
              <a:rPr lang="cs-CZ" dirty="0" err="1" smtClean="0"/>
              <a:t>ToMM</a:t>
            </a:r>
            <a:r>
              <a:rPr lang="cs-CZ" dirty="0"/>
              <a:t>) &amp; </a:t>
            </a:r>
            <a:r>
              <a:rPr lang="cs-CZ" dirty="0" smtClean="0"/>
              <a:t>vrozenost &amp; autismus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775191"/>
            <a:ext cx="8640960" cy="462560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600" dirty="0" smtClean="0"/>
              <a:t>1. </a:t>
            </a:r>
            <a:r>
              <a:rPr lang="cs-CZ" sz="2600" dirty="0" err="1" smtClean="0"/>
              <a:t>ToMM</a:t>
            </a:r>
            <a:r>
              <a:rPr lang="cs-CZ" sz="2600" dirty="0" smtClean="0"/>
              <a:t> je </a:t>
            </a:r>
            <a:r>
              <a:rPr lang="cs-CZ" sz="2600" b="1" dirty="0" smtClean="0"/>
              <a:t>vrozený</a:t>
            </a:r>
            <a:r>
              <a:rPr lang="cs-CZ" sz="2600" dirty="0" smtClean="0"/>
              <a:t> (Baron-</a:t>
            </a:r>
            <a:r>
              <a:rPr lang="cs-CZ" sz="2600" dirty="0" err="1" smtClean="0"/>
              <a:t>Cohen</a:t>
            </a:r>
            <a:r>
              <a:rPr lang="cs-CZ" sz="2600" dirty="0" smtClean="0"/>
              <a:t>, 1995; </a:t>
            </a:r>
            <a:r>
              <a:rPr lang="cs-CZ" sz="2600" dirty="0" err="1" smtClean="0"/>
              <a:t>Leslie</a:t>
            </a:r>
            <a:r>
              <a:rPr lang="cs-CZ" sz="2600" dirty="0" smtClean="0"/>
              <a:t>, 2000): důkazy ze zobrazovacích metod, od autistických dětí (ty mají výrazné potíže s </a:t>
            </a:r>
            <a:r>
              <a:rPr lang="cs-CZ" sz="2600" i="1" dirty="0" smtClean="0"/>
              <a:t>F-B-</a:t>
            </a:r>
            <a:r>
              <a:rPr lang="cs-CZ" sz="2600" i="1" dirty="0" err="1" smtClean="0"/>
              <a:t>task</a:t>
            </a:r>
            <a:r>
              <a:rPr lang="cs-CZ" sz="2600" dirty="0" smtClean="0"/>
              <a:t>): Lidé s PAS mají narušen vývoj </a:t>
            </a:r>
            <a:r>
              <a:rPr lang="cs-CZ" sz="2600" dirty="0" err="1" smtClean="0"/>
              <a:t>ToM</a:t>
            </a:r>
            <a:r>
              <a:rPr lang="cs-CZ" sz="2600" dirty="0" smtClean="0"/>
              <a:t>. (Nestandardní mozková tkáň v amygdale, v hipokampu.)</a:t>
            </a:r>
          </a:p>
          <a:p>
            <a:pPr>
              <a:buNone/>
            </a:pPr>
            <a:r>
              <a:rPr lang="cs-CZ" sz="2600" dirty="0" smtClean="0"/>
              <a:t>2</a:t>
            </a:r>
            <a:r>
              <a:rPr lang="cs-CZ" sz="2600" dirty="0"/>
              <a:t>. </a:t>
            </a:r>
            <a:r>
              <a:rPr lang="cs-CZ" sz="2600" dirty="0" err="1" smtClean="0"/>
              <a:t>ToMM</a:t>
            </a:r>
            <a:r>
              <a:rPr lang="cs-CZ" sz="2600" dirty="0" smtClean="0"/>
              <a:t> </a:t>
            </a:r>
            <a:r>
              <a:rPr lang="cs-CZ" sz="2600" dirty="0"/>
              <a:t>je </a:t>
            </a:r>
            <a:r>
              <a:rPr lang="cs-CZ" sz="2600" b="1" dirty="0"/>
              <a:t>naučený</a:t>
            </a:r>
            <a:r>
              <a:rPr lang="cs-CZ" sz="2600" dirty="0"/>
              <a:t> (</a:t>
            </a:r>
            <a:r>
              <a:rPr lang="cs-CZ" sz="2600" dirty="0" err="1"/>
              <a:t>Jenkins</a:t>
            </a:r>
            <a:r>
              <a:rPr lang="cs-CZ" sz="2600" dirty="0"/>
              <a:t> &amp; </a:t>
            </a:r>
            <a:r>
              <a:rPr lang="cs-CZ" sz="2600" dirty="0" err="1"/>
              <a:t>Astington</a:t>
            </a:r>
            <a:r>
              <a:rPr lang="cs-CZ" sz="2600" dirty="0"/>
              <a:t>, 1996): předškoláci, kteří mají sourozence (nejlépe starší a opačného pohlaví), lépe skórují ve </a:t>
            </a:r>
            <a:r>
              <a:rPr lang="cs-CZ" sz="2600" i="1" dirty="0"/>
              <a:t>F-B-</a:t>
            </a:r>
            <a:r>
              <a:rPr lang="cs-CZ" sz="2600" i="1" dirty="0" err="1"/>
              <a:t>task</a:t>
            </a:r>
            <a:r>
              <a:rPr lang="cs-CZ" sz="2600" dirty="0"/>
              <a:t>.</a:t>
            </a:r>
          </a:p>
          <a:p>
            <a:pPr>
              <a:buNone/>
            </a:pPr>
            <a:r>
              <a:rPr lang="cs-CZ" sz="2600" dirty="0"/>
              <a:t>Platí asi kompromisní </a:t>
            </a:r>
            <a:r>
              <a:rPr lang="cs-CZ" sz="2600" b="1" dirty="0"/>
              <a:t>teorie modularizace </a:t>
            </a:r>
            <a:r>
              <a:rPr lang="cs-CZ" sz="2600" dirty="0"/>
              <a:t>(</a:t>
            </a:r>
            <a:r>
              <a:rPr lang="cs-CZ" sz="2600" dirty="0" err="1"/>
              <a:t>Karmiloff</a:t>
            </a:r>
            <a:r>
              <a:rPr lang="cs-CZ" sz="2600" dirty="0"/>
              <a:t>-Smith, 1992)</a:t>
            </a:r>
          </a:p>
          <a:p>
            <a:pPr>
              <a:buNone/>
            </a:pPr>
            <a:r>
              <a:rPr lang="cs-CZ" sz="2600" dirty="0"/>
              <a:t>Úspěch ve </a:t>
            </a:r>
            <a:r>
              <a:rPr lang="cs-CZ" sz="2600" i="1" dirty="0"/>
              <a:t>F-B-</a:t>
            </a:r>
            <a:r>
              <a:rPr lang="cs-CZ" sz="2600" i="1" dirty="0" err="1"/>
              <a:t>task</a:t>
            </a:r>
            <a:r>
              <a:rPr lang="cs-CZ" sz="2600" dirty="0"/>
              <a:t> koreluje se schopností pracovat se dvěma protichůdnými informacemi. Jde o schopnost </a:t>
            </a:r>
            <a:r>
              <a:rPr lang="cs-CZ" sz="2600" dirty="0" smtClean="0"/>
              <a:t>utlumit (inhibovat) </a:t>
            </a:r>
            <a:r>
              <a:rPr lang="cs-CZ" sz="2600" dirty="0"/>
              <a:t>relativně autonomní proces v uvažování. </a:t>
            </a:r>
          </a:p>
        </p:txBody>
      </p:sp>
    </p:spTree>
    <p:extLst>
      <p:ext uri="{BB962C8B-B14F-4D97-AF65-F5344CB8AC3E}">
        <p14:creationId xmlns:p14="http://schemas.microsoft.com/office/powerpoint/2010/main" val="16389141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Teorie mysli a hry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Např. lhaní (které chce něco získat; tj. nikoli reaktivní lhaní) předpokládá </a:t>
            </a:r>
            <a:r>
              <a:rPr lang="cs-CZ" sz="2800" dirty="0" err="1" smtClean="0"/>
              <a:t>ToM</a:t>
            </a:r>
            <a:r>
              <a:rPr lang="cs-CZ" sz="2800" dirty="0" smtClean="0"/>
              <a:t> a bez </a:t>
            </a:r>
            <a:r>
              <a:rPr lang="cs-CZ" sz="2800" dirty="0" err="1" smtClean="0"/>
              <a:t>ToM</a:t>
            </a:r>
            <a:r>
              <a:rPr lang="cs-CZ" sz="2800" dirty="0" smtClean="0"/>
              <a:t> by nemělo lhaní žádný smysl.</a:t>
            </a:r>
          </a:p>
          <a:p>
            <a:r>
              <a:rPr lang="cs-CZ" sz="2800" dirty="0" smtClean="0"/>
              <a:t>Bez </a:t>
            </a:r>
            <a:r>
              <a:rPr lang="cs-CZ" sz="2800" dirty="0" err="1" smtClean="0"/>
              <a:t>ToM</a:t>
            </a:r>
            <a:r>
              <a:rPr lang="cs-CZ" sz="2800" dirty="0" smtClean="0"/>
              <a:t> konkrétního protihráče nelze vyhrát ve hře </a:t>
            </a:r>
            <a:r>
              <a:rPr lang="cs-CZ" sz="2800" i="1" dirty="0" smtClean="0"/>
              <a:t>kámen-nůžky-papír</a:t>
            </a:r>
            <a:r>
              <a:rPr lang="cs-CZ" sz="2800" dirty="0" smtClean="0"/>
              <a:t>. Musíte mít lepší strategii, tj. širší teorii mysli než protihráč. Srov. hru s dítětem.</a:t>
            </a:r>
          </a:p>
          <a:p>
            <a:endParaRPr lang="cs-CZ" sz="2800" dirty="0"/>
          </a:p>
          <a:p>
            <a:r>
              <a:rPr lang="cs-CZ" sz="2800" dirty="0" smtClean="0"/>
              <a:t>Srov. poker, šachy, městečko Palermo, </a:t>
            </a:r>
            <a:r>
              <a:rPr lang="cs-CZ" sz="2800" dirty="0" err="1" smtClean="0"/>
              <a:t>Bang</a:t>
            </a:r>
            <a:r>
              <a:rPr lang="cs-CZ" sz="2800" dirty="0" smtClean="0"/>
              <a:t>!, </a:t>
            </a:r>
            <a:r>
              <a:rPr lang="cs-CZ" sz="2800" dirty="0" err="1" smtClean="0"/>
              <a:t>Dixit</a:t>
            </a:r>
            <a:r>
              <a:rPr lang="cs-CZ" sz="2800" dirty="0" smtClean="0"/>
              <a:t>, Krycí jména atd.</a:t>
            </a:r>
          </a:p>
          <a:p>
            <a:pPr marL="118872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219219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Implicitní teorie osobnosti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775191"/>
            <a:ext cx="8568952" cy="4625609"/>
          </a:xfrm>
        </p:spPr>
        <p:txBody>
          <a:bodyPr>
            <a:normAutofit/>
          </a:bodyPr>
          <a:lstStyle/>
          <a:p>
            <a:pPr marL="438840" indent="-319680">
              <a:buClr>
                <a:srgbClr val="F0AD00"/>
              </a:buClr>
              <a:buFont typeface="Wingdings 2" charset="2"/>
              <a:buChar char=""/>
            </a:pPr>
            <a:r>
              <a:rPr lang="cs-CZ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ITO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= </a:t>
            </a:r>
            <a:r>
              <a:rPr lang="cs-CZ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laická teorie </a:t>
            </a:r>
            <a:r>
              <a:rPr lang="cs-CZ" sz="28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osobnosti 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= filosofie lidského </a:t>
            </a:r>
            <a:r>
              <a:rPr lang="cs-CZ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chování = osobní pojetí psychologie = pojetí běžného člověka (dítěte) o tom, co je člověk zač.</a:t>
            </a:r>
            <a:endParaRPr lang="cs-CZ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119160">
              <a:buClr>
                <a:srgbClr val="F0AD00"/>
              </a:buClr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= představa o tom, jaké vlastnosti jsou pro pochopení člověka </a:t>
            </a:r>
            <a:r>
              <a:rPr lang="cs-CZ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důležité, 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 které </a:t>
            </a:r>
            <a:r>
              <a:rPr lang="cs-CZ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ne (např. humor, inteligence, pravdomluvnost ad.). 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+ představa o tom, jaké vlastnosti se pojí </a:t>
            </a:r>
            <a:r>
              <a:rPr lang="cs-CZ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spolu (energičnost a přísnost).</a:t>
            </a:r>
          </a:p>
          <a:p>
            <a:pPr marL="119160">
              <a:buClr>
                <a:srgbClr val="F0AD00"/>
              </a:buClr>
            </a:pPr>
            <a:r>
              <a:rPr lang="cs-CZ" sz="28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Teorie osobních konstruktů </a:t>
            </a:r>
            <a:r>
              <a:rPr lang="cs-CZ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(G. </a:t>
            </a:r>
            <a:r>
              <a:rPr lang="cs-CZ" sz="28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Kelly</a:t>
            </a:r>
            <a:r>
              <a:rPr lang="cs-CZ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1955)</a:t>
            </a:r>
          </a:p>
          <a:p>
            <a:pPr marL="0" indent="0">
              <a:buClr>
                <a:srgbClr val="F0AD00"/>
              </a:buClr>
              <a:buNone/>
            </a:pPr>
            <a:r>
              <a:rPr lang="cs-CZ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= každého člověka popisujeme pomocí skupiny 	</a:t>
            </a:r>
            <a:r>
              <a:rPr lang="cs-CZ" sz="28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bipolárních</a:t>
            </a:r>
            <a:r>
              <a:rPr lang="cs-CZ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konstruktů (</a:t>
            </a:r>
            <a:r>
              <a:rPr lang="cs-CZ" sz="28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hodný-zlý</a:t>
            </a:r>
            <a:r>
              <a:rPr lang="cs-CZ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</a:t>
            </a:r>
            <a:r>
              <a:rPr lang="cs-CZ" sz="28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veselý-smutný</a:t>
            </a:r>
            <a:r>
              <a:rPr lang="cs-CZ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	atd.)</a:t>
            </a:r>
          </a:p>
          <a:p>
            <a:pPr marL="0" indent="0">
              <a:buClr>
                <a:srgbClr val="F0AD00"/>
              </a:buClr>
              <a:buNone/>
            </a:pPr>
            <a:endParaRPr lang="cs-CZ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0" indent="0">
              <a:buClr>
                <a:srgbClr val="F0AD00"/>
              </a:buClr>
              <a:buNone/>
            </a:pPr>
            <a:endParaRPr lang="cs-CZ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16756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000" dirty="0"/>
              <a:t>Implicitní teorie osobnosti</a:t>
            </a:r>
            <a:endParaRPr lang="cs-CZ" sz="4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690689"/>
            <a:ext cx="8191822" cy="4710112"/>
          </a:xfrm>
        </p:spPr>
        <p:txBody>
          <a:bodyPr>
            <a:noAutofit/>
          </a:bodyPr>
          <a:lstStyle/>
          <a:p>
            <a:pPr marL="0" indent="0">
              <a:buClr>
                <a:srgbClr val="F0AD00"/>
              </a:buClr>
              <a:buNone/>
            </a:pPr>
            <a:r>
              <a:rPr lang="cs-CZ" sz="2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Podle S. </a:t>
            </a:r>
            <a:r>
              <a:rPr lang="cs-CZ" sz="2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Asche</a:t>
            </a:r>
            <a:r>
              <a:rPr lang="cs-CZ" sz="2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(1946) existují (v naší ITO) </a:t>
            </a:r>
            <a:r>
              <a:rPr lang="cs-CZ" sz="2600" b="1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centrální</a:t>
            </a:r>
            <a:r>
              <a:rPr lang="cs-CZ" sz="26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a </a:t>
            </a:r>
            <a:r>
              <a:rPr lang="cs-CZ" sz="2600" b="1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okrajové</a:t>
            </a:r>
            <a:r>
              <a:rPr lang="cs-CZ" sz="26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rysy</a:t>
            </a:r>
            <a:r>
              <a:rPr lang="cs-CZ" sz="2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</a:t>
            </a:r>
          </a:p>
          <a:p>
            <a:pPr marL="457200" indent="-457200">
              <a:buClr>
                <a:srgbClr val="F0AD00"/>
              </a:buClr>
            </a:pPr>
            <a:r>
              <a:rPr lang="cs-CZ" sz="2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Variace v </a:t>
            </a:r>
            <a:r>
              <a:rPr lang="cs-CZ" sz="2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okrajových</a:t>
            </a:r>
            <a:r>
              <a:rPr lang="cs-CZ" sz="2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rysech nevede k tak velkým změnám dojmu o druhých.</a:t>
            </a:r>
          </a:p>
          <a:p>
            <a:pPr marL="0" indent="0">
              <a:buClr>
                <a:srgbClr val="F0AD00"/>
              </a:buClr>
              <a:buNone/>
            </a:pPr>
            <a:r>
              <a:rPr lang="cs-CZ" sz="26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Centrální rysy</a:t>
            </a:r>
            <a:r>
              <a:rPr lang="cs-CZ" sz="2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(dle </a:t>
            </a:r>
            <a:r>
              <a:rPr lang="cs-CZ" sz="2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Asche</a:t>
            </a:r>
            <a:r>
              <a:rPr lang="cs-CZ" sz="2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:) </a:t>
            </a:r>
            <a:r>
              <a:rPr lang="cs-CZ" sz="26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vřelý/chladný</a:t>
            </a:r>
            <a:r>
              <a:rPr lang="cs-CZ" sz="2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(resp. </a:t>
            </a:r>
            <a:r>
              <a:rPr lang="cs-CZ" sz="2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warm</a:t>
            </a:r>
            <a:r>
              <a:rPr lang="cs-CZ" sz="2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/</a:t>
            </a:r>
            <a:r>
              <a:rPr lang="cs-CZ" sz="2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cold</a:t>
            </a:r>
            <a:r>
              <a:rPr lang="cs-CZ" sz="2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).</a:t>
            </a:r>
          </a:p>
          <a:p>
            <a:pPr marL="0" indent="0">
              <a:buClr>
                <a:srgbClr val="F0AD00"/>
              </a:buClr>
              <a:buNone/>
            </a:pPr>
            <a:endParaRPr lang="cs-CZ" sz="26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0" indent="0">
              <a:buClr>
                <a:srgbClr val="F0AD00"/>
              </a:buClr>
              <a:buNone/>
            </a:pPr>
            <a:r>
              <a:rPr lang="cs-CZ" sz="2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Resp. </a:t>
            </a:r>
            <a:r>
              <a:rPr lang="cs-CZ" sz="2600" b="1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dobrý/špatný </a:t>
            </a:r>
            <a:r>
              <a:rPr lang="cs-CZ" sz="2600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sociálně </a:t>
            </a:r>
            <a:r>
              <a:rPr lang="cs-CZ" sz="26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 </a:t>
            </a:r>
            <a:r>
              <a:rPr lang="cs-CZ" sz="2600" b="1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dobrý/špatný intelektuálně </a:t>
            </a:r>
            <a:r>
              <a:rPr lang="cs-CZ" sz="2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(Rosenberg, Nelson &amp; </a:t>
            </a:r>
            <a:r>
              <a:rPr lang="cs-CZ" sz="2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Vivekanathan</a:t>
            </a:r>
            <a:r>
              <a:rPr lang="cs-CZ" sz="2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1968). </a:t>
            </a:r>
          </a:p>
          <a:p>
            <a:pPr marL="0" indent="0">
              <a:buClr>
                <a:srgbClr val="F0AD00"/>
              </a:buClr>
              <a:buNone/>
            </a:pPr>
            <a:endParaRPr lang="cs-CZ" sz="26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0" indent="0">
              <a:buClr>
                <a:srgbClr val="F0AD00"/>
              </a:buClr>
              <a:buNone/>
            </a:pPr>
            <a:r>
              <a:rPr lang="cs-CZ" sz="2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Čili: </a:t>
            </a:r>
            <a:r>
              <a:rPr lang="cs-CZ" sz="26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vřelost </a:t>
            </a:r>
            <a:r>
              <a:rPr lang="cs-CZ" sz="2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</a:t>
            </a:r>
            <a:r>
              <a:rPr lang="cs-CZ" sz="26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schopnost</a:t>
            </a:r>
            <a:r>
              <a:rPr lang="cs-CZ" sz="2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</a:t>
            </a:r>
            <a:r>
              <a:rPr lang="cs-CZ" sz="2600" i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warmth</a:t>
            </a:r>
            <a:r>
              <a:rPr lang="cs-CZ" sz="2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&amp; </a:t>
            </a:r>
            <a:r>
              <a:rPr lang="cs-CZ" sz="2600" i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competence</a:t>
            </a:r>
            <a:r>
              <a:rPr lang="cs-CZ" sz="2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(Fiske et al. 2007). Srov. souvislost s </a:t>
            </a:r>
            <a:r>
              <a:rPr lang="cs-CZ" sz="2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ToM</a:t>
            </a:r>
            <a:r>
              <a:rPr lang="cs-CZ" sz="2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přání &amp; přesvědčení.</a:t>
            </a:r>
            <a:endParaRPr lang="cs-CZ" sz="2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94059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251640" y="332640"/>
            <a:ext cx="8686440" cy="83772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Děkuji za pozornost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457200" y="4005000"/>
            <a:ext cx="8229240" cy="239544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876049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2" name="TextShape 2"/>
          <p:cNvSpPr txBox="1"/>
          <p:nvPr/>
        </p:nvSpPr>
        <p:spPr>
          <a:xfrm>
            <a:off x="457200" y="1180730"/>
            <a:ext cx="8229240" cy="5416622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Ačkoli by málokdo o sobě prohlásil, že se nechá při posuzování lidí svést vnějším zjevem, výzkumy ukazují pravý  opak.</a:t>
            </a:r>
          </a:p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</a:p>
          <a:p>
            <a:pPr marL="438840" indent="-319680"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Def</a:t>
            </a:r>
            <a:r>
              <a:rPr lang="cs-CZ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.: jedná se o globální posuzování druhého podle celkového dojmu z něj, bez posouzení všech ostatní dojmů.</a:t>
            </a:r>
          </a:p>
          <a:p>
            <a:pPr marL="438840" indent="-319680"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Přítomnost 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určitého centrálního rysu (např. fyzické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atraktivity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 </a:t>
            </a:r>
            <a:r>
              <a:rPr lang="cs-CZ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ovlivňuje 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celkový dojem z </a:t>
            </a:r>
            <a:r>
              <a:rPr lang="cs-CZ" sz="2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člověka</a:t>
            </a:r>
            <a:r>
              <a:rPr lang="cs-CZ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 (bez ohledu na efekt pořadí)</a:t>
            </a: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Edward </a:t>
            </a:r>
            <a:r>
              <a:rPr lang="cs-CZ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Thorndike</a:t>
            </a:r>
            <a:r>
              <a:rPr lang="cs-CZ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(1920) první psal o </a:t>
            </a:r>
            <a:r>
              <a:rPr lang="cs-CZ" sz="2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efektu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pouze u osob</a:t>
            </a:r>
            <a:r>
              <a:rPr lang="cs-CZ" sz="2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</a:t>
            </a:r>
            <a:r>
              <a:rPr lang="cs-CZ" sz="24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halo, 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nikoli </a:t>
            </a:r>
            <a:r>
              <a:rPr lang="cs-CZ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Haló,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je náboženský termín!) 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Vypozoroval příliš těsné a podobné korelace v hodnocení vlastností osob</a:t>
            </a:r>
            <a:r>
              <a:rPr lang="cs-CZ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25293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39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– svatozář – většina náboženství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4" name="TextShape 2"/>
          <p:cNvSpPr txBox="1"/>
          <p:nvPr/>
        </p:nvSpPr>
        <p:spPr>
          <a:xfrm>
            <a:off x="457200" y="17751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pic>
        <p:nvPicPr>
          <p:cNvPr id="115" name="Picture 2"/>
          <p:cNvPicPr/>
          <p:nvPr/>
        </p:nvPicPr>
        <p:blipFill>
          <a:blip r:embed="rId2" cstate="print"/>
          <a:stretch/>
        </p:blipFill>
        <p:spPr>
          <a:xfrm>
            <a:off x="-30960" y="1412640"/>
            <a:ext cx="5019480" cy="7414560"/>
          </a:xfrm>
          <a:prstGeom prst="rect">
            <a:avLst/>
          </a:prstGeom>
          <a:ln>
            <a:noFill/>
          </a:ln>
        </p:spPr>
      </p:pic>
      <p:pic>
        <p:nvPicPr>
          <p:cNvPr id="116" name="Picture 4"/>
          <p:cNvPicPr/>
          <p:nvPr/>
        </p:nvPicPr>
        <p:blipFill>
          <a:blip r:embed="rId3" cstate="print"/>
          <a:stretch/>
        </p:blipFill>
        <p:spPr>
          <a:xfrm>
            <a:off x="4961520" y="1412640"/>
            <a:ext cx="4326840" cy="55274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43150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8" name="TextShape 2"/>
          <p:cNvSpPr txBox="1"/>
          <p:nvPr/>
        </p:nvSpPr>
        <p:spPr>
          <a:xfrm>
            <a:off x="457200" y="17751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Základním stavebním kamenem halo efektu je nalezení centrálního rysu pozorované osoby, např. 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atraktivita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vztah ke zvířatům, k fotbalu, politický názor, používání konkrétních artefaktů atp.) – ten je pak asociačně spojen s několika dalšími rysy osobnosti: atraktivní lidé jsou posuzováni také jako 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otevřenější, sociálně zdatnější, chytřejší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odvážnější, 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morálnější apod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Např. Knap (1978) zjistil, že muži v USA vyšší 1,83 m dostávají o 10% vyšší nástupní plat.</a:t>
            </a: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9216228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91" y="926432"/>
            <a:ext cx="8898019" cy="500513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376737" y="6184232"/>
            <a:ext cx="2875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Kredit: </a:t>
            </a:r>
            <a:r>
              <a:rPr lang="cs-CZ" dirty="0" err="1" smtClean="0"/>
              <a:t>Kleisner</a:t>
            </a:r>
            <a:r>
              <a:rPr lang="cs-CZ" dirty="0" smtClean="0"/>
              <a:t>, </a:t>
            </a:r>
            <a:r>
              <a:rPr lang="cs-CZ" dirty="0" err="1" smtClean="0"/>
              <a:t>PřF</a:t>
            </a:r>
            <a:r>
              <a:rPr lang="cs-CZ" dirty="0" smtClean="0"/>
              <a:t> UK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76726" y="6184232"/>
            <a:ext cx="5733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Tento a následujících 5 </a:t>
            </a:r>
            <a:r>
              <a:rPr lang="cs-CZ" dirty="0" err="1" smtClean="0"/>
              <a:t>slidů</a:t>
            </a:r>
            <a:r>
              <a:rPr lang="cs-CZ" dirty="0" smtClean="0"/>
              <a:t> o lidských tvářích je z prezentace </a:t>
            </a:r>
            <a:r>
              <a:rPr lang="cs-CZ" dirty="0" err="1" smtClean="0"/>
              <a:t>Kleisner</a:t>
            </a:r>
            <a:r>
              <a:rPr lang="cs-CZ" dirty="0" smtClean="0"/>
              <a:t>, 2018, Kognitivní škola</a:t>
            </a:r>
            <a:endParaRPr lang="cs-CZ" dirty="0"/>
          </a:p>
        </p:txBody>
      </p:sp>
      <p:sp>
        <p:nvSpPr>
          <p:cNvPr id="5" name="TextShape 1"/>
          <p:cNvSpPr txBox="1"/>
          <p:nvPr/>
        </p:nvSpPr>
        <p:spPr>
          <a:xfrm>
            <a:off x="457200" y="155520"/>
            <a:ext cx="8229240" cy="518248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3200" b="1" strike="noStrike" spc="-1" dirty="0" smtClean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Krátce o výzkumu atraktivity a tváří vůbec</a:t>
            </a:r>
            <a:endParaRPr lang="cs-CZ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118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00" y="1269424"/>
            <a:ext cx="1967012" cy="2005367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153" y="3395297"/>
            <a:ext cx="4701924" cy="254170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570" y="1442247"/>
            <a:ext cx="1640717" cy="49145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058" y="2272107"/>
            <a:ext cx="1629229" cy="3635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17" y="884108"/>
            <a:ext cx="2880713" cy="364246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" y="4914947"/>
            <a:ext cx="33886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cs-CZ" sz="1350" b="1" dirty="0" err="1">
                <a:solidFill>
                  <a:prstClr val="black"/>
                </a:solidFill>
                <a:latin typeface="Calibri" panose="020F0502020204030204"/>
              </a:rPr>
              <a:t>unattractive</a:t>
            </a:r>
            <a:r>
              <a:rPr lang="cs-CZ" sz="1350" b="1" dirty="0">
                <a:solidFill>
                  <a:prstClr val="black"/>
                </a:solidFill>
                <a:latin typeface="Calibri" panose="020F0502020204030204"/>
              </a:rPr>
              <a:t>  1  2  3  4  5  6  7    </a:t>
            </a:r>
            <a:r>
              <a:rPr lang="cs-CZ" sz="1350" b="1" dirty="0" err="1">
                <a:solidFill>
                  <a:prstClr val="black"/>
                </a:solidFill>
                <a:latin typeface="Calibri" panose="020F0502020204030204"/>
              </a:rPr>
              <a:t>attractive</a:t>
            </a:r>
            <a:endParaRPr lang="cs-CZ" sz="13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6697" y="908744"/>
            <a:ext cx="2047836" cy="242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3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0980" y="1281179"/>
            <a:ext cx="4001255" cy="617110"/>
          </a:xfrm>
        </p:spPr>
        <p:txBody>
          <a:bodyPr>
            <a:noAutofit/>
          </a:bodyPr>
          <a:lstStyle/>
          <a:p>
            <a:r>
              <a:rPr lang="en-US" sz="1800" b="1" dirty="0"/>
              <a:t>Scores of distinctiveness (S</a:t>
            </a:r>
            <a:r>
              <a:rPr lang="cs-CZ" sz="1800" b="1" dirty="0"/>
              <a:t>Di):</a:t>
            </a:r>
            <a:r>
              <a:rPr lang="en-US" sz="1800" dirty="0"/>
              <a:t> </a:t>
            </a:r>
            <a:r>
              <a:rPr lang="cs-CZ" sz="1800" dirty="0"/>
              <a:t> </a:t>
            </a:r>
            <a:br>
              <a:rPr lang="cs-CZ" sz="1800" dirty="0"/>
            </a:br>
            <a:r>
              <a:rPr lang="cs-CZ" sz="1500" dirty="0"/>
              <a:t>t</a:t>
            </a:r>
            <a:r>
              <a:rPr lang="en-US" sz="1500" dirty="0"/>
              <a:t>he more a face is distant from its </a:t>
            </a:r>
            <a:r>
              <a:rPr lang="en-US" sz="1500" dirty="0" err="1"/>
              <a:t>ingroup</a:t>
            </a:r>
            <a:r>
              <a:rPr lang="en-US" sz="1500" dirty="0"/>
              <a:t> mean </a:t>
            </a:r>
            <a:r>
              <a:rPr lang="cs-CZ" sz="1500" dirty="0"/>
              <a:t>(on axis </a:t>
            </a:r>
            <a:r>
              <a:rPr lang="cs-CZ" sz="1500" dirty="0" err="1"/>
              <a:t>towards</a:t>
            </a:r>
            <a:r>
              <a:rPr lang="cs-CZ" sz="1500" dirty="0"/>
              <a:t> </a:t>
            </a:r>
            <a:r>
              <a:rPr lang="cs-CZ" sz="1500" dirty="0" err="1"/>
              <a:t>outgroup</a:t>
            </a:r>
            <a:r>
              <a:rPr lang="cs-CZ" sz="1500" dirty="0"/>
              <a:t> </a:t>
            </a:r>
            <a:r>
              <a:rPr lang="cs-CZ" sz="1500" dirty="0" err="1"/>
              <a:t>mean</a:t>
            </a:r>
            <a:r>
              <a:rPr lang="cs-CZ" sz="1500" dirty="0"/>
              <a:t>) </a:t>
            </a:r>
            <a:r>
              <a:rPr lang="en-US" sz="1500" dirty="0"/>
              <a:t>the more distinct it is and the more it resembles outgroup standards.</a:t>
            </a:r>
            <a:endParaRPr lang="cs-CZ" sz="1500" dirty="0"/>
          </a:p>
        </p:txBody>
      </p:sp>
      <p:grpSp>
        <p:nvGrpSpPr>
          <p:cNvPr id="4" name="Skupina 3"/>
          <p:cNvGrpSpPr/>
          <p:nvPr/>
        </p:nvGrpSpPr>
        <p:grpSpPr>
          <a:xfrm>
            <a:off x="0" y="3260968"/>
            <a:ext cx="9144000" cy="2483676"/>
            <a:chOff x="0" y="2515918"/>
            <a:chExt cx="12192000" cy="3311568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3975" y="2534644"/>
              <a:ext cx="2982338" cy="3274634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7358" y="2515918"/>
              <a:ext cx="2978344" cy="3293360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35389" y="2534644"/>
              <a:ext cx="2856611" cy="3292842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524473"/>
              <a:ext cx="2878282" cy="3294976"/>
            </a:xfrm>
            <a:prstGeom prst="rect">
              <a:avLst/>
            </a:prstGeom>
          </p:spPr>
        </p:pic>
      </p:grpSp>
      <p:pic>
        <p:nvPicPr>
          <p:cNvPr id="6" name="Obráze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4897" y="950769"/>
            <a:ext cx="2980910" cy="1635919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93148" y="2869669"/>
            <a:ext cx="20701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CZ farthest away from 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CMR</a:t>
            </a:r>
            <a:endParaRPr lang="cs-CZ" sz="1350" dirty="0">
              <a:latin typeface="Calibri Light" panose="020F0302020204030204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7054943" y="2869669"/>
            <a:ext cx="20701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MR</a:t>
            </a: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 farthest away from 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CZ</a:t>
            </a:r>
            <a:endParaRPr lang="cs-CZ" sz="1350" dirty="0">
              <a:latin typeface="Calibri Light" panose="020F0302020204030204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671938" y="2891270"/>
            <a:ext cx="142321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Z </a:t>
            </a: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closest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 to</a:t>
            </a: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 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CMR</a:t>
            </a:r>
            <a:endParaRPr lang="cs-CZ" sz="1350" dirty="0">
              <a:latin typeface="Calibri Light" panose="020F0302020204030204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102977" y="2869669"/>
            <a:ext cx="142321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MR </a:t>
            </a: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closest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 to</a:t>
            </a: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 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CZ</a:t>
            </a:r>
            <a:endParaRPr lang="cs-CZ" sz="1350" dirty="0"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987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</TotalTime>
  <Words>2219</Words>
  <Application>Microsoft Office PowerPoint</Application>
  <PresentationFormat>Předvádění na obrazovce (4:3)</PresentationFormat>
  <Paragraphs>184</Paragraphs>
  <Slides>37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5" baseType="lpstr">
      <vt:lpstr>AdvTT94c8263f.I</vt:lpstr>
      <vt:lpstr>AdvTT94c8263f.I+20</vt:lpstr>
      <vt:lpstr>Arial</vt:lpstr>
      <vt:lpstr>Calibri</vt:lpstr>
      <vt:lpstr>Calibri Light</vt:lpstr>
      <vt:lpstr>Corbel</vt:lpstr>
      <vt:lpstr>Wingdings 2</vt:lpstr>
      <vt:lpstr>Motiv Office</vt:lpstr>
      <vt:lpstr>Sociální psychologie 4 Teorie mysli a halo efekt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Scores of distinctiveness (SDi):   the more a face is distant from its ingroup mean (on axis towards outgroup mean) the more distinct it is and the more it resembles outgroup standards.</vt:lpstr>
      <vt:lpstr>Prezentace aplikace PowerPoint</vt:lpstr>
      <vt:lpstr>Prezentace aplikace PowerPoint</vt:lpstr>
      <vt:lpstr>Czech and Turkish composite female faces Upper line: 6 faces closest to determined position unwarped to predicted SDi shape Bottom line: always the same 10 facial textures unwarped to predicted SDi configuration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Teorie mysli</vt:lpstr>
      <vt:lpstr>Teorie mysli (mentalizace, theory of mind = ToM)</vt:lpstr>
      <vt:lpstr>Prezentace aplikace PowerPoint</vt:lpstr>
      <vt:lpstr>Prezentace aplikace PowerPoint</vt:lpstr>
      <vt:lpstr>Teorie mysli</vt:lpstr>
      <vt:lpstr>Vývoj ToM (Wellman, Gopniková ad.)</vt:lpstr>
      <vt:lpstr>Vývoj ToM (Wellman, Gopniková ad.)</vt:lpstr>
      <vt:lpstr>Teorie mysli</vt:lpstr>
      <vt:lpstr>Teorie mysli pětiletých</vt:lpstr>
      <vt:lpstr>Teorie mysli</vt:lpstr>
      <vt:lpstr>Teorie mysli</vt:lpstr>
      <vt:lpstr>Modul teorie mysli (ToMM) &amp; vrozenost &amp; autismus</vt:lpstr>
      <vt:lpstr>Teorie mysli a hry</vt:lpstr>
      <vt:lpstr>Implicitní teorie osobnosti</vt:lpstr>
      <vt:lpstr>Implicitní teorie osobnosti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psychologie 4 Budování dojmu o druhých a teorie mysli</dc:title>
  <dc:creator>J.Krása</dc:creator>
  <cp:lastModifiedBy>Jan Krása</cp:lastModifiedBy>
  <cp:revision>21</cp:revision>
  <dcterms:created xsi:type="dcterms:W3CDTF">2019-02-11T16:22:50Z</dcterms:created>
  <dcterms:modified xsi:type="dcterms:W3CDTF">2019-04-08T10:52:30Z</dcterms:modified>
</cp:coreProperties>
</file>