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7"/>
  </p:notesMasterIdLst>
  <p:sldIdLst>
    <p:sldId id="256" r:id="rId2"/>
    <p:sldId id="280" r:id="rId3"/>
    <p:sldId id="351" r:id="rId4"/>
    <p:sldId id="295" r:id="rId5"/>
    <p:sldId id="349" r:id="rId6"/>
    <p:sldId id="346" r:id="rId7"/>
    <p:sldId id="347" r:id="rId8"/>
    <p:sldId id="265" r:id="rId9"/>
    <p:sldId id="298" r:id="rId10"/>
    <p:sldId id="296" r:id="rId11"/>
    <p:sldId id="297" r:id="rId12"/>
    <p:sldId id="299" r:id="rId13"/>
    <p:sldId id="300" r:id="rId14"/>
    <p:sldId id="294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7"/>
  </p:normalViewPr>
  <p:slideViewPr>
    <p:cSldViewPr>
      <p:cViewPr varScale="1">
        <p:scale>
          <a:sx n="110" d="100"/>
          <a:sy n="110" d="100"/>
        </p:scale>
        <p:origin x="43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4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71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neweb/index.php?sekce=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dani.cz/" TargetMode="External"/><Relationship Id="rId5" Type="http://schemas.openxmlformats.org/officeDocument/2006/relationships/hyperlink" Target="http://www.rvp.cz/" TargetMode="External"/><Relationship Id="rId4" Type="http://schemas.openxmlformats.org/officeDocument/2006/relationships/hyperlink" Target="http://pdfweb.truni.sk/jop/index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28328"/>
            <a:ext cx="7140443" cy="662874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sz="4400" dirty="0" err="1" smtClean="0"/>
              <a:t>pedagogickÁ</a:t>
            </a:r>
            <a:r>
              <a:rPr lang="cs-CZ" sz="4400" dirty="0" smtClean="0"/>
              <a:t> </a:t>
            </a:r>
            <a:r>
              <a:rPr lang="cs-CZ" sz="4400" dirty="0"/>
              <a:t>psychologie</a:t>
            </a:r>
            <a:endParaRPr lang="en-GB" sz="4400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Úvodní setkání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Učitelská profese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Jaká jsou nejčastější témata zmiňovaná ve vztahu k učitelům a učitelské profesi?</a:t>
            </a:r>
          </a:p>
          <a:p>
            <a:r>
              <a:rPr lang="cs-CZ" dirty="0" smtClean="0"/>
              <a:t>Jaký osobní přínos může mít profese učitele (v porovnání s jinými profesemi vyžadujícími VŠ kvalifikaci)?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1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Učitelská profese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Jaké výzvy přináší současná školní (výuková) praxe?</a:t>
            </a:r>
          </a:p>
          <a:p>
            <a:r>
              <a:rPr lang="cs-CZ" dirty="0" smtClean="0"/>
              <a:t>Jaký je rozdíl mezi mediální prezentací problémů ve školství a reálnou výukovou praxí (v konkrétní škole)?</a:t>
            </a:r>
          </a:p>
          <a:p>
            <a:r>
              <a:rPr lang="cs-CZ" dirty="0" smtClean="0"/>
              <a:t>Jak má vypadat (školní) výuka v 21. století?</a:t>
            </a:r>
          </a:p>
          <a:p>
            <a:r>
              <a:rPr lang="cs-CZ" dirty="0" smtClean="0"/>
              <a:t>Jakou roli hraje tradice při výběru výukových a výchovných postupů? (volba témat, výukových postupů, způsobů hodnocení)?</a:t>
            </a:r>
          </a:p>
          <a:p>
            <a:r>
              <a:rPr lang="cs-CZ" dirty="0" smtClean="0"/>
              <a:t>Proč roste počet rodičů, kteří preferují privátní či alternativní školy?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6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Může s tím pomoci pedagogická psychologie?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91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změnila škola v uplynulých letech?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Video na úvod: K. Robinson a jeho přednáška pro TED </a:t>
            </a:r>
            <a:r>
              <a:rPr lang="cs-CZ" dirty="0">
                <a:hlinkClick r:id="rId2"/>
              </a:rPr>
              <a:t>http://www.ted.com/talks/ken_robinson_changing_education_paradigms.html</a:t>
            </a:r>
            <a:endParaRPr lang="cs-CZ" dirty="0"/>
          </a:p>
          <a:p>
            <a:r>
              <a:rPr lang="cs-CZ" dirty="0" smtClean="0"/>
              <a:t>Podívejte se, zapněte si titulky a odpovězte si na následující otázky:</a:t>
            </a:r>
          </a:p>
          <a:p>
            <a:pPr lvl="1"/>
            <a:r>
              <a:rPr lang="cs-CZ" dirty="0" smtClean="0"/>
              <a:t>Která část videa Vám přišla nejvíc zajímavá? (a v čem)</a:t>
            </a:r>
          </a:p>
          <a:p>
            <a:pPr lvl="1"/>
            <a:r>
              <a:rPr lang="cs-CZ" dirty="0" smtClean="0"/>
              <a:t>Jakou metaforu používá K. Robinson pro tradiční školství?</a:t>
            </a:r>
          </a:p>
          <a:p>
            <a:pPr lvl="1"/>
            <a:r>
              <a:rPr lang="cs-CZ" dirty="0" smtClean="0"/>
              <a:t>Jaké výzvy vidí pro školu v současnosti?</a:t>
            </a:r>
          </a:p>
          <a:p>
            <a:pPr lvl="1"/>
            <a:r>
              <a:rPr lang="cs-CZ" dirty="0" smtClean="0"/>
              <a:t>Která část USA by měla být podle statistik spotřeby tlumících preparátů „zcela šílená“?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5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dirty="0" smtClean="0"/>
              <a:t>Pedagogická psychologie může být chápána jako:</a:t>
            </a:r>
          </a:p>
          <a:p>
            <a:pPr lvl="1"/>
            <a:r>
              <a:rPr lang="cs-CZ" b="1" dirty="0" smtClean="0"/>
              <a:t>Vědní obor</a:t>
            </a:r>
          </a:p>
          <a:p>
            <a:pPr lvl="1"/>
            <a:r>
              <a:rPr lang="cs-CZ" b="1" dirty="0" smtClean="0"/>
              <a:t>Soubor profesí</a:t>
            </a:r>
            <a:r>
              <a:rPr lang="cs-CZ" dirty="0" smtClean="0"/>
              <a:t>, které poznatky využívají v praxi i ve výzkumu</a:t>
            </a:r>
          </a:p>
          <a:p>
            <a:pPr lvl="1"/>
            <a:r>
              <a:rPr lang="cs-CZ" b="1" dirty="0" smtClean="0"/>
              <a:t>Vyučovací předmět</a:t>
            </a:r>
            <a:r>
              <a:rPr lang="cs-CZ" dirty="0" smtClean="0"/>
              <a:t>(y) pro různé skupiny (a osobní zkušenost s nimi)</a:t>
            </a:r>
          </a:p>
          <a:p>
            <a:pPr lvl="1"/>
            <a:r>
              <a:rPr lang="cs-CZ" b="1" dirty="0" smtClean="0"/>
              <a:t>Kulturní a mediální fenomén </a:t>
            </a:r>
            <a:r>
              <a:rPr lang="cs-CZ" dirty="0" smtClean="0"/>
              <a:t>(soubor „aktuálních“ témat a mediálních postav) </a:t>
            </a:r>
            <a:r>
              <a:rPr lang="mr-IN" dirty="0" smtClean="0"/>
              <a:t>–</a:t>
            </a:r>
            <a:r>
              <a:rPr lang="cs-CZ" dirty="0" smtClean="0"/>
              <a:t> která témata a kteří kolegové to jsou v současnosti?</a:t>
            </a:r>
          </a:p>
          <a:p>
            <a:pPr lvl="1"/>
            <a:endParaRPr lang="cs-CZ" dirty="0" smtClean="0"/>
          </a:p>
          <a:p>
            <a:pPr lvl="1" algn="r">
              <a:buFont typeface="Wingdings 2" pitchFamily="18" charset="2"/>
              <a:buNone/>
            </a:pPr>
            <a:r>
              <a:rPr lang="cs-CZ" dirty="0" smtClean="0"/>
              <a:t>…a je potřeba je umět rozlišovat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 smtClean="0"/>
              <a:t>leží na </a:t>
            </a:r>
            <a:r>
              <a:rPr lang="cs-CZ" sz="2200" b="1" dirty="0" smtClean="0"/>
              <a:t>průniku řady věd</a:t>
            </a:r>
            <a:r>
              <a:rPr lang="cs-CZ" sz="2200" dirty="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 smtClean="0"/>
              <a:t>Z psychologie</a:t>
            </a:r>
            <a:r>
              <a:rPr lang="cs-CZ" sz="2000" dirty="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 smtClean="0"/>
              <a:t>Z pedagogiky</a:t>
            </a:r>
            <a:r>
              <a:rPr lang="cs-CZ" sz="2000" dirty="0" smtClean="0"/>
              <a:t> ji ovlivňují didaktika (o společných a rozdílných oblastech viz </a:t>
            </a:r>
            <a:r>
              <a:rPr lang="cs-CZ" sz="2000" dirty="0" err="1" smtClean="0"/>
              <a:t>Kansanen</a:t>
            </a:r>
            <a:r>
              <a:rPr lang="cs-CZ" sz="2000" dirty="0" smtClean="0"/>
              <a:t>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dirty="0" smtClean="0"/>
              <a:t>Situování</a:t>
            </a:r>
            <a:r>
              <a:rPr lang="cs-CZ" sz="2200" dirty="0" smtClean="0"/>
              <a:t> pedagogické psychologie </a:t>
            </a:r>
            <a:r>
              <a:rPr lang="cs-CZ" sz="2200" b="1" dirty="0" smtClean="0"/>
              <a:t>v rámci humanitních věd je ovlivněno historickou tradicí</a:t>
            </a:r>
            <a:r>
              <a:rPr lang="cs-CZ" sz="2200" dirty="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ve většině evropských států, v USA, Kanadě, Austrálii je řazena mezi </a:t>
            </a:r>
            <a:r>
              <a:rPr lang="cs-CZ" sz="2000" b="1" dirty="0" smtClean="0"/>
              <a:t>psychologické vědy</a:t>
            </a:r>
            <a:r>
              <a:rPr lang="cs-CZ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 Německu a ve skandinávských zemích bývala počítána mezi </a:t>
            </a:r>
            <a:r>
              <a:rPr lang="cs-CZ" sz="2000" b="1" dirty="0" smtClean="0"/>
              <a:t>vědy pedagogické</a:t>
            </a:r>
            <a:r>
              <a:rPr lang="cs-CZ" sz="2000" dirty="0" smtClean="0"/>
              <a:t>. 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V současnosti </a:t>
            </a:r>
            <a:r>
              <a:rPr lang="cs-CZ" sz="1600" dirty="0" err="1" smtClean="0"/>
              <a:t>educational</a:t>
            </a:r>
            <a:r>
              <a:rPr lang="cs-CZ" sz="1600" dirty="0" smtClean="0"/>
              <a:t> </a:t>
            </a:r>
            <a:r>
              <a:rPr lang="cs-CZ" sz="1600" dirty="0" err="1" smtClean="0"/>
              <a:t>sciences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učitelské přípravě</a:t>
            </a:r>
            <a:r>
              <a:rPr lang="cs-CZ" dirty="0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samostatná učebnice (např. Příhoda, 1956; Jiránek, 1968, </a:t>
            </a:r>
            <a:r>
              <a:rPr lang="cs-CZ" dirty="0" err="1" smtClean="0"/>
              <a:t>Ďurič</a:t>
            </a:r>
            <a:r>
              <a:rPr lang="cs-CZ" dirty="0" smtClean="0"/>
              <a:t>, 1974, Mareš, 2013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tvoří podstatnou část témat v souhrnné učebnici psychologie pro učitele (např. Čáp, 1976, 1993; </a:t>
            </a:r>
            <a:r>
              <a:rPr lang="cs-CZ" dirty="0" err="1" smtClean="0"/>
              <a:t>Ďurič</a:t>
            </a:r>
            <a:r>
              <a:rPr lang="cs-CZ" dirty="0" smtClean="0"/>
              <a:t> a </a:t>
            </a:r>
            <a:r>
              <a:rPr lang="cs-CZ" dirty="0" err="1" smtClean="0"/>
              <a:t>Štefanovič</a:t>
            </a:r>
            <a:r>
              <a:rPr lang="cs-CZ" dirty="0" smtClean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přípravě odborných psychologů</a:t>
            </a:r>
            <a:r>
              <a:rPr lang="cs-CZ" dirty="0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351046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předmětu!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úterý 9:30-10:30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dirty="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Z počátku šlo o ulici s jednosměrným provozem – podněty mířily od psychologie k pedagogice. </a:t>
            </a:r>
            <a:r>
              <a:rPr lang="cs-CZ" sz="2200" b="1" dirty="0" smtClean="0"/>
              <a:t>Psychologie</a:t>
            </a:r>
            <a:r>
              <a:rPr lang="cs-CZ" sz="2200" dirty="0" smtClean="0"/>
              <a:t> se snažila formulovat </a:t>
            </a:r>
            <a:r>
              <a:rPr lang="cs-CZ" sz="2200" b="1" dirty="0" smtClean="0"/>
              <a:t>nové teorie učení a vyučování</a:t>
            </a:r>
            <a:r>
              <a:rPr lang="cs-CZ" sz="2200" dirty="0" smtClean="0"/>
              <a:t>, zatímco </a:t>
            </a:r>
            <a:r>
              <a:rPr lang="cs-CZ" sz="2200" b="1" dirty="0" smtClean="0"/>
              <a:t>pedagogika</a:t>
            </a:r>
            <a:r>
              <a:rPr lang="cs-CZ" sz="2200" dirty="0" smtClean="0"/>
              <a:t> se je </a:t>
            </a:r>
            <a:r>
              <a:rPr lang="cs-CZ" sz="2200" b="1" dirty="0" smtClean="0"/>
              <a:t>snažila aplikovat</a:t>
            </a:r>
            <a:r>
              <a:rPr lang="cs-CZ" sz="2200" dirty="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V poslední době byl naštěstí nastolen „obousměrný provoz“ mezi psychologií a pedagogikou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SZ6039</a:t>
            </a:r>
            <a:r>
              <a:rPr lang="cs-CZ" dirty="0" smtClean="0"/>
              <a:t> - předmět </a:t>
            </a:r>
            <a:r>
              <a:rPr lang="cs-CZ" dirty="0"/>
              <a:t>je zakončen písemnou zkouškou (50% hodnocení), do celkového hodnocení vstupují body za průběžnou přípravu a práci v seminářích. Bodovány jsou tyto činnosti studenta: • </a:t>
            </a:r>
            <a:r>
              <a:rPr lang="cs-CZ" dirty="0" smtClean="0"/>
              <a:t>dle </a:t>
            </a:r>
            <a:r>
              <a:rPr lang="cs-CZ" dirty="0"/>
              <a:t>zadání vyučujícího, studuje povinnou a doporučenou literaturu (odevzdání tezí do </a:t>
            </a:r>
            <a:r>
              <a:rPr lang="cs-CZ" dirty="0" err="1"/>
              <a:t>ISu</a:t>
            </a:r>
            <a:r>
              <a:rPr lang="cs-CZ" dirty="0"/>
              <a:t>); • </a:t>
            </a:r>
            <a:r>
              <a:rPr lang="cs-CZ" dirty="0" smtClean="0"/>
              <a:t>aktivně </a:t>
            </a:r>
            <a:r>
              <a:rPr lang="cs-CZ" dirty="0"/>
              <a:t>se zapojuje do výuky; • </a:t>
            </a:r>
            <a:r>
              <a:rPr lang="cs-CZ" dirty="0" smtClean="0"/>
              <a:t>příprava </a:t>
            </a:r>
            <a:r>
              <a:rPr lang="cs-CZ" dirty="0"/>
              <a:t>a prezentace posteru v </a:t>
            </a:r>
            <a:r>
              <a:rPr lang="cs-CZ" dirty="0" smtClean="0"/>
              <a:t>semináři</a:t>
            </a:r>
          </a:p>
          <a:p>
            <a:r>
              <a:rPr lang="cs-CZ" b="1" dirty="0" smtClean="0"/>
              <a:t>SZc003</a:t>
            </a:r>
            <a:r>
              <a:rPr lang="cs-CZ" dirty="0" smtClean="0"/>
              <a:t> - totožné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7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studijní</a:t>
            </a:r>
            <a:r>
              <a:rPr lang="en-US" dirty="0" smtClean="0"/>
              <a:t> text</a:t>
            </a:r>
          </a:p>
          <a:p>
            <a:r>
              <a:rPr lang="en-US" dirty="0"/>
              <a:t>MAREŠ, </a:t>
            </a:r>
            <a:r>
              <a:rPr lang="en-US" dirty="0" err="1" smtClean="0"/>
              <a:t>Jiří</a:t>
            </a:r>
            <a:r>
              <a:rPr lang="en-US" dirty="0" smtClean="0"/>
              <a:t>. </a:t>
            </a:r>
            <a:r>
              <a:rPr lang="en-US" i="1" dirty="0" err="1"/>
              <a:t>Pedagogická</a:t>
            </a:r>
            <a:r>
              <a:rPr lang="en-US" i="1" dirty="0"/>
              <a:t> </a:t>
            </a:r>
            <a:r>
              <a:rPr lang="en-US" i="1" dirty="0" err="1" smtClean="0"/>
              <a:t>psychologie</a:t>
            </a:r>
            <a:r>
              <a:rPr lang="en-US" dirty="0" smtClean="0"/>
              <a:t>. Praha: </a:t>
            </a:r>
            <a:r>
              <a:rPr lang="en-US" dirty="0" err="1" smtClean="0"/>
              <a:t>Portál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FISHER, Robert. </a:t>
            </a:r>
            <a:r>
              <a:rPr lang="cs-CZ" i="1" dirty="0"/>
              <a:t>Učíme děti myslet a učit se</a:t>
            </a:r>
            <a:r>
              <a:rPr lang="cs-CZ" i="1" dirty="0" smtClean="0"/>
              <a:t>. </a:t>
            </a:r>
            <a:r>
              <a:rPr lang="cs-CZ" i="1" dirty="0"/>
              <a:t>Praktický průvodce strategiemi vyučování</a:t>
            </a:r>
            <a:r>
              <a:rPr lang="cs-CZ" i="1" dirty="0" smtClean="0"/>
              <a:t>.</a:t>
            </a:r>
            <a:r>
              <a:rPr lang="cs-CZ" dirty="0" smtClean="0"/>
              <a:t> 3. vyd. </a:t>
            </a:r>
            <a:r>
              <a:rPr lang="cs-CZ" dirty="0"/>
              <a:t>Praha: Portál, </a:t>
            </a:r>
            <a:r>
              <a:rPr lang="cs-CZ" dirty="0" smtClean="0"/>
              <a:t>2011.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30" y="3303411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6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 smtClean="0"/>
              <a:t>Jak se pozná odborná informace(vědecky ověřená) ?</a:t>
            </a:r>
          </a:p>
          <a:p>
            <a:r>
              <a:rPr lang="cs-CZ" dirty="0" smtClean="0"/>
              <a:t>Čím se liší od informace získané od autority?</a:t>
            </a:r>
          </a:p>
          <a:p>
            <a:r>
              <a:rPr lang="cs-CZ" dirty="0" smtClean="0"/>
              <a:t>Čím se liší od praktické zkušenosti?</a:t>
            </a:r>
          </a:p>
          <a:p>
            <a:r>
              <a:rPr lang="cs-CZ" dirty="0" smtClean="0"/>
              <a:t>Jakým způsobem je možné tyto zdroje informací v odborném životě učitelském využívat?</a:t>
            </a:r>
          </a:p>
          <a:p>
            <a:endParaRPr lang="cs-CZ" dirty="0" smtClean="0"/>
          </a:p>
          <a:p>
            <a:r>
              <a:rPr lang="cs-CZ" dirty="0" smtClean="0"/>
              <a:t>Co je cílem práce s odbornými informacemi? Nestačí talent a zkušenost?</a:t>
            </a:r>
          </a:p>
        </p:txBody>
      </p:sp>
    </p:spTree>
    <p:extLst>
      <p:ext uri="{BB962C8B-B14F-4D97-AF65-F5344CB8AC3E}">
        <p14:creationId xmlns:p14="http://schemas.microsoft.com/office/powerpoint/2010/main" val="375240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Doporučená</a:t>
            </a:r>
            <a:r>
              <a:rPr lang="en-GB" sz="1800" dirty="0" smtClean="0"/>
              <a:t> </a:t>
            </a:r>
            <a:r>
              <a:rPr lang="en-GB" sz="1800" dirty="0" err="1" smtClean="0"/>
              <a:t>literatura</a:t>
            </a:r>
            <a:r>
              <a:rPr lang="cs-CZ" sz="1800" dirty="0" smtClean="0"/>
              <a:t> (vč. přednášek a odkazů 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Odborná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r>
              <a:rPr lang="cs-CZ" sz="1800" dirty="0" smtClean="0"/>
              <a:t> (obvyklá s důrazem na)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ped.muni.cz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wlib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neweb</a:t>
            </a:r>
            <a:r>
              <a:rPr lang="cs-CZ" sz="1600" dirty="0" smtClean="0">
                <a:hlinkClick r:id="rId3"/>
              </a:rPr>
              <a:t>/index.</a:t>
            </a:r>
            <a:r>
              <a:rPr lang="cs-CZ" sz="1600" dirty="0" err="1" smtClean="0">
                <a:hlinkClick r:id="rId3"/>
              </a:rPr>
              <a:t>php</a:t>
            </a:r>
            <a:r>
              <a:rPr lang="cs-CZ" sz="1600" dirty="0" smtClean="0">
                <a:hlinkClick r:id="rId3"/>
              </a:rPr>
              <a:t>?sekce=3</a:t>
            </a:r>
            <a:r>
              <a:rPr lang="cs-CZ" sz="16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Pedagogika</a:t>
            </a:r>
            <a:r>
              <a:rPr lang="cs-CZ" sz="1600" dirty="0" smtClean="0"/>
              <a:t>, 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, Orbis </a:t>
            </a:r>
            <a:r>
              <a:rPr lang="cs-CZ" sz="1600" dirty="0" err="1" smtClean="0"/>
              <a:t>Scholae</a:t>
            </a:r>
            <a:r>
              <a:rPr lang="cs-CZ" sz="1600" dirty="0" smtClean="0"/>
              <a:t>, Pedagogická orientace, Komenský, </a:t>
            </a:r>
            <a:r>
              <a:rPr lang="en-US" sz="1600" dirty="0" err="1" smtClean="0">
                <a:hlinkClick r:id="rId4"/>
              </a:rPr>
              <a:t>Pedagogický</a:t>
            </a:r>
            <a:r>
              <a:rPr lang="en-US" sz="1600" dirty="0" smtClean="0">
                <a:hlinkClick r:id="rId4"/>
              </a:rPr>
              <a:t> </a:t>
            </a:r>
            <a:r>
              <a:rPr lang="en-US" sz="1600" dirty="0" err="1" smtClean="0">
                <a:hlinkClick r:id="rId4"/>
              </a:rPr>
              <a:t>časopis</a:t>
            </a:r>
            <a:r>
              <a:rPr lang="en-US" sz="1600" dirty="0" smtClean="0">
                <a:hlinkClick r:id="rId4"/>
              </a:rPr>
              <a:t> / Journal of Pedagogy</a:t>
            </a:r>
            <a:r>
              <a:rPr lang="cs-CZ" sz="1600" dirty="0" smtClean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Psychológia</a:t>
            </a:r>
            <a:r>
              <a:rPr lang="en-GB" sz="1600" dirty="0" smtClean="0"/>
              <a:t> a </a:t>
            </a:r>
            <a:r>
              <a:rPr lang="en-GB" sz="1600" dirty="0" err="1" smtClean="0"/>
              <a:t>pato</a:t>
            </a:r>
            <a:r>
              <a:rPr lang="en-GB" sz="1600" dirty="0" smtClean="0"/>
              <a:t> </a:t>
            </a:r>
            <a:r>
              <a:rPr lang="en-GB" sz="1600" dirty="0" err="1" smtClean="0"/>
              <a:t>psychológia</a:t>
            </a:r>
            <a:r>
              <a:rPr lang="en-GB" sz="1600" dirty="0" smtClean="0"/>
              <a:t> </a:t>
            </a:r>
            <a:r>
              <a:rPr lang="en-GB" sz="1600" dirty="0" err="1" smtClean="0"/>
              <a:t>dieťaťa</a:t>
            </a:r>
            <a:endParaRPr lang="cs-CZ" sz="16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Populární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Moderní</a:t>
            </a:r>
            <a:r>
              <a:rPr lang="en-GB" sz="1600" dirty="0" smtClean="0"/>
              <a:t> </a:t>
            </a:r>
            <a:r>
              <a:rPr lang="en-GB" sz="1600" dirty="0" err="1" smtClean="0"/>
              <a:t>vyučování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Učitelské</a:t>
            </a:r>
            <a:r>
              <a:rPr lang="en-GB" sz="1600" dirty="0" smtClean="0"/>
              <a:t> </a:t>
            </a:r>
            <a:r>
              <a:rPr lang="en-GB" sz="1600" dirty="0" err="1" smtClean="0"/>
              <a:t>noviny</a:t>
            </a:r>
            <a:r>
              <a:rPr lang="en-GB" sz="16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Internetové</a:t>
            </a:r>
            <a:r>
              <a:rPr lang="en-GB" sz="1800" dirty="0" smtClean="0"/>
              <a:t> </a:t>
            </a:r>
            <a:r>
              <a:rPr lang="en-GB" sz="1800" dirty="0" err="1" smtClean="0"/>
              <a:t>zdroje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Online knihovny (viz web knihovny)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Stránky</a:t>
            </a:r>
            <a:r>
              <a:rPr lang="en-GB" sz="1600" dirty="0" smtClean="0"/>
              <a:t> </a:t>
            </a:r>
            <a:r>
              <a:rPr lang="en-GB" sz="1600" dirty="0" err="1" smtClean="0"/>
              <a:t>např</a:t>
            </a:r>
            <a:r>
              <a:rPr lang="en-GB" sz="1600" dirty="0" smtClean="0"/>
              <a:t>. </a:t>
            </a:r>
            <a:r>
              <a:rPr lang="cs-CZ" sz="1600" dirty="0" smtClean="0">
                <a:hlinkClick r:id="rId5"/>
              </a:rPr>
              <a:t>www.rvp.cz</a:t>
            </a:r>
            <a:r>
              <a:rPr lang="cs-CZ" sz="1600" dirty="0" smtClean="0"/>
              <a:t> 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Databáze</a:t>
            </a:r>
            <a:r>
              <a:rPr lang="en-GB" sz="1600" dirty="0" smtClean="0"/>
              <a:t> (ERIC, JSTOR</a:t>
            </a:r>
            <a:r>
              <a:rPr lang="cs-CZ" sz="1600" dirty="0" smtClean="0"/>
              <a:t>…</a:t>
            </a:r>
            <a:r>
              <a:rPr lang="en-GB" sz="16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Svépomocné</a:t>
            </a:r>
            <a:r>
              <a:rPr lang="en-GB" sz="1600" dirty="0" smtClean="0"/>
              <a:t> </a:t>
            </a:r>
            <a:r>
              <a:rPr lang="en-GB" sz="1600" dirty="0" err="1" smtClean="0"/>
              <a:t>skupiny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6"/>
              </a:rPr>
              <a:t>www.nadani.cz</a:t>
            </a:r>
            <a:r>
              <a:rPr lang="cs-CZ" sz="1600" dirty="0" smtClean="0"/>
              <a:t> aj.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791840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ve školství změnilo za 25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Rostoucí diverzita (jazyková, SPU, rodinné zázemí atd.)</a:t>
            </a:r>
          </a:p>
          <a:p>
            <a:pPr lvl="1"/>
            <a:r>
              <a:rPr lang="cs-CZ" dirty="0" smtClean="0"/>
              <a:t>Diverzita vzdělávacích cest, formální a informální učení</a:t>
            </a:r>
          </a:p>
          <a:p>
            <a:r>
              <a:rPr lang="cs-CZ" dirty="0" smtClean="0"/>
              <a:t>Nástup technologií</a:t>
            </a:r>
          </a:p>
          <a:p>
            <a:pPr lvl="1"/>
            <a:r>
              <a:rPr lang="cs-CZ" dirty="0" smtClean="0"/>
              <a:t>Od náhrady tradičních médií a technologie přes </a:t>
            </a:r>
            <a:r>
              <a:rPr lang="cs-CZ" dirty="0" err="1" smtClean="0"/>
              <a:t>embeded</a:t>
            </a:r>
            <a:r>
              <a:rPr lang="cs-CZ" dirty="0" smtClean="0"/>
              <a:t> </a:t>
            </a:r>
            <a:r>
              <a:rPr lang="cs-CZ" dirty="0" err="1" smtClean="0"/>
              <a:t>learnig</a:t>
            </a:r>
            <a:r>
              <a:rPr lang="cs-CZ" dirty="0" smtClean="0"/>
              <a:t>, </a:t>
            </a:r>
            <a:r>
              <a:rPr lang="cs-CZ" dirty="0" err="1" smtClean="0"/>
              <a:t>mlearning</a:t>
            </a:r>
            <a:r>
              <a:rPr lang="cs-CZ" dirty="0" smtClean="0"/>
              <a:t> až po online </a:t>
            </a:r>
            <a:r>
              <a:rPr lang="cs-CZ" dirty="0" err="1" smtClean="0"/>
              <a:t>vzdělávální</a:t>
            </a:r>
            <a:endParaRPr lang="cs-CZ" dirty="0" smtClean="0"/>
          </a:p>
          <a:p>
            <a:r>
              <a:rPr lang="cs-CZ" dirty="0" smtClean="0"/>
              <a:t>Změna výukových paradigmat (</a:t>
            </a:r>
            <a:r>
              <a:rPr lang="cs-CZ" dirty="0" err="1" smtClean="0"/>
              <a:t>transmisivní</a:t>
            </a:r>
            <a:r>
              <a:rPr lang="cs-CZ" dirty="0" smtClean="0"/>
              <a:t> vs. konstruktivistické, výuka průměrného žáka vs. individuální přístup aj.)</a:t>
            </a:r>
          </a:p>
          <a:p>
            <a:pPr lvl="1"/>
            <a:r>
              <a:rPr lang="cs-CZ" dirty="0" smtClean="0"/>
              <a:t>Otázka motivace, emocí v kontextu vzdělávání</a:t>
            </a:r>
          </a:p>
          <a:p>
            <a:r>
              <a:rPr lang="cs-CZ" dirty="0" smtClean="0"/>
              <a:t>Neoliberální diskurz (</a:t>
            </a:r>
            <a:r>
              <a:rPr lang="cs-CZ" dirty="0" err="1" smtClean="0"/>
              <a:t>akontabilita</a:t>
            </a:r>
            <a:r>
              <a:rPr lang="cs-CZ" dirty="0" smtClean="0"/>
              <a:t>, efektivita, </a:t>
            </a:r>
            <a:r>
              <a:rPr lang="cs-CZ" dirty="0" err="1" smtClean="0"/>
              <a:t>benchmarking</a:t>
            </a:r>
            <a:r>
              <a:rPr lang="cs-CZ" dirty="0" smtClean="0"/>
              <a:t>, srovnávání výkonových ukazatelů… ekonomická hlediska) a jeho mediální důsledky (jaká je česká škola a učitelé v ní?)</a:t>
            </a:r>
          </a:p>
          <a:p>
            <a:r>
              <a:rPr lang="cs-CZ" dirty="0" smtClean="0"/>
              <a:t>Rostoucí požadavky na profesionalitu učitelů (kontinuální vzdělávání, další agendy (prevence…), kariérní řád), které přinášejí stres „jsem (ještě) dost dobrý?“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487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550</TotalTime>
  <Words>1875</Words>
  <Application>Microsoft Office PowerPoint</Application>
  <PresentationFormat>Vlastní</PresentationFormat>
  <Paragraphs>151</Paragraphs>
  <Slides>25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Mangal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</vt:lpstr>
      <vt:lpstr>Požadavky</vt:lpstr>
      <vt:lpstr>Literatura</vt:lpstr>
      <vt:lpstr>Doplňující literatura</vt:lpstr>
      <vt:lpstr>Literatura</vt:lpstr>
      <vt:lpstr>Literatura</vt:lpstr>
      <vt:lpstr>Pedagogická psychologie – perspektivy výkladu</vt:lpstr>
      <vt:lpstr>Co se ve školství změnilo za 25 let</vt:lpstr>
      <vt:lpstr>Učitelská profese</vt:lpstr>
      <vt:lpstr>Učitelská profese 2</vt:lpstr>
      <vt:lpstr>Hm.</vt:lpstr>
      <vt:lpstr>Jak se změnila škola v uplynulých letech?</vt:lpstr>
      <vt:lpstr>Pozor na různé významy pojmu!</vt:lpstr>
      <vt:lpstr>Pedagogická psychologie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56</cp:revision>
  <dcterms:modified xsi:type="dcterms:W3CDTF">2018-10-08T07:46:15Z</dcterms:modified>
</cp:coreProperties>
</file>