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8ADFA-2460-4040-AD8D-4300F6FF2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5E30BF-C978-41CE-A8E9-6670A20C8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CEAB10-E3DB-4E1D-B42B-5EB2658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715FBF-8552-40B4-912C-31846A7A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D6AFC8-EF79-400F-A88E-CB31E0AB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5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88D3C-2175-4098-B547-4BE7E1D8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5BF048A-FD47-41C7-BE0C-30B6F95B3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FDD7AF-10CD-4126-83AE-0CA19DA9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9CDD99-F00D-4B0F-A439-0BEEC933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F0C285-A4C7-4553-9B60-7CB11807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12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1359C06-FEAB-41A7-ADF6-77872010A3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F7BB1D-ECB5-4B38-A9DA-ED49EA3B07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AE7638-633B-4C6E-AE0E-D35DF9B5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300423-5F3B-493D-B8E6-CD768EBE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44438B-9221-4838-9462-86D25FE8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99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8D517-6596-4287-88A3-108AFC65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2B53F0-088A-4726-AD11-66DACA72B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D6CA60-3CC3-4255-AFDE-7635441A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68A46F-73C8-4FBC-A44D-2FE0A3F4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D948A7-3DED-4E8D-A298-AFBD0D83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78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381D3-0304-4049-BB81-22606552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652E63-96E5-45D3-BCDD-478B604A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19832E-5C5D-4D09-9DB2-FE8B4E7A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D4DD16-CD98-4C1A-BBE6-0111947E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058762-775C-46B9-85D8-714BD24F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6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72B3B-426A-4DCA-9990-0ACA771A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84E22-DF87-4894-A642-0863F7079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CCD93E-7881-438A-BCE5-DB0438DB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AA817E-60D7-48FD-A00D-6DC92679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5A7ACB-EF41-45B9-B2F9-3A68933C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FD3D74-C34D-4C33-8E1A-A2E6D452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81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7872A-B556-42B1-B2F9-BC819974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A2E9D4-0821-49B4-BC8A-C906E38F7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222375-9668-44E1-8EFE-AB61EA730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8A2C41-295D-4565-B3A6-D480A3FE8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45DD131-5E8C-4A52-9024-32D7921CF2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ABBBE2B-DB44-4396-8E81-3724F79AC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922F01-EF85-4700-AAFF-5E37E503C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8D6B69-94F0-4347-A76C-96219E5E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48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C4B0F-9AAB-4C60-B66C-F66A17B6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660B6E6-9F21-4E0D-A1BE-E0364F21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5BD071-6DA4-4F33-847D-5A0FFF6D4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275F05-0014-4D79-8A99-493B4D98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36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35E707-64EB-4018-B712-1051B24A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175F27D-5DCD-4816-B08B-6E6977F9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E9351D-413F-40C3-810D-5F92115E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68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CECB59-A747-45BA-B8D1-8A6E280A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06FA55-B9BD-4CE8-9DA0-7AA64A67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CE4362-4F69-4801-9DF9-7B0245300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DAE644-EF68-4900-ACF2-6226F6D6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C6196B1-E4FC-424C-AD02-3E607631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0FD12C-8445-45B0-AD17-8B3C8E915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37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39D565-3702-41DA-AB8D-3EFD6FF4F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A471E4-4EEF-4992-B3BD-C6E2A3EBE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FF87BE-FD8E-46FB-B237-EF92C4291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B13A4F-2103-41A6-8323-5559577B1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C85CBA-EB5F-4968-A6BC-14E5ECEC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C3EA0A-AD3E-4291-BF5F-CAB5D2D5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39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564368D-89D0-4376-878A-58B5150BB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98EFAE-9C4D-439F-B44E-6F4AB8D03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847995-0CC2-4057-BAD5-50BFA3266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6936D-3D4B-4DD6-8572-D7F62F94AB9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C5C3E1-4630-4E1D-B5D4-D2E6015B6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858945-C716-4298-A5E3-B18703186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026C9-A538-461D-95A9-4392CCBAD0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s.wikipedia.org/wiki/196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gendhat.eu/tour/tour_en.htm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ultura.cz/profile/13521-funkcionalismus" TargetMode="External"/><Relationship Id="rId13" Type="http://schemas.openxmlformats.org/officeDocument/2006/relationships/hyperlink" Target="https://www.youtube.com/watch?v=7rMl3SKeZJ8" TargetMode="External"/><Relationship Id="rId3" Type="http://schemas.openxmlformats.org/officeDocument/2006/relationships/hyperlink" Target="http://www.tugendhat.eu/en/virtual-tour.html" TargetMode="External"/><Relationship Id="rId7" Type="http://schemas.openxmlformats.org/officeDocument/2006/relationships/hyperlink" Target="https://cs.wikipedia.org/wiki/Vila_Tugendhat" TargetMode="External"/><Relationship Id="rId12" Type="http://schemas.openxmlformats.org/officeDocument/2006/relationships/hyperlink" Target="https://www.youtube.com/watch?v=1tSd1M66P9s" TargetMode="External"/><Relationship Id="rId2" Type="http://schemas.openxmlformats.org/officeDocument/2006/relationships/hyperlink" Target="http://fast10.vsb.cz/studijni-materialy/saau/funkcionalismu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ydlemestylove.cz/inspirace/153-funkcionalismus-v-interieru" TargetMode="External"/><Relationship Id="rId11" Type="http://schemas.openxmlformats.org/officeDocument/2006/relationships/hyperlink" Target="https://hradecky.denik.cz/zpravy_region/neustoupil-a-proto-ma-funkcionalisticka-vila-plochou-strechu-20140603.html" TargetMode="External"/><Relationship Id="rId5" Type="http://schemas.openxmlformats.org/officeDocument/2006/relationships/hyperlink" Target="https://cs.wikipedia.org/wiki/Brn&#283;nsk&#233;_v&#253;stavi&#353;t&#283;" TargetMode="External"/><Relationship Id="rId10" Type="http://schemas.openxmlformats.org/officeDocument/2006/relationships/hyperlink" Target="https://www.ceskatelevize.cz/ivysilani/10441287766-studio-6-vikend/214411010120615/obsah/332786-zakladatel-funkcionalismu-le-corbusier" TargetMode="External"/><Relationship Id="rId4" Type="http://schemas.openxmlformats.org/officeDocument/2006/relationships/hyperlink" Target="https://cs.wikipedia.org/wiki/Seznam_funkcionalistick&#253;ch_staveb_v_Brn&#283;" TargetMode="External"/><Relationship Id="rId9" Type="http://schemas.openxmlformats.org/officeDocument/2006/relationships/hyperlink" Target="https://cs.wikipedia.org/wiki/Le_Corbusi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36F5DC-34B1-4663-8103-E03261C91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dirty="0"/>
              <a:t>FUNKCIONALISMUS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94FA6B-ACF3-483D-8D09-0EDB5B27E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 lnSpcReduction="10000"/>
          </a:bodyPr>
          <a:lstStyle/>
          <a:p>
            <a:pPr algn="l"/>
            <a:endParaRPr lang="cs-CZ" sz="1600" dirty="0"/>
          </a:p>
          <a:p>
            <a:pPr algn="l"/>
            <a:endParaRPr lang="cs-CZ" sz="1600" dirty="0"/>
          </a:p>
          <a:p>
            <a:pPr algn="l"/>
            <a:r>
              <a:rPr lang="cs-CZ" sz="2000" dirty="0"/>
              <a:t>BARTŮŇKOVÁ VERONIKA &amp; VLACHOVÁ PAVLA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8C9EA0-A0F0-4E0D-B2B5-8E998DA1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7" b="2548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53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0AB1C4-5691-4324-BCF1-6EFD22078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7128" r="27312" b="1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F14BE4-CE51-49A3-9815-82A16281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288347"/>
            <a:ext cx="4800261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FUNKCIONALISMUS V INTERIÉRU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A596B-C112-4B45-B64F-27B90343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967" y="1932939"/>
            <a:ext cx="4711745" cy="41302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</a:rPr>
              <a:t>PODLAHA: </a:t>
            </a:r>
            <a:r>
              <a:rPr lang="en-US" sz="2200" dirty="0" err="1">
                <a:solidFill>
                  <a:srgbClr val="000000"/>
                </a:solidFill>
              </a:rPr>
              <a:t>keramická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dlažba</a:t>
            </a:r>
            <a:r>
              <a:rPr lang="en-US" sz="2200" dirty="0">
                <a:solidFill>
                  <a:srgbClr val="000000"/>
                </a:solidFill>
              </a:rPr>
              <a:t> / </a:t>
            </a:r>
            <a:r>
              <a:rPr lang="en-US" sz="2200" dirty="0" err="1">
                <a:solidFill>
                  <a:srgbClr val="000000"/>
                </a:solidFill>
              </a:rPr>
              <a:t>dlažba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imitující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mramor</a:t>
            </a:r>
            <a:r>
              <a:rPr lang="en-US" sz="2200" dirty="0">
                <a:solidFill>
                  <a:srgbClr val="000000"/>
                </a:solidFill>
              </a:rPr>
              <a:t> / </a:t>
            </a:r>
            <a:r>
              <a:rPr lang="en-US" sz="2200" dirty="0" err="1">
                <a:solidFill>
                  <a:srgbClr val="000000"/>
                </a:solidFill>
              </a:rPr>
              <a:t>mramor</a:t>
            </a:r>
            <a:endParaRPr lang="cs-CZ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VÝMALBA: neutrální barvy, popř. Velmi jednoduché vzory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VYBAVENÍ: sofa, křesla ladných křivek s „trvanlivou“ kůží, s kovovými prvky, ebenové dřevo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7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628AE8-A4A1-4332-9A4A-97075AA23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0605" r="2345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6A9A380-F5D9-4FCE-8C6C-68D96B95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FUNKCIONALISMUS V BRNĚ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7DC46F-C75D-4849-8F3E-1565FEA44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2272143"/>
            <a:ext cx="5955323" cy="4255266"/>
          </a:xfrm>
        </p:spPr>
        <p:txBody>
          <a:bodyPr anchor="ctr">
            <a:noAutofit/>
          </a:bodyPr>
          <a:lstStyle/>
          <a:p>
            <a:r>
              <a:rPr lang="cs-CZ" sz="2100" dirty="0">
                <a:solidFill>
                  <a:srgbClr val="000000"/>
                </a:solidFill>
              </a:rPr>
              <a:t>BRNO se stalo jedním z předních center funkcionalismu ve střední Evropě.</a:t>
            </a:r>
          </a:p>
          <a:p>
            <a:r>
              <a:rPr lang="cs-CZ" sz="2100" dirty="0">
                <a:solidFill>
                  <a:srgbClr val="000000"/>
                </a:solidFill>
              </a:rPr>
              <a:t> Tento architektonický směr se naplno prosadil při výstavbě </a:t>
            </a:r>
            <a:r>
              <a:rPr lang="cs-CZ" sz="2100" b="1" dirty="0">
                <a:solidFill>
                  <a:srgbClr val="000000"/>
                </a:solidFill>
              </a:rPr>
              <a:t>brněnského zemského výstaviště </a:t>
            </a:r>
            <a:r>
              <a:rPr lang="cs-CZ" sz="2100" dirty="0">
                <a:solidFill>
                  <a:srgbClr val="000000"/>
                </a:solidFill>
              </a:rPr>
              <a:t>a </a:t>
            </a:r>
            <a:r>
              <a:rPr lang="cs-CZ" sz="2100" b="1" dirty="0">
                <a:solidFill>
                  <a:srgbClr val="000000"/>
                </a:solidFill>
              </a:rPr>
              <a:t>Výstavě soudobé kultury </a:t>
            </a:r>
            <a:r>
              <a:rPr lang="cs-CZ" sz="2100" dirty="0">
                <a:solidFill>
                  <a:srgbClr val="000000"/>
                </a:solidFill>
              </a:rPr>
              <a:t>v roce 1928, jejíž součástí byla i </a:t>
            </a:r>
            <a:r>
              <a:rPr lang="cs-CZ" sz="2100" b="1" dirty="0">
                <a:solidFill>
                  <a:srgbClr val="000000"/>
                </a:solidFill>
              </a:rPr>
              <a:t>kolonie Nový dům</a:t>
            </a:r>
            <a:r>
              <a:rPr lang="cs-CZ" sz="2100" dirty="0">
                <a:solidFill>
                  <a:srgbClr val="000000"/>
                </a:solidFill>
              </a:rPr>
              <a:t>, první výstava moderního bydlení v Československu. </a:t>
            </a:r>
          </a:p>
          <a:p>
            <a:r>
              <a:rPr lang="cs-CZ" sz="2100" dirty="0">
                <a:solidFill>
                  <a:srgbClr val="000000"/>
                </a:solidFill>
              </a:rPr>
              <a:t>Od roku 1923 v Brně natrvalo působil </a:t>
            </a:r>
            <a:r>
              <a:rPr lang="cs-CZ" sz="2100" b="1" dirty="0">
                <a:solidFill>
                  <a:srgbClr val="000000"/>
                </a:solidFill>
              </a:rPr>
              <a:t>Bohuslav Fuchs</a:t>
            </a:r>
            <a:r>
              <a:rPr lang="cs-CZ" sz="2100" dirty="0">
                <a:solidFill>
                  <a:srgbClr val="000000"/>
                </a:solidFill>
              </a:rPr>
              <a:t>, jeden z předních brněnských architektů své doby. </a:t>
            </a:r>
          </a:p>
          <a:p>
            <a:r>
              <a:rPr lang="cs-CZ" sz="2100" dirty="0">
                <a:solidFill>
                  <a:srgbClr val="000000"/>
                </a:solidFill>
              </a:rPr>
              <a:t>Nejvýznamnější místní památkou funkcionalismu je </a:t>
            </a:r>
            <a:r>
              <a:rPr lang="cs-CZ" sz="2100" b="1" dirty="0">
                <a:solidFill>
                  <a:srgbClr val="000000"/>
                </a:solidFill>
              </a:rPr>
              <a:t>vila Tugendhat</a:t>
            </a:r>
            <a:r>
              <a:rPr lang="cs-CZ" sz="2100" dirty="0">
                <a:solidFill>
                  <a:srgbClr val="000000"/>
                </a:solidFill>
              </a:rPr>
              <a:t>, která byla zařazena i na Seznam světového dědictví </a:t>
            </a:r>
            <a:r>
              <a:rPr lang="cs-CZ" sz="2100" b="1" dirty="0">
                <a:solidFill>
                  <a:srgbClr val="000000"/>
                </a:solidFill>
              </a:rPr>
              <a:t>UNESCO</a:t>
            </a:r>
            <a:r>
              <a:rPr lang="cs-CZ" sz="21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7009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E9EAE-7A56-4F53-AC1B-7A5F3329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4780304" cy="2287588"/>
          </a:xfrm>
        </p:spPr>
        <p:txBody>
          <a:bodyPr anchor="ctr">
            <a:normAutofit/>
          </a:bodyPr>
          <a:lstStyle/>
          <a:p>
            <a:r>
              <a:rPr lang="cs-CZ" sz="3600" dirty="0"/>
              <a:t>ZEMANOVA KAVÁRNA </a:t>
            </a:r>
            <a:br>
              <a:rPr lang="cs-CZ" sz="3600" dirty="0"/>
            </a:br>
            <a:r>
              <a:rPr lang="cs-CZ" sz="2200" dirty="0"/>
              <a:t>- Brno střed - Štýřice</a:t>
            </a:r>
            <a:br>
              <a:rPr lang="cs-CZ" sz="2200" dirty="0"/>
            </a:br>
            <a:r>
              <a:rPr lang="cs-CZ" sz="2200" dirty="0"/>
              <a:t>- Ernst Wiesner </a:t>
            </a:r>
            <a:br>
              <a:rPr lang="en-US" sz="3600" dirty="0"/>
            </a:br>
            <a:endParaRPr lang="cs-CZ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0CBEE6-C7DB-4F14-8666-BFFE88A9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327026"/>
            <a:ext cx="6222995" cy="2287587"/>
          </a:xfrm>
        </p:spPr>
        <p:txBody>
          <a:bodyPr anchor="ctr">
            <a:normAutofit/>
          </a:bodyPr>
          <a:lstStyle/>
          <a:p>
            <a:pPr algn="just"/>
            <a:r>
              <a:rPr lang="cs-CZ" sz="2200" dirty="0"/>
              <a:t>Stěžejní dílo brněnské moderní architektury a jedna z prvních funkcionalistických budov v Československu. Stavba je založena na prolínání kvadratických tvarů a propojena s okolním parkem pomocí trojice prostředních zasunovatelných oken. V roce </a:t>
            </a:r>
            <a:r>
              <a:rPr lang="cs-CZ" sz="2200" dirty="0">
                <a:hlinkClick r:id="rId2" tooltip="1964"/>
              </a:rPr>
              <a:t>1964</a:t>
            </a:r>
            <a:r>
              <a:rPr lang="cs-CZ" sz="2200" dirty="0"/>
              <a:t> byla zbořena a v 90. letech 20. století nahrazena replikou.</a:t>
            </a:r>
            <a:endParaRPr lang="en-US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2B79660-1397-44F2-8452-A4A6AF2CD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39" b="31602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2648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F140F-16AC-4234-A832-F43605E1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dirty="0"/>
              <a:t>HOTEL AVION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89BDE1-26F6-46C4-81AC-0D899CB6B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107097"/>
            <a:ext cx="3651466" cy="990600"/>
          </a:xfrm>
        </p:spPr>
        <p:txBody>
          <a:bodyPr>
            <a:normAutofit/>
          </a:bodyPr>
          <a:lstStyle/>
          <a:p>
            <a:r>
              <a:rPr lang="cs-CZ" sz="2200" dirty="0"/>
              <a:t>Brno – střed</a:t>
            </a:r>
          </a:p>
          <a:p>
            <a:r>
              <a:rPr lang="cs-CZ" sz="2200" dirty="0"/>
              <a:t>Bohuslav Fuchs</a:t>
            </a:r>
            <a:endParaRPr lang="en-US" sz="2200" dirty="0"/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D2C62099-1EE0-4F12-BDC1-47B4F4699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89" r="1" b="1276"/>
          <a:stretch/>
        </p:blipFill>
        <p:spPr>
          <a:xfrm>
            <a:off x="4639056" y="1"/>
            <a:ext cx="7552944" cy="6858000"/>
          </a:xfrm>
          <a:prstGeom prst="rect">
            <a:avLst/>
          </a:prstGeom>
          <a:effectLst/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8CA72742-3665-4BAC-99A8-791B577078F8}"/>
              </a:ext>
            </a:extLst>
          </p:cNvPr>
          <p:cNvSpPr txBox="1">
            <a:spLocks/>
          </p:cNvSpPr>
          <p:nvPr/>
        </p:nvSpPr>
        <p:spPr>
          <a:xfrm>
            <a:off x="648930" y="3288399"/>
            <a:ext cx="3651466" cy="3205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Hotel Avion je první poválečný hotel v Brně a představuje stěžejní dílo české funkcionalistické architektury 20. let. Díky velmi úzké parcele (8,5 m), na které byl postaven, představuje unikátní dílo s velkými nároky na architekta. Dvě nejnižší podlaží byla vyhrazena pro kavárnu, v dalších sedmi byly hotelové pokoje.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0526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22AB362C-50C8-4FDC-A964-342F766EE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49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21E0BE-31A0-478E-96B3-32C57983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9" y="4260033"/>
            <a:ext cx="5021782" cy="1001624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0000"/>
                </a:solidFill>
              </a:rPr>
              <a:t>BRNĚNSKÉ VÝSTAVIŠTĚ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FF9F83-8B61-40C1-8A75-C56BE426C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9" y="5261657"/>
            <a:ext cx="5291002" cy="1351721"/>
          </a:xfrm>
        </p:spPr>
        <p:txBody>
          <a:bodyPr anchor="ctr">
            <a:no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Brno- střed (Pisárky)</a:t>
            </a:r>
          </a:p>
          <a:p>
            <a:r>
              <a:rPr lang="cs-CZ" sz="2000" dirty="0"/>
              <a:t>Josef Kalous, Jaroslav Valenta, Bohuslav Fuchs, Vlastislav Chroust, Josef Gočár, Pavel Janák, Bohumír Čermák, Emil Králík, Oldřich Starý, Josef Havlíček, </a:t>
            </a:r>
            <a:r>
              <a:rPr lang="cs-CZ" sz="2000" u="sng" dirty="0"/>
              <a:t>Adolf </a:t>
            </a:r>
            <a:r>
              <a:rPr lang="cs-CZ" sz="2000" u="sng" dirty="0" err="1"/>
              <a:t>Loos</a:t>
            </a:r>
            <a:r>
              <a:rPr lang="cs-CZ" sz="2000" dirty="0"/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A17D4A-3C1D-4AA1-932A-38875B658DF9}"/>
              </a:ext>
            </a:extLst>
          </p:cNvPr>
          <p:cNvSpPr txBox="1"/>
          <p:nvPr/>
        </p:nvSpPr>
        <p:spPr>
          <a:xfrm>
            <a:off x="6255816" y="4303455"/>
            <a:ext cx="57506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200" dirty="0"/>
              <a:t>Brno ve výstavišti o rozloze 360 000 m² získalo jeden z nejvýznamnějších funkcionalistických stavebních komplexů své doby. Jednotlivé pavilony byly dílem známých architektů – například přední český architekt Bohuslav Fuchs navrhl hned několik pavilonů, zachoval se z nich jediný, pavilon města Brna.</a:t>
            </a:r>
          </a:p>
        </p:txBody>
      </p:sp>
    </p:spTree>
    <p:extLst>
      <p:ext uri="{BB962C8B-B14F-4D97-AF65-F5344CB8AC3E}">
        <p14:creationId xmlns:p14="http://schemas.microsoft.com/office/powerpoint/2010/main" val="379353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42686-C2D0-4A6B-B37B-FA0859D9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4713839" cy="786157"/>
          </a:xfrm>
        </p:spPr>
        <p:txBody>
          <a:bodyPr anchor="ctr">
            <a:normAutofit/>
          </a:bodyPr>
          <a:lstStyle/>
          <a:p>
            <a:r>
              <a:rPr lang="cs-CZ" sz="3600" dirty="0"/>
              <a:t>KOLONIE NOVÝ DŮM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EF1022-3D51-49E1-8C10-F3C0C79BD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51" y="1113183"/>
            <a:ext cx="4403183" cy="197850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Brno – Žabovřesky</a:t>
            </a:r>
          </a:p>
          <a:p>
            <a:r>
              <a:rPr lang="cs-CZ" sz="1800" dirty="0"/>
              <a:t>Bohuslav Fuchs, Josef Štěpánek, Jaroslav Grunt, Jiří </a:t>
            </a:r>
            <a:r>
              <a:rPr lang="cs-CZ" sz="1800" dirty="0" err="1"/>
              <a:t>Kroha</a:t>
            </a:r>
            <a:r>
              <a:rPr lang="cs-CZ" sz="1800" dirty="0"/>
              <a:t>, Hugo Foltýn, Miroslav Putna, Jan Víšek, Jaroslav Syřiště, Ernst Wiesner </a:t>
            </a:r>
            <a:endParaRPr lang="en-US" sz="1800" dirty="0"/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2EF493ED-1DAA-4D4D-AC5B-CE0B65678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09" b="26732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16B53A7-92C6-4D16-ABC5-885F397D8908}"/>
              </a:ext>
            </a:extLst>
          </p:cNvPr>
          <p:cNvSpPr txBox="1"/>
          <p:nvPr/>
        </p:nvSpPr>
        <p:spPr>
          <a:xfrm>
            <a:off x="5618922" y="583094"/>
            <a:ext cx="60920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Obytný komplex 16 funkcionalistických úsporných řadových nebo individuálních rodinných domů zbudovaných v roce 1928 jako projekt ukázkového moderního bydlení v rámci Výstavy soudobé kultury v Brně. Jde o úsporné řadové nebo individuální domy.</a:t>
            </a:r>
          </a:p>
        </p:txBody>
      </p:sp>
    </p:spTree>
    <p:extLst>
      <p:ext uri="{BB962C8B-B14F-4D97-AF65-F5344CB8AC3E}">
        <p14:creationId xmlns:p14="http://schemas.microsoft.com/office/powerpoint/2010/main" val="372625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0D5B32-D063-4159-B124-BE4859B4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cs-CZ" sz="4000"/>
              <a:t>FUCHSŮV RODINNÝ DŮM</a:t>
            </a:r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D5B38C0A-4E7C-4ACA-A213-C823F1051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7" r="24392" b="1"/>
          <a:stretch/>
        </p:blipFill>
        <p:spPr>
          <a:xfrm>
            <a:off x="2" y="1587"/>
            <a:ext cx="6095999" cy="6856413"/>
          </a:xfrm>
          <a:custGeom>
            <a:avLst/>
            <a:gdLst>
              <a:gd name="connsiteX0" fmla="*/ 0 w 6649908"/>
              <a:gd name="connsiteY0" fmla="*/ 0 h 6856413"/>
              <a:gd name="connsiteX1" fmla="*/ 6559859 w 6649908"/>
              <a:gd name="connsiteY1" fmla="*/ 0 h 6856413"/>
              <a:gd name="connsiteX2" fmla="*/ 6572145 w 6649908"/>
              <a:gd name="connsiteY2" fmla="*/ 79394 h 6856413"/>
              <a:gd name="connsiteX3" fmla="*/ 6528796 w 6649908"/>
              <a:gd name="connsiteY3" fmla="*/ 6624522 h 6856413"/>
              <a:gd name="connsiteX4" fmla="*/ 6564680 w 6649908"/>
              <a:gd name="connsiteY4" fmla="*/ 6856413 h 6856413"/>
              <a:gd name="connsiteX5" fmla="*/ 0 w 6649908"/>
              <a:gd name="connsiteY5" fmla="*/ 6856413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B7F711-D917-4675-A712-1F819BF39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cs-CZ" sz="1800" dirty="0"/>
              <a:t>Brno – Žabovřesky </a:t>
            </a:r>
          </a:p>
          <a:p>
            <a:r>
              <a:rPr lang="cs-CZ" sz="1800" dirty="0"/>
              <a:t>Bohuslav Fuchs</a:t>
            </a:r>
          </a:p>
          <a:p>
            <a:endParaRPr lang="cs-CZ" sz="1800" dirty="0"/>
          </a:p>
          <a:p>
            <a:r>
              <a:rPr lang="cs-CZ" sz="2200" dirty="0"/>
              <a:t>Navenek architektonicky jednoduchá stavba představuje uvnitř revolučně koncipovaný obytný prostor včetně haly s galerií, vzájemně propojený a opticky provázaný se zahradou.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7865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14EF7-B45B-4DD4-B54C-0D542F66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cs-CZ" sz="3600"/>
              <a:t>VILA TUGENDHAT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54E8A3-60F6-459E-91F9-D6C5410DC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sz="1800"/>
          </a:p>
          <a:p>
            <a:pPr marL="0" indent="0">
              <a:buNone/>
            </a:pPr>
            <a:r>
              <a:rPr lang="cs-CZ" sz="1800"/>
              <a:t>Brno – sever (Černá pole)</a:t>
            </a:r>
          </a:p>
          <a:p>
            <a:pPr marL="0" indent="0">
              <a:buNone/>
            </a:pPr>
            <a:r>
              <a:rPr lang="cs-CZ" sz="1800"/>
              <a:t>Ludwig Mies van der Rohe</a:t>
            </a:r>
            <a:endParaRPr lang="en-US" sz="1800"/>
          </a:p>
        </p:txBody>
      </p:sp>
      <p:pic>
        <p:nvPicPr>
          <p:cNvPr id="7" name="Zástupný obsah 3">
            <a:extLst>
              <a:ext uri="{FF2B5EF4-FFF2-40B4-BE49-F238E27FC236}">
                <a16:creationId xmlns:a16="http://schemas.microsoft.com/office/drawing/2014/main" id="{57CFB5C6-55AF-464B-B404-8CCA4240E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56" b="26514"/>
          <a:stretch/>
        </p:blipFill>
        <p:spPr>
          <a:xfrm>
            <a:off x="-9168" y="2763151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2135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E1854-9B1E-4AA7-82C7-082FF651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25" y="806548"/>
            <a:ext cx="3651466" cy="4904935"/>
          </a:xfrm>
        </p:spPr>
        <p:txBody>
          <a:bodyPr>
            <a:noAutofit/>
          </a:bodyPr>
          <a:lstStyle/>
          <a:p>
            <a:r>
              <a:rPr lang="cs-CZ" sz="2200" dirty="0"/>
              <a:t>Vila je označována, spolu s německým pavilónem na výstavě EXPO v Barceloně (1929), za </a:t>
            </a:r>
            <a:r>
              <a:rPr lang="cs-CZ" sz="2200" b="1" dirty="0"/>
              <a:t>nejvýznačnější předválečné dílo architekta Ludwiga </a:t>
            </a:r>
            <a:r>
              <a:rPr lang="cs-CZ" sz="2200" b="1" dirty="0" err="1"/>
              <a:t>Miese</a:t>
            </a:r>
            <a:r>
              <a:rPr lang="cs-CZ" sz="2200" b="1" dirty="0"/>
              <a:t> van der </a:t>
            </a:r>
            <a:r>
              <a:rPr lang="cs-CZ" sz="2200" b="1" dirty="0" err="1"/>
              <a:t>Rohe</a:t>
            </a:r>
            <a:r>
              <a:rPr lang="cs-CZ" sz="2200" dirty="0"/>
              <a:t>, který je považován za jednoho z otců moderní architektury 20. století. Zároveň je to stavba, která spoluurčila nová měřítka moderního bydlení. </a:t>
            </a:r>
          </a:p>
          <a:p>
            <a:r>
              <a:rPr lang="cs-CZ" sz="2200" dirty="0"/>
              <a:t>Patří k základním dílům </a:t>
            </a:r>
            <a:r>
              <a:rPr lang="cs-CZ" sz="2200" b="1" dirty="0"/>
              <a:t>světového funkcionalismu</a:t>
            </a:r>
            <a:r>
              <a:rPr lang="cs-CZ" sz="2200" dirty="0"/>
              <a:t>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11B64C-E012-4F59-8EEE-AAAB8583D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1" r="-2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1305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2862E9-7B5E-4D54-BFFA-A1CDEDFB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 dirty="0"/>
              <a:t>POPIS VILY:</a:t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48A136-0619-4F5A-B545-EA61A203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91" b="25213"/>
          <a:stretch/>
        </p:blipFill>
        <p:spPr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D2CADC-DF29-4B6A-8426-E0D340CF6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606" y="3752850"/>
            <a:ext cx="8989256" cy="2901168"/>
          </a:xfrm>
        </p:spPr>
        <p:txBody>
          <a:bodyPr anchor="ctr">
            <a:noAutofit/>
          </a:bodyPr>
          <a:lstStyle/>
          <a:p>
            <a:r>
              <a:rPr lang="cs-CZ" sz="2000" dirty="0"/>
              <a:t>Samotný prostor je tvořen třemi patry, přestože z pohledu z ulice vila působí jako přízemní jednopodlažní budova. </a:t>
            </a:r>
          </a:p>
          <a:p>
            <a:r>
              <a:rPr lang="cs-CZ" sz="2000" b="1" dirty="0"/>
              <a:t>Horní patro: </a:t>
            </a:r>
            <a:r>
              <a:rPr lang="cs-CZ" sz="2000" dirty="0"/>
              <a:t>přijímací hala, oddělené ložnice manželů </a:t>
            </a:r>
            <a:r>
              <a:rPr lang="cs-CZ" sz="2000" dirty="0" err="1"/>
              <a:t>Tugendhatových</a:t>
            </a:r>
            <a:r>
              <a:rPr lang="cs-CZ" sz="2000" dirty="0"/>
              <a:t> (sociálním zařízením), dva dětské pokoje a pokoj vychovatelky (druhé sociální zařízení) a rozlehlou terasu. K hornímu patru přiléhá také byt správce a garáž pro dvě auta.  </a:t>
            </a:r>
          </a:p>
          <a:p>
            <a:r>
              <a:rPr lang="cs-CZ" sz="2000" b="1" dirty="0"/>
              <a:t>Prostřední patro: </a:t>
            </a:r>
            <a:r>
              <a:rPr lang="cs-CZ" sz="2000" dirty="0"/>
              <a:t>volný prostor a pracovní prostor, zimní zahrada</a:t>
            </a:r>
          </a:p>
          <a:p>
            <a:r>
              <a:rPr lang="cs-CZ" sz="2000" b="1" dirty="0"/>
              <a:t>Spodní patro: </a:t>
            </a:r>
            <a:r>
              <a:rPr lang="cs-CZ" sz="2000" dirty="0"/>
              <a:t>strojovna vzduchotechniky, kotelna, strojovna pro elektrické spouštění oken, prádelna, fotokomora, místnost pro kožichy</a:t>
            </a:r>
          </a:p>
          <a:p>
            <a:r>
              <a:rPr lang="cs-CZ" sz="2000" b="1" dirty="0"/>
              <a:t>Technicky pokrokové</a:t>
            </a:r>
            <a:r>
              <a:rPr lang="cs-CZ" sz="2000" dirty="0"/>
              <a:t>: vytápění horkým vzduchem, klimatizace, stahovací rolety…</a:t>
            </a:r>
          </a:p>
          <a:p>
            <a:r>
              <a:rPr lang="cs-CZ" sz="2000" b="1" dirty="0"/>
              <a:t>Viz ukázka</a:t>
            </a:r>
            <a:r>
              <a:rPr lang="cs-CZ" sz="2000" dirty="0"/>
              <a:t>: </a:t>
            </a:r>
            <a:r>
              <a:rPr lang="cs-CZ" sz="2000" dirty="0">
                <a:hlinkClick r:id="rId3"/>
              </a:rPr>
              <a:t>http://www.tugendhat.eu/tour/tour_en.htm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6041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A2CECC-0665-419F-8DBC-76A68561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cs-CZ" sz="4000" dirty="0"/>
              <a:t>ZÁKLADNÍ ÚDAJE: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926D9-FCC5-4812-9BCD-1FD86169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53564"/>
            <a:ext cx="9656298" cy="3618205"/>
          </a:xfrm>
        </p:spPr>
        <p:txBody>
          <a:bodyPr>
            <a:normAutofit/>
          </a:bodyPr>
          <a:lstStyle/>
          <a:p>
            <a:r>
              <a:rPr lang="cs-CZ" sz="2200" dirty="0"/>
              <a:t>Vznik ve 20. letech 20. století pod obecným pojmem </a:t>
            </a:r>
            <a:r>
              <a:rPr lang="cs-CZ" sz="2200" b="1" dirty="0"/>
              <a:t>MODERNÍ ARCHITEKTURA</a:t>
            </a:r>
          </a:p>
          <a:p>
            <a:endParaRPr lang="cs-CZ" sz="2200" dirty="0"/>
          </a:p>
          <a:p>
            <a:r>
              <a:rPr lang="cs-CZ" sz="2200" dirty="0"/>
              <a:t>CHARAKTERISTIKA DOBY: </a:t>
            </a:r>
          </a:p>
          <a:p>
            <a:pPr marL="457200" lvl="1" indent="0">
              <a:buNone/>
            </a:pPr>
            <a:r>
              <a:rPr lang="cs-CZ" sz="2200" dirty="0"/>
              <a:t>Polevovaly společenské konvence, móda se stávala pohodlnější a život byl v jistém smyslu radostnější a perspektivnější.</a:t>
            </a:r>
          </a:p>
          <a:p>
            <a:r>
              <a:rPr lang="cs-CZ" sz="2200" dirty="0"/>
              <a:t>ODRAZ V ARCHITEKTUŘE: </a:t>
            </a:r>
          </a:p>
          <a:p>
            <a:pPr marL="457200" lvl="1" indent="0">
              <a:buNone/>
            </a:pPr>
            <a:r>
              <a:rPr lang="cs-CZ" sz="2200" dirty="0"/>
              <a:t>Požadavek účelného řešení převyšuje výtvarné řešení, motto: „forma následuje funkci“ </a:t>
            </a:r>
          </a:p>
        </p:txBody>
      </p:sp>
    </p:spTree>
    <p:extLst>
      <p:ext uri="{BB962C8B-B14F-4D97-AF65-F5344CB8AC3E}">
        <p14:creationId xmlns:p14="http://schemas.microsoft.com/office/powerpoint/2010/main" val="2766288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49D963-9237-4462-9BA6-612281D2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DFECF-545C-4041-B5AF-D3ABAD16A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… a mnoho dalších </a:t>
            </a:r>
            <a:r>
              <a:rPr lang="cs-CZ" sz="4000" dirty="0">
                <a:sym typeface="Wingdings" panose="05000000000000000000" pitchFamily="2" charset="2"/>
              </a:rPr>
              <a:t></a:t>
            </a:r>
          </a:p>
          <a:p>
            <a:endParaRPr lang="cs-CZ" sz="4000" dirty="0">
              <a:sym typeface="Wingdings" panose="05000000000000000000" pitchFamily="2" charset="2"/>
            </a:endParaRPr>
          </a:p>
          <a:p>
            <a:endParaRPr lang="cs-CZ" sz="40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cs-CZ" sz="4000" dirty="0">
                <a:sym typeface="Wingdings" panose="05000000000000000000" pitchFamily="2" charset="2"/>
              </a:rPr>
              <a:t>DĚKUJI ZA POZORNOST.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24341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BCAD9-7C20-4838-A65F-69474465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51FEA5-9F38-424D-A80C-77E8D0CDB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500" dirty="0">
                <a:hlinkClick r:id="rId2"/>
              </a:rPr>
              <a:t>http://fast10.vsb.cz/studijni-materialy/saau/funkcionalismus.html</a:t>
            </a:r>
            <a:endParaRPr lang="cs-CZ" sz="1500" dirty="0"/>
          </a:p>
          <a:p>
            <a:r>
              <a:rPr lang="cs-CZ" sz="1500" dirty="0">
                <a:hlinkClick r:id="rId3"/>
              </a:rPr>
              <a:t>http://www.tugendhat.eu/en/virtual-tour.html</a:t>
            </a:r>
            <a:endParaRPr lang="cs-CZ" sz="1500" dirty="0"/>
          </a:p>
          <a:p>
            <a:r>
              <a:rPr lang="cs-CZ" sz="1500" dirty="0">
                <a:hlinkClick r:id="rId4"/>
              </a:rPr>
              <a:t>https://cs.wikipedia.org/wiki/</a:t>
            </a:r>
            <a:r>
              <a:rPr lang="cs-CZ" sz="1500" dirty="0" err="1">
                <a:hlinkClick r:id="rId4"/>
              </a:rPr>
              <a:t>Seznam_funkcionalistických_staveb_v_Brně</a:t>
            </a:r>
            <a:endParaRPr lang="cs-CZ" sz="1500" dirty="0"/>
          </a:p>
          <a:p>
            <a:r>
              <a:rPr lang="cs-CZ" sz="1500" dirty="0">
                <a:hlinkClick r:id="rId5"/>
              </a:rPr>
              <a:t>https://cs.wikipedia.org/wiki/</a:t>
            </a:r>
            <a:r>
              <a:rPr lang="cs-CZ" sz="1500" dirty="0" err="1">
                <a:hlinkClick r:id="rId5"/>
              </a:rPr>
              <a:t>Brněnské_výstaviště</a:t>
            </a:r>
            <a:endParaRPr lang="cs-CZ" sz="1500" dirty="0"/>
          </a:p>
          <a:p>
            <a:r>
              <a:rPr lang="cs-CZ" sz="1500" dirty="0">
                <a:hlinkClick r:id="rId6"/>
              </a:rPr>
              <a:t>https://www.bydlemestylove.cz/inspirace/153-funkcionalismus-v-interieru</a:t>
            </a:r>
            <a:endParaRPr lang="cs-CZ" sz="1500" dirty="0"/>
          </a:p>
          <a:p>
            <a:r>
              <a:rPr lang="cs-CZ" sz="1500" dirty="0">
                <a:hlinkClick r:id="rId7"/>
              </a:rPr>
              <a:t>https://cs.wikipedia.org/wiki/Vila_Tugendhat</a:t>
            </a:r>
            <a:endParaRPr lang="cs-CZ" sz="1500" dirty="0"/>
          </a:p>
          <a:p>
            <a:r>
              <a:rPr lang="cs-CZ" sz="15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http://www.kultura.cz/profile/13521-funkcionalismus</a:t>
            </a:r>
            <a:endParaRPr lang="cs-CZ" sz="1500" dirty="0"/>
          </a:p>
          <a:p>
            <a:r>
              <a:rPr lang="cs-CZ" sz="1500" dirty="0">
                <a:hlinkClick r:id="rId9"/>
              </a:rPr>
              <a:t>https://cs.wikipedia.org/wiki/Le_Corbusier</a:t>
            </a:r>
            <a:endParaRPr lang="cs-CZ" sz="1500" dirty="0"/>
          </a:p>
          <a:p>
            <a:r>
              <a:rPr lang="cs-CZ" sz="1500" dirty="0">
                <a:hlinkClick r:id="rId10"/>
              </a:rPr>
              <a:t>https://www.ceskatelevize.cz/ivysilani/10441287766-studio-6-vikend/214411010120615/obsah/332786-zakladatel-funkcionalismu-le-corbusier</a:t>
            </a:r>
            <a:endParaRPr lang="cs-CZ" sz="1500" dirty="0"/>
          </a:p>
          <a:p>
            <a:r>
              <a:rPr lang="cs-CZ" sz="1500" dirty="0">
                <a:hlinkClick r:id="rId11"/>
              </a:rPr>
              <a:t>https://hradecky.denik.cz/zpravy_region/neustoupil-a-proto-ma-funkcionalisticka-vila-plochou-strechu-20140603.html</a:t>
            </a:r>
            <a:endParaRPr lang="cs-CZ" sz="1500" dirty="0"/>
          </a:p>
          <a:p>
            <a:r>
              <a:rPr lang="cs-CZ" sz="1500" dirty="0">
                <a:hlinkClick r:id="rId12"/>
              </a:rPr>
              <a:t>https://www.youtube.com/watch?v=1tSd1M66P9s</a:t>
            </a:r>
            <a:endParaRPr lang="cs-CZ" sz="1500" dirty="0"/>
          </a:p>
          <a:p>
            <a:r>
              <a:rPr lang="cs-CZ" sz="1500">
                <a:hlinkClick r:id="rId13"/>
              </a:rPr>
              <a:t>https://www.youtube.com/watch?v=7rMl3SKeZJ8</a:t>
            </a:r>
            <a:endParaRPr lang="cs-CZ" sz="1500"/>
          </a:p>
          <a:p>
            <a:endParaRPr lang="cs-CZ" sz="15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40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05BD7-78F8-44DF-9404-A975630D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755373"/>
            <a:ext cx="5120114" cy="1302545"/>
          </a:xfrm>
        </p:spPr>
        <p:txBody>
          <a:bodyPr>
            <a:normAutofit/>
          </a:bodyPr>
          <a:lstStyle/>
          <a:p>
            <a:r>
              <a:rPr lang="cs-CZ" sz="4000" dirty="0"/>
              <a:t>ZAKLADATEL: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1641D1-C820-4481-9C87-9092BA0D1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09" y="2316480"/>
            <a:ext cx="7053774" cy="4281921"/>
          </a:xfrm>
        </p:spPr>
        <p:txBody>
          <a:bodyPr>
            <a:normAutofit/>
          </a:bodyPr>
          <a:lstStyle/>
          <a:p>
            <a:r>
              <a:rPr lang="cs-CZ" sz="2200" b="1" dirty="0" err="1"/>
              <a:t>Le</a:t>
            </a:r>
            <a:r>
              <a:rPr lang="cs-CZ" sz="2200" b="1" dirty="0"/>
              <a:t> </a:t>
            </a:r>
            <a:r>
              <a:rPr lang="cs-CZ" sz="2200" b="1" dirty="0" err="1"/>
              <a:t>Corbusier</a:t>
            </a:r>
            <a:r>
              <a:rPr lang="cs-CZ" sz="2200" dirty="0"/>
              <a:t>, vlastním jménem </a:t>
            </a:r>
            <a:r>
              <a:rPr lang="cs-CZ" sz="2200" b="1" dirty="0"/>
              <a:t>Charles-</a:t>
            </a:r>
            <a:r>
              <a:rPr lang="cs-CZ" sz="2200" b="1" dirty="0" err="1"/>
              <a:t>Édouard</a:t>
            </a:r>
            <a:r>
              <a:rPr lang="cs-CZ" sz="2200" b="1" dirty="0"/>
              <a:t> </a:t>
            </a:r>
            <a:r>
              <a:rPr lang="cs-CZ" sz="2200" b="1" dirty="0" err="1"/>
              <a:t>Jeanneret</a:t>
            </a:r>
            <a:r>
              <a:rPr lang="cs-CZ" sz="2200" b="1" dirty="0"/>
              <a:t> </a:t>
            </a:r>
            <a:r>
              <a:rPr lang="cs-CZ" sz="2200" dirty="0"/>
              <a:t>(Švýcarsko)</a:t>
            </a:r>
          </a:p>
          <a:p>
            <a:r>
              <a:rPr lang="cs-CZ" sz="2200" dirty="0"/>
              <a:t>2. pol. 19. století – 1. pol. 20. století</a:t>
            </a:r>
          </a:p>
          <a:p>
            <a:r>
              <a:rPr lang="cs-CZ" sz="2400" b="1" dirty="0"/>
              <a:t>DÍLO: </a:t>
            </a:r>
            <a:r>
              <a:rPr lang="cs-CZ" sz="2400" dirty="0"/>
              <a:t>Pět bodů moderní architektury (funkcionalismu)</a:t>
            </a:r>
          </a:p>
          <a:p>
            <a:pPr marL="0" indent="0">
              <a:buNone/>
            </a:pPr>
            <a:endParaRPr lang="cs-CZ" sz="2200" dirty="0"/>
          </a:p>
          <a:p>
            <a:pPr marL="0" indent="0" algn="just">
              <a:buNone/>
            </a:pPr>
            <a:r>
              <a:rPr lang="cs-CZ" sz="2200" b="1" dirty="0"/>
              <a:t>„Jsem samouk a jsem zvědavý. Nemám žádnou školu, nemusel jsem se tudíž pracně odnaučovat to, co bych se v ní učil. Nechci se míchat mezi akademiky, neboť člověk nesmí myslet akademicky. Jedinou mou školou je neustálé pozorování přírody a věcí kolem nás.“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54B910F-D59E-43E0-8BF5-934D09147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45"/>
          <a:stretch/>
        </p:blipFill>
        <p:spPr>
          <a:xfrm>
            <a:off x="6481025" y="10"/>
            <a:ext cx="5710974" cy="6857983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0B7D473-3F18-4515-A08D-E2FB6A799720}"/>
              </a:ext>
            </a:extLst>
          </p:cNvPr>
          <p:cNvSpPr txBox="1"/>
          <p:nvPr/>
        </p:nvSpPr>
        <p:spPr>
          <a:xfrm>
            <a:off x="954156" y="3668807"/>
            <a:ext cx="896112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295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0E5F4F8-48E5-4BE1-9D8C-5197BC67A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7257" r="13576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85C991B-EC9A-44CA-BBCE-E7AF606C6276}"/>
              </a:ext>
            </a:extLst>
          </p:cNvPr>
          <p:cNvSpPr txBox="1"/>
          <p:nvPr/>
        </p:nvSpPr>
        <p:spPr>
          <a:xfrm>
            <a:off x="6751320" y="719383"/>
            <a:ext cx="48691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CHARAKTERISTICKÉ ZNAKY: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1F57F-C381-49E1-850F-2FAD5770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321" y="1382165"/>
            <a:ext cx="5009270" cy="34308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 err="1">
                <a:solidFill>
                  <a:srgbClr val="000000"/>
                </a:solidFill>
              </a:rPr>
              <a:t>Pět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bodů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moderní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architektury</a:t>
            </a:r>
            <a:r>
              <a:rPr lang="en-US" sz="2200" dirty="0">
                <a:solidFill>
                  <a:srgbClr val="000000"/>
                </a:solidFill>
              </a:rPr>
              <a:t> (</a:t>
            </a:r>
            <a:r>
              <a:rPr lang="en-US" sz="2200" dirty="0" err="1">
                <a:solidFill>
                  <a:srgbClr val="000000"/>
                </a:solidFill>
              </a:rPr>
              <a:t>funkcionalismu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endParaRPr lang="cs-CZ" sz="2200" dirty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	</a:t>
            </a:r>
            <a:r>
              <a:rPr lang="en-US" sz="2200" dirty="0">
                <a:solidFill>
                  <a:srgbClr val="000000"/>
                </a:solidFill>
              </a:rPr>
              <a:t>1) </a:t>
            </a:r>
            <a:r>
              <a:rPr lang="en-US" sz="2200" b="1" dirty="0" err="1">
                <a:solidFill>
                  <a:srgbClr val="000000"/>
                </a:solidFill>
              </a:rPr>
              <a:t>Sloupy</a:t>
            </a:r>
            <a:r>
              <a:rPr lang="en-US" sz="2200" dirty="0">
                <a:solidFill>
                  <a:srgbClr val="000000"/>
                </a:solidFill>
              </a:rPr>
              <a:t> (</a:t>
            </a:r>
            <a:r>
              <a:rPr lang="en-US" sz="2200" dirty="0" err="1">
                <a:solidFill>
                  <a:srgbClr val="000000"/>
                </a:solidFill>
              </a:rPr>
              <a:t>uvolnění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přízemí</a:t>
            </a:r>
            <a:r>
              <a:rPr lang="en-US" sz="2200" dirty="0">
                <a:solidFill>
                  <a:srgbClr val="000000"/>
                </a:solidFill>
              </a:rPr>
              <a:t> pro </a:t>
            </a:r>
            <a:r>
              <a:rPr lang="en-US" sz="2200" dirty="0" err="1">
                <a:solidFill>
                  <a:srgbClr val="000000"/>
                </a:solidFill>
              </a:rPr>
              <a:t>zeleň</a:t>
            </a:r>
            <a:r>
              <a:rPr lang="en-US" sz="2200" dirty="0">
                <a:solidFill>
                  <a:srgbClr val="000000"/>
                </a:solidFill>
              </a:rPr>
              <a:t> a </a:t>
            </a:r>
            <a:r>
              <a:rPr lang="en-US" sz="2200" dirty="0" err="1">
                <a:solidFill>
                  <a:srgbClr val="000000"/>
                </a:solidFill>
              </a:rPr>
              <a:t>pohyb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lidí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539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B8FD642-C019-4006-96C0-4D00B05BB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5012" r="3113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5A27F80-E3E1-4830-B952-F2EC8C2C44EC}"/>
              </a:ext>
            </a:extLst>
          </p:cNvPr>
          <p:cNvSpPr txBox="1">
            <a:spLocks/>
          </p:cNvSpPr>
          <p:nvPr/>
        </p:nvSpPr>
        <p:spPr>
          <a:xfrm>
            <a:off x="6835727" y="1252025"/>
            <a:ext cx="5107744" cy="3839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rgbClr val="000000"/>
                </a:solidFill>
              </a:rPr>
              <a:t>Pět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bodů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moderní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architektury</a:t>
            </a:r>
            <a:r>
              <a:rPr lang="en-US" sz="2200" dirty="0">
                <a:solidFill>
                  <a:srgbClr val="000000"/>
                </a:solidFill>
              </a:rPr>
              <a:t> (</a:t>
            </a:r>
            <a:r>
              <a:rPr lang="en-US" sz="2200" dirty="0" err="1">
                <a:solidFill>
                  <a:srgbClr val="000000"/>
                </a:solidFill>
              </a:rPr>
              <a:t>funkcionalismu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endParaRPr lang="cs-CZ" sz="2200" dirty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	</a:t>
            </a:r>
            <a:r>
              <a:rPr lang="en-US" sz="2200" dirty="0">
                <a:solidFill>
                  <a:srgbClr val="000000"/>
                </a:solidFill>
              </a:rPr>
              <a:t>2) </a:t>
            </a:r>
            <a:r>
              <a:rPr lang="en-US" sz="2200" b="1" dirty="0" err="1">
                <a:solidFill>
                  <a:srgbClr val="000000"/>
                </a:solidFill>
              </a:rPr>
              <a:t>Střešní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b="1" dirty="0" err="1">
                <a:solidFill>
                  <a:srgbClr val="000000"/>
                </a:solidFill>
              </a:rPr>
              <a:t>zahrady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(</a:t>
            </a:r>
            <a:r>
              <a:rPr lang="en-US" sz="2200" dirty="0" err="1">
                <a:solidFill>
                  <a:srgbClr val="000000"/>
                </a:solidFill>
              </a:rPr>
              <a:t>plochá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střecha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zpřístupní</a:t>
            </a:r>
            <a:r>
              <a:rPr lang="cs-CZ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místo</a:t>
            </a:r>
            <a:r>
              <a:rPr lang="en-US" sz="2200" dirty="0">
                <a:solidFill>
                  <a:srgbClr val="000000"/>
                </a:solidFill>
              </a:rPr>
              <a:t> pro </a:t>
            </a:r>
            <a:r>
              <a:rPr lang="en-US" sz="2200" dirty="0" err="1">
                <a:solidFill>
                  <a:srgbClr val="000000"/>
                </a:solidFill>
              </a:rPr>
              <a:t>terasu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zeleň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či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volný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pohyb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5456BFA-E716-4E81-9F70-103E3FA4A405}"/>
              </a:ext>
            </a:extLst>
          </p:cNvPr>
          <p:cNvSpPr txBox="1"/>
          <p:nvPr/>
        </p:nvSpPr>
        <p:spPr>
          <a:xfrm>
            <a:off x="5262219" y="6343318"/>
            <a:ext cx="157350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i="1" dirty="0"/>
              <a:t>Vila rodiny </a:t>
            </a:r>
            <a:r>
              <a:rPr lang="cs-CZ" i="1" dirty="0" err="1"/>
              <a:t>Cee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51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C358E0A-2C67-4D95-9BF4-898624435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4" r="5559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D6D482F-F881-40F9-A9D0-2FDCF8C018B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09118" y="1804196"/>
            <a:ext cx="4869179" cy="3047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>
                <a:solidFill>
                  <a:srgbClr val="000000"/>
                </a:solidFill>
              </a:rPr>
              <a:t>Pět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bodů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moderní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architektury</a:t>
            </a:r>
            <a:r>
              <a:rPr lang="en-US" sz="2200" dirty="0">
                <a:solidFill>
                  <a:srgbClr val="000000"/>
                </a:solidFill>
              </a:rPr>
              <a:t> (</a:t>
            </a:r>
            <a:r>
              <a:rPr lang="en-US" sz="2200" dirty="0" err="1">
                <a:solidFill>
                  <a:srgbClr val="000000"/>
                </a:solidFill>
              </a:rPr>
              <a:t>funkcionalismu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endParaRPr lang="cs-CZ" sz="2200" dirty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000000"/>
                </a:solidFill>
              </a:rPr>
              <a:t>	3</a:t>
            </a:r>
            <a:r>
              <a:rPr lang="en-US" sz="2200" dirty="0">
                <a:solidFill>
                  <a:srgbClr val="000000"/>
                </a:solidFill>
              </a:rPr>
              <a:t>) </a:t>
            </a:r>
            <a:r>
              <a:rPr lang="cs-CZ" sz="2200" b="1" dirty="0">
                <a:solidFill>
                  <a:srgbClr val="000000"/>
                </a:solidFill>
              </a:rPr>
              <a:t>Volný půdorys </a:t>
            </a:r>
            <a:r>
              <a:rPr lang="en-US" sz="2200" dirty="0">
                <a:solidFill>
                  <a:srgbClr val="000000"/>
                </a:solidFill>
              </a:rPr>
              <a:t>(</a:t>
            </a:r>
            <a:r>
              <a:rPr lang="cs-CZ" sz="2200" dirty="0">
                <a:solidFill>
                  <a:srgbClr val="000000"/>
                </a:solidFill>
              </a:rPr>
              <a:t>sloupy dávají variabilitu členění vnitřního prostoru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6C5983F-846B-42C7-8445-D67C1C41F28E}"/>
              </a:ext>
            </a:extLst>
          </p:cNvPr>
          <p:cNvSpPr txBox="1"/>
          <p:nvPr/>
        </p:nvSpPr>
        <p:spPr>
          <a:xfrm>
            <a:off x="5017110" y="6287006"/>
            <a:ext cx="22937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Interiér vily Tugendhat</a:t>
            </a:r>
          </a:p>
        </p:txBody>
      </p:sp>
    </p:spTree>
    <p:extLst>
      <p:ext uri="{BB962C8B-B14F-4D97-AF65-F5344CB8AC3E}">
        <p14:creationId xmlns:p14="http://schemas.microsoft.com/office/powerpoint/2010/main" val="205045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D41728-CD9A-4BC5-ABB7-43F7537E5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6132" r="17673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FA64134-6738-429D-B31D-C534DA27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2810905"/>
            <a:ext cx="4800261" cy="21549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dirty="0" err="1">
                <a:solidFill>
                  <a:srgbClr val="000000"/>
                </a:solidFill>
              </a:rPr>
              <a:t>Pět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bodů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moderní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architektury</a:t>
            </a:r>
            <a:r>
              <a:rPr lang="en-US" sz="2200" dirty="0">
                <a:solidFill>
                  <a:srgbClr val="000000"/>
                </a:solidFill>
              </a:rPr>
              <a:t> (</a:t>
            </a:r>
            <a:r>
              <a:rPr lang="en-US" sz="2200" dirty="0" err="1">
                <a:solidFill>
                  <a:srgbClr val="000000"/>
                </a:solidFill>
              </a:rPr>
              <a:t>funkcionalismu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endParaRPr lang="en-US" sz="2200" dirty="0">
              <a:solidFill>
                <a:srgbClr val="000000"/>
              </a:solidFill>
            </a:endParaRPr>
          </a:p>
          <a:p>
            <a:pPr marL="0" indent="0"/>
            <a:r>
              <a:rPr lang="en-US" sz="2200" dirty="0">
                <a:solidFill>
                  <a:srgbClr val="000000"/>
                </a:solidFill>
              </a:rPr>
              <a:t>	</a:t>
            </a:r>
            <a:r>
              <a:rPr lang="cs-CZ" sz="2200" dirty="0">
                <a:solidFill>
                  <a:srgbClr val="000000"/>
                </a:solidFill>
              </a:rPr>
              <a:t>4</a:t>
            </a:r>
            <a:r>
              <a:rPr lang="en-US" sz="2200" dirty="0">
                <a:solidFill>
                  <a:srgbClr val="000000"/>
                </a:solidFill>
              </a:rPr>
              <a:t>) </a:t>
            </a:r>
            <a:r>
              <a:rPr lang="en-US" sz="2200" b="1" dirty="0" err="1">
                <a:solidFill>
                  <a:srgbClr val="000000"/>
                </a:solidFill>
              </a:rPr>
              <a:t>Pásová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b="1" dirty="0" err="1">
                <a:solidFill>
                  <a:srgbClr val="000000"/>
                </a:solidFill>
              </a:rPr>
              <a:t>okna</a:t>
            </a:r>
            <a:r>
              <a:rPr lang="en-US" sz="2200" b="1" dirty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(</a:t>
            </a:r>
            <a:r>
              <a:rPr lang="en-US" sz="2200" dirty="0" err="1">
                <a:solidFill>
                  <a:srgbClr val="000000"/>
                </a:solidFill>
              </a:rPr>
              <a:t>systém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sloupů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umožňuje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vytvoření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prosklené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dirty="0" err="1">
                <a:solidFill>
                  <a:srgbClr val="000000"/>
                </a:solidFill>
              </a:rPr>
              <a:t>stěny</a:t>
            </a:r>
            <a:r>
              <a:rPr lang="en-US" sz="22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068D7C-AB4B-43C1-BB85-EE81AE9CB060}"/>
              </a:ext>
            </a:extLst>
          </p:cNvPr>
          <p:cNvSpPr txBox="1"/>
          <p:nvPr/>
        </p:nvSpPr>
        <p:spPr>
          <a:xfrm>
            <a:off x="5241224" y="6304003"/>
            <a:ext cx="301409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Památník Tomáše Bati ve Zlíně</a:t>
            </a:r>
          </a:p>
        </p:txBody>
      </p:sp>
    </p:spTree>
    <p:extLst>
      <p:ext uri="{BB962C8B-B14F-4D97-AF65-F5344CB8AC3E}">
        <p14:creationId xmlns:p14="http://schemas.microsoft.com/office/powerpoint/2010/main" val="11039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333833C-F892-4065-B546-88C28448A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9" r="17032" b="-1"/>
          <a:stretch/>
        </p:blipFill>
        <p:spPr>
          <a:xfrm>
            <a:off x="-11909" y="10"/>
            <a:ext cx="6511183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C7A1202-8616-4117-A48E-CA935AD5EAAD}"/>
              </a:ext>
            </a:extLst>
          </p:cNvPr>
          <p:cNvSpPr txBox="1">
            <a:spLocks/>
          </p:cNvSpPr>
          <p:nvPr/>
        </p:nvSpPr>
        <p:spPr>
          <a:xfrm>
            <a:off x="6751321" y="1382165"/>
            <a:ext cx="4869179" cy="3047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Pět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bodů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moderní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architektury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funkcionalismu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cs-CZ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5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22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Volné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průčelí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konzolovitě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vyvedené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stropy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uvolňují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průčelí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pro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naprosto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volné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řešení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oken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průčelí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Průčelí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přední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strana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budovy</a:t>
            </a:r>
            <a:endParaRPr lang="en-US" sz="2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5340B1-F20A-4EA7-B6BF-3043C07AB24D}"/>
              </a:ext>
            </a:extLst>
          </p:cNvPr>
          <p:cNvCxnSpPr>
            <a:cxnSpLocks/>
          </p:cNvCxnSpPr>
          <p:nvPr/>
        </p:nvCxnSpPr>
        <p:spPr>
          <a:xfrm flipV="1">
            <a:off x="1603513" y="4276490"/>
            <a:ext cx="2067339" cy="2822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985C2B6B-1146-4C18-A955-0447DD29C8BE}"/>
              </a:ext>
            </a:extLst>
          </p:cNvPr>
          <p:cNvCxnSpPr>
            <a:cxnSpLocks/>
          </p:cNvCxnSpPr>
          <p:nvPr/>
        </p:nvCxnSpPr>
        <p:spPr>
          <a:xfrm flipV="1">
            <a:off x="3670852" y="4108174"/>
            <a:ext cx="106018" cy="1683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6D5B4814-51FE-48FA-B2B5-AE8E2BD4F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176" y="4753766"/>
            <a:ext cx="3449571" cy="190157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53ADC5EA-8369-4C13-B35B-ED946C6700CD}"/>
              </a:ext>
            </a:extLst>
          </p:cNvPr>
          <p:cNvSpPr txBox="1"/>
          <p:nvPr/>
        </p:nvSpPr>
        <p:spPr>
          <a:xfrm>
            <a:off x="6751321" y="4753766"/>
            <a:ext cx="14317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- Konzola =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6C7F9DF-FF1E-47DB-B456-E40F203E604D}"/>
              </a:ext>
            </a:extLst>
          </p:cNvPr>
          <p:cNvSpPr txBox="1"/>
          <p:nvPr/>
        </p:nvSpPr>
        <p:spPr>
          <a:xfrm>
            <a:off x="7871791" y="625460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EXTERIÉR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26BE9E9-423C-4153-A713-0AEE24A2DA9A}"/>
              </a:ext>
            </a:extLst>
          </p:cNvPr>
          <p:cNvSpPr txBox="1"/>
          <p:nvPr/>
        </p:nvSpPr>
        <p:spPr>
          <a:xfrm>
            <a:off x="10305817" y="6245232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INTERIÉR</a:t>
            </a:r>
          </a:p>
        </p:txBody>
      </p:sp>
    </p:spTree>
    <p:extLst>
      <p:ext uri="{BB962C8B-B14F-4D97-AF65-F5344CB8AC3E}">
        <p14:creationId xmlns:p14="http://schemas.microsoft.com/office/powerpoint/2010/main" val="389075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0FD1AE7-7247-4A3D-9E79-45268096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3" r="11688" b="-1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DAE07F1-DB23-4463-974F-3BD605A3BD68}"/>
              </a:ext>
            </a:extLst>
          </p:cNvPr>
          <p:cNvSpPr txBox="1">
            <a:spLocks/>
          </p:cNvSpPr>
          <p:nvPr/>
        </p:nvSpPr>
        <p:spPr>
          <a:xfrm>
            <a:off x="6817756" y="1790128"/>
            <a:ext cx="4869179" cy="3047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6)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Dalším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významným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rysem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použití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ŽELEZOBETONOVÉ KONSTRUKCE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která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kombinaci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skeletovým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systémem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umožňuje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volný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půdorys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řešení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zaoblených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hran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7) Absence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detailu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vnější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fasádě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ale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2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interiéru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7" name="Oblouk 6">
            <a:extLst>
              <a:ext uri="{FF2B5EF4-FFF2-40B4-BE49-F238E27FC236}">
                <a16:creationId xmlns:a16="http://schemas.microsoft.com/office/drawing/2014/main" id="{61B52A65-87D0-489B-B64F-5D04BBCF37F2}"/>
              </a:ext>
            </a:extLst>
          </p:cNvPr>
          <p:cNvSpPr/>
          <p:nvPr/>
        </p:nvSpPr>
        <p:spPr>
          <a:xfrm>
            <a:off x="1908313" y="1232452"/>
            <a:ext cx="1775791" cy="557676"/>
          </a:xfrm>
          <a:prstGeom prst="arc">
            <a:avLst>
              <a:gd name="adj1" fmla="val 11201183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1569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855</Words>
  <Application>Microsoft Office PowerPoint</Application>
  <PresentationFormat>Širokoúhlá obrazovka</PresentationFormat>
  <Paragraphs>106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FUNKCIONALISMUS</vt:lpstr>
      <vt:lpstr>ZÁKLADNÍ ÚDAJE:</vt:lpstr>
      <vt:lpstr>ZAKLADATEL:</vt:lpstr>
      <vt:lpstr>Prezentace aplikace PowerPoint</vt:lpstr>
      <vt:lpstr>Prezentace aplikace PowerPoint</vt:lpstr>
      <vt:lpstr>Prezentace aplikace PowerPoint</vt:lpstr>
      <vt:lpstr>Pět bodů moderní architektury (funkcionalismu)    4) Pásová okna (systém sloupů umožňuje vytvoření prosklené stěny)</vt:lpstr>
      <vt:lpstr>Prezentace aplikace PowerPoint</vt:lpstr>
      <vt:lpstr>Prezentace aplikace PowerPoint</vt:lpstr>
      <vt:lpstr>FUNKCIONALISMUS V INTERIÉRU</vt:lpstr>
      <vt:lpstr>FUNKCIONALISMUS V BRNĚ</vt:lpstr>
      <vt:lpstr>ZEMANOVA KAVÁRNA  - Brno střed - Štýřice - Ernst Wiesner  </vt:lpstr>
      <vt:lpstr>HOTEL AVION</vt:lpstr>
      <vt:lpstr>BRNĚNSKÉ VÝSTAVIŠTĚ</vt:lpstr>
      <vt:lpstr>KOLONIE NOVÝ DŮM</vt:lpstr>
      <vt:lpstr>FUCHSŮV RODINNÝ DŮM</vt:lpstr>
      <vt:lpstr>VILA TUGENDHAT</vt:lpstr>
      <vt:lpstr>Prezentace aplikace PowerPoint</vt:lpstr>
      <vt:lpstr>POPIS VILY: </vt:lpstr>
      <vt:lpstr>Prezentace aplikace PowerPoint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FUNKCIONALISMUS</dc:title>
  <dc:creator>Vlachová Pavla (196919)</dc:creator>
  <cp:lastModifiedBy>Vlachová Pavla (196919)</cp:lastModifiedBy>
  <cp:revision>4</cp:revision>
  <dcterms:created xsi:type="dcterms:W3CDTF">2019-04-22T17:03:17Z</dcterms:created>
  <dcterms:modified xsi:type="dcterms:W3CDTF">2019-04-22T18:46:39Z</dcterms:modified>
</cp:coreProperties>
</file>