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5" r:id="rId29"/>
    <p:sldId id="286" r:id="rId30"/>
    <p:sldId id="289" r:id="rId31"/>
    <p:sldId id="288" r:id="rId32"/>
    <p:sldId id="292" r:id="rId33"/>
    <p:sldId id="290" r:id="rId34"/>
    <p:sldId id="291" r:id="rId35"/>
    <p:sldId id="294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4" r:id="rId45"/>
    <p:sldId id="30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B58EC4-DED2-4DB1-BA87-2819308F2E9D}" type="datetimeFigureOut">
              <a:rPr lang="cs-CZ" smtClean="0"/>
              <a:t>25. 4. 2019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B49EB4-8BC3-40AE-A323-37F24401234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GMkmQlfOJD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GRxofEmo3H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9nlMXEiaZ8" TargetMode="External"/><Relationship Id="rId2" Type="http://schemas.openxmlformats.org/officeDocument/2006/relationships/hyperlink" Target="https://www.youtube.com/watch?v=urTSuTCpN9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jWKPJZCJ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hslohy.estranky.cz/clanky/baroko.html" TargetMode="External"/><Relationship Id="rId3" Type="http://schemas.openxmlformats.org/officeDocument/2006/relationships/hyperlink" Target="http://fast10.vsb.cz/depts/226/uvod/bar.htm_id=58" TargetMode="External"/><Relationship Id="rId7" Type="http://schemas.openxmlformats.org/officeDocument/2006/relationships/hyperlink" Target="https://www.youtube.com/watch?v=GRxofEmo3HA" TargetMode="External"/><Relationship Id="rId2" Type="http://schemas.openxmlformats.org/officeDocument/2006/relationships/hyperlink" Target="http://www.artmuseum.cz/smery_list.php?sm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rTSuTCpN9w" TargetMode="External"/><Relationship Id="rId5" Type="http://schemas.openxmlformats.org/officeDocument/2006/relationships/hyperlink" Target="https://www.youtube.com/watch?v=f9nlMXEiaZ8" TargetMode="External"/><Relationship Id="rId4" Type="http://schemas.openxmlformats.org/officeDocument/2006/relationships/hyperlink" Target="https://www.youtube.com/watch?v=tnjWKPJZCJg" TargetMode="External"/><Relationship Id="rId9" Type="http://schemas.openxmlformats.org/officeDocument/2006/relationships/hyperlink" Target="https://www.ceskatelevize.cz/porady/10353942895-olomoucke-barok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543800" cy="2152650"/>
          </a:xfrm>
        </p:spPr>
        <p:txBody>
          <a:bodyPr/>
          <a:lstStyle/>
          <a:p>
            <a:pPr algn="ctr"/>
            <a:r>
              <a:rPr lang="cs-CZ" sz="8000" dirty="0" smtClean="0">
                <a:solidFill>
                  <a:srgbClr val="FFFF00"/>
                </a:solidFill>
              </a:rPr>
              <a:t>Baroko</a:t>
            </a:r>
            <a:endParaRPr lang="cs-CZ" sz="80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6172200" cy="6858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Veronika Synková, Adéla Zahradníčková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3800" dirty="0">
                <a:solidFill>
                  <a:srgbClr val="FFFF00"/>
                </a:solidFill>
              </a:rPr>
              <a:t>Carlo </a:t>
            </a:r>
            <a:r>
              <a:rPr lang="cs-CZ" sz="3800" dirty="0" err="1" smtClean="0">
                <a:solidFill>
                  <a:srgbClr val="FFFF00"/>
                </a:solidFill>
              </a:rPr>
              <a:t>Lurago</a:t>
            </a:r>
            <a:r>
              <a:rPr lang="cs-CZ" sz="3800" dirty="0" smtClean="0">
                <a:solidFill>
                  <a:srgbClr val="FFFF00"/>
                </a:solidFill>
              </a:rPr>
              <a:t> - Klementinum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52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cs-CZ" sz="3800" dirty="0">
                <a:solidFill>
                  <a:srgbClr val="FFFF00"/>
                </a:solidFill>
              </a:rPr>
              <a:t>Fischer a </a:t>
            </a:r>
            <a:r>
              <a:rPr lang="cs-CZ" sz="3800" dirty="0" err="1" smtClean="0">
                <a:solidFill>
                  <a:srgbClr val="FFFF00"/>
                </a:solidFill>
              </a:rPr>
              <a:t>Hildebrandt</a:t>
            </a:r>
            <a:r>
              <a:rPr lang="cs-CZ" sz="3800" dirty="0" smtClean="0">
                <a:solidFill>
                  <a:srgbClr val="FFFF00"/>
                </a:solidFill>
              </a:rPr>
              <a:t> - Vranov </a:t>
            </a:r>
            <a:r>
              <a:rPr lang="cs-CZ" sz="3800" dirty="0">
                <a:solidFill>
                  <a:srgbClr val="FFFF00"/>
                </a:solidFill>
              </a:rPr>
              <a:t>nad </a:t>
            </a:r>
            <a:r>
              <a:rPr lang="cs-CZ" sz="3800" dirty="0" smtClean="0">
                <a:solidFill>
                  <a:srgbClr val="FFFF00"/>
                </a:solidFill>
              </a:rPr>
              <a:t>Dyjí, Kašna </a:t>
            </a:r>
            <a:r>
              <a:rPr lang="cs-CZ" sz="3800" dirty="0">
                <a:solidFill>
                  <a:srgbClr val="FFFF00"/>
                </a:solidFill>
              </a:rPr>
              <a:t>Parnas na Zelném trhu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616624" cy="34882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04" y="2636912"/>
            <a:ext cx="670329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37210" lvl="1" indent="0"/>
            <a:r>
              <a:rPr lang="cs-CZ" sz="3800" dirty="0" err="1" smtClean="0">
                <a:solidFill>
                  <a:srgbClr val="FFFF00"/>
                </a:solidFill>
              </a:rPr>
              <a:t>Alliprandi-Šternsberský</a:t>
            </a:r>
            <a:r>
              <a:rPr lang="cs-CZ" sz="3800" dirty="0" smtClean="0">
                <a:solidFill>
                  <a:srgbClr val="FFFF00"/>
                </a:solidFill>
              </a:rPr>
              <a:t> palác v Praze, Kostel v Kuksu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3631"/>
            <a:ext cx="6336704" cy="3564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7668344" cy="51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2" algn="l" rtl="0">
              <a:spcBef>
                <a:spcPct val="0"/>
              </a:spcBef>
            </a:pPr>
            <a:r>
              <a:rPr lang="cs-CZ" sz="3800" b="1" dirty="0" smtClean="0">
                <a:solidFill>
                  <a:srgbClr val="FFFF00"/>
                </a:solidFill>
              </a:rPr>
              <a:t>Kryštof </a:t>
            </a:r>
            <a:r>
              <a:rPr lang="cs-CZ" sz="3800" b="1" dirty="0" err="1" smtClean="0">
                <a:solidFill>
                  <a:srgbClr val="FFFF00"/>
                </a:solidFill>
              </a:rPr>
              <a:t>Dientzenhofer</a:t>
            </a:r>
            <a:r>
              <a:rPr lang="cs-CZ" sz="2800" dirty="0" smtClean="0">
                <a:solidFill>
                  <a:srgbClr val="FFFF00"/>
                </a:solidFill>
              </a:rPr>
              <a:t/>
            </a:r>
            <a:br>
              <a:rPr lang="cs-CZ" sz="2800" dirty="0" smtClean="0">
                <a:solidFill>
                  <a:srgbClr val="FFFF00"/>
                </a:solidFill>
              </a:rPr>
            </a:b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sz="3500" dirty="0" smtClean="0">
                <a:solidFill>
                  <a:srgbClr val="FFFF00"/>
                </a:solidFill>
              </a:rPr>
              <a:t>Tvůrce </a:t>
            </a:r>
            <a:r>
              <a:rPr lang="cs-CZ" sz="3500" dirty="0">
                <a:solidFill>
                  <a:srgbClr val="FFFF00"/>
                </a:solidFill>
              </a:rPr>
              <a:t>dynamického </a:t>
            </a:r>
            <a:r>
              <a:rPr lang="cs-CZ" sz="3500" dirty="0" smtClean="0">
                <a:solidFill>
                  <a:srgbClr val="FFFF00"/>
                </a:solidFill>
              </a:rPr>
              <a:t>baroka</a:t>
            </a:r>
          </a:p>
          <a:p>
            <a:pPr lvl="2"/>
            <a:r>
              <a:rPr lang="cs-CZ" sz="3500" dirty="0" smtClean="0">
                <a:solidFill>
                  <a:srgbClr val="FFFF00"/>
                </a:solidFill>
              </a:rPr>
              <a:t>Kaple </a:t>
            </a:r>
            <a:r>
              <a:rPr lang="cs-CZ" sz="3500" dirty="0">
                <a:solidFill>
                  <a:srgbClr val="FFFF00"/>
                </a:solidFill>
              </a:rPr>
              <a:t>Zjevení Páně ve </a:t>
            </a:r>
            <a:r>
              <a:rPr lang="cs-CZ" sz="3500" dirty="0" smtClean="0">
                <a:solidFill>
                  <a:srgbClr val="FFFF00"/>
                </a:solidFill>
              </a:rPr>
              <a:t>Smiřicích</a:t>
            </a:r>
          </a:p>
          <a:p>
            <a:pPr lvl="2"/>
            <a:r>
              <a:rPr lang="cs-CZ" sz="3500" dirty="0" smtClean="0">
                <a:solidFill>
                  <a:srgbClr val="FFFF00"/>
                </a:solidFill>
              </a:rPr>
              <a:t>Kostel </a:t>
            </a:r>
            <a:r>
              <a:rPr lang="cs-CZ" sz="3500" dirty="0">
                <a:solidFill>
                  <a:srgbClr val="FFFF00"/>
                </a:solidFill>
              </a:rPr>
              <a:t>svatého Mikuláše na Malé </a:t>
            </a:r>
            <a:r>
              <a:rPr lang="cs-CZ" sz="3500" dirty="0" smtClean="0">
                <a:solidFill>
                  <a:srgbClr val="FFFF00"/>
                </a:solidFill>
              </a:rPr>
              <a:t>Straně</a:t>
            </a:r>
          </a:p>
          <a:p>
            <a:pPr lvl="2"/>
            <a:r>
              <a:rPr lang="cs-CZ" sz="3500" dirty="0" smtClean="0">
                <a:solidFill>
                  <a:srgbClr val="FFFF00"/>
                </a:solidFill>
              </a:rPr>
              <a:t>Kostel </a:t>
            </a:r>
            <a:r>
              <a:rPr lang="cs-CZ" sz="3500" dirty="0">
                <a:solidFill>
                  <a:srgbClr val="FFFF00"/>
                </a:solidFill>
              </a:rPr>
              <a:t>svaté Markéty v břevnovském </a:t>
            </a:r>
            <a:r>
              <a:rPr lang="cs-CZ" sz="3500" dirty="0" smtClean="0">
                <a:solidFill>
                  <a:srgbClr val="FFFF00"/>
                </a:solidFill>
              </a:rPr>
              <a:t>klášteře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2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Ã½sledek obrÃ¡zku pro kostel svatÃ© markÃ©ty bÅevnov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9108"/>
            <a:ext cx="5997267" cy="436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VÃ½sledek obrÃ¡zku pro loreta hradÄan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55322"/>
            <a:ext cx="6771323" cy="4895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3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800" dirty="0" smtClean="0">
                <a:solidFill>
                  <a:srgbClr val="FFFF00"/>
                </a:solidFill>
              </a:rPr>
              <a:t>Jan Blažej </a:t>
            </a:r>
            <a:r>
              <a:rPr lang="cs-CZ" sz="3800" dirty="0" err="1" smtClean="0">
                <a:solidFill>
                  <a:srgbClr val="FFFF00"/>
                </a:solidFill>
              </a:rPr>
              <a:t>Santini-Aichel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sz="3500" dirty="0" smtClean="0">
                <a:solidFill>
                  <a:srgbClr val="FFFF00"/>
                </a:solidFill>
              </a:rPr>
              <a:t>Kostel </a:t>
            </a:r>
            <a:r>
              <a:rPr lang="cs-CZ" sz="3500" dirty="0">
                <a:solidFill>
                  <a:srgbClr val="FFFF00"/>
                </a:solidFill>
              </a:rPr>
              <a:t>nanebevzetí Panny Marie a svatého Jana Křtitele v Sedlci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Poutní kostel svatého Jana Nepomuckého na Zelené hoře</a:t>
            </a:r>
          </a:p>
          <a:p>
            <a:endParaRPr lang="cs-CZ" dirty="0"/>
          </a:p>
        </p:txBody>
      </p:sp>
      <p:pic>
        <p:nvPicPr>
          <p:cNvPr id="4" name="Obrázek 3" descr="VÃ½sledek obrÃ¡zku pro kostel zelenÃ¡ hor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58"/>
            <a:ext cx="7560840" cy="525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1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Klášter </a:t>
            </a:r>
            <a:r>
              <a:rPr lang="cs-CZ" dirty="0" err="1" smtClean="0"/>
              <a:t>Platsy</a:t>
            </a:r>
            <a:endParaRPr lang="cs-CZ" dirty="0"/>
          </a:p>
        </p:txBody>
      </p:sp>
      <p:pic>
        <p:nvPicPr>
          <p:cNvPr id="3" name="Obrázek 2" descr="VÃ½sledek obrÃ¡zku pro klÃ¡Å¡ter plas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48872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3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b="1" dirty="0" smtClean="0">
                <a:solidFill>
                  <a:srgbClr val="FFFF00"/>
                </a:solidFill>
              </a:rPr>
              <a:t>Kladruby – klášterní kostel</a:t>
            </a:r>
            <a:endParaRPr lang="cs-CZ" sz="3800" b="1" dirty="0">
              <a:solidFill>
                <a:srgbClr val="FFFF00"/>
              </a:solidFill>
            </a:endParaRPr>
          </a:p>
        </p:txBody>
      </p:sp>
      <p:pic>
        <p:nvPicPr>
          <p:cNvPr id="3" name="Obrázek 2" descr="VÃ½sledek obrÃ¡zku pro kladruby koste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7"/>
            <a:ext cx="7416823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0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>
                <a:solidFill>
                  <a:srgbClr val="FFFF00"/>
                </a:solidFill>
                <a:effectLst/>
              </a:rPr>
              <a:t>Kostel svatého Václava ve Zvoli</a:t>
            </a:r>
            <a:endParaRPr lang="cs-CZ" sz="3800" dirty="0">
              <a:solidFill>
                <a:srgbClr val="FFFF00"/>
              </a:solidFill>
            </a:endParaRPr>
          </a:p>
        </p:txBody>
      </p:sp>
      <p:pic>
        <p:nvPicPr>
          <p:cNvPr id="3" name="Obrázek 2" descr="VÃ½sledek obrÃ¡zku pro kostel zvo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36903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8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/>
              </a:rPr>
              <a:t>Další 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cs-CZ" sz="3500" dirty="0">
                <a:solidFill>
                  <a:srgbClr val="FFFF00"/>
                </a:solidFill>
              </a:rPr>
              <a:t>Matyášova brána na Pražském hradě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Loreta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Buchlovice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Dobříš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Střílky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Olomouc – kašny, klášter Hradisko, sv. Kopeček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200" b="1" dirty="0" smtClean="0">
                <a:solidFill>
                  <a:srgbClr val="FFFF00"/>
                </a:solidFill>
              </a:rPr>
              <a:t>Datování</a:t>
            </a:r>
            <a:endParaRPr lang="cs-CZ" sz="5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sz="3500" dirty="0">
                <a:solidFill>
                  <a:srgbClr val="FFFF00"/>
                </a:solidFill>
              </a:rPr>
              <a:t>Po renesanci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Poslední univerzální jednotný styl celé vzdělané Evropy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Rané – v Itálii v 16. stol., zbylé oblasti Evropy v 17. stol.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Vrcholné – konec 17. až </a:t>
            </a:r>
            <a:r>
              <a:rPr lang="cs-CZ" sz="3500" dirty="0" smtClean="0">
                <a:solidFill>
                  <a:srgbClr val="FFFF00"/>
                </a:solidFill>
              </a:rPr>
              <a:t>závěr</a:t>
            </a:r>
          </a:p>
          <a:p>
            <a:pPr marL="537210" lvl="1" indent="0">
              <a:buNone/>
            </a:pPr>
            <a:r>
              <a:rPr lang="cs-CZ" sz="3500" dirty="0" smtClean="0">
                <a:solidFill>
                  <a:srgbClr val="FFFF00"/>
                </a:solidFill>
              </a:rPr>
              <a:t> </a:t>
            </a:r>
            <a:r>
              <a:rPr lang="cs-CZ" sz="3500" dirty="0">
                <a:solidFill>
                  <a:srgbClr val="FFFF00"/>
                </a:solidFill>
              </a:rPr>
              <a:t>1. poloviny 18. stol.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Pozdní – 40.-90. léta 18. stol.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5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800" dirty="0">
                <a:solidFill>
                  <a:srgbClr val="FFFF00"/>
                </a:solidFill>
              </a:rPr>
              <a:t>Selské baroko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sz="3500" dirty="0">
                <a:solidFill>
                  <a:srgbClr val="FFFF00"/>
                </a:solidFill>
              </a:rPr>
              <a:t>Jihočeské vesnice – průčelí statků, jejichž střed vytváří brána vjezdu do dvora se štítem a dvěma bočními brankami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Kapličky, boží muka, sochy ve skupinách starých stromů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031"/>
            <a:ext cx="9144000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5200" dirty="0">
                <a:solidFill>
                  <a:srgbClr val="FFFF00"/>
                </a:solidFill>
                <a:effectLst/>
              </a:rPr>
              <a:t>Rokoko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s-CZ" sz="4100" dirty="0">
                <a:solidFill>
                  <a:srgbClr val="FFFF00"/>
                </a:solidFill>
              </a:rPr>
              <a:t>Pozdní baroko (1740-1770)</a:t>
            </a:r>
          </a:p>
          <a:p>
            <a:pPr lvl="1"/>
            <a:r>
              <a:rPr lang="cs-CZ" sz="4100" dirty="0" err="1" smtClean="0">
                <a:solidFill>
                  <a:srgbClr val="FFFF00"/>
                </a:solidFill>
              </a:rPr>
              <a:t>Roacaille</a:t>
            </a:r>
            <a:r>
              <a:rPr lang="cs-CZ" sz="4100" dirty="0" smtClean="0">
                <a:solidFill>
                  <a:srgbClr val="FFFF00"/>
                </a:solidFill>
              </a:rPr>
              <a:t> </a:t>
            </a:r>
            <a:r>
              <a:rPr lang="cs-CZ" sz="4100" dirty="0">
                <a:solidFill>
                  <a:srgbClr val="FFFF00"/>
                </a:solidFill>
              </a:rPr>
              <a:t>– rokaj – francouzské označení pro asymetrický dekorativní motiv ve tvaru mušle</a:t>
            </a:r>
          </a:p>
          <a:p>
            <a:pPr lvl="1"/>
            <a:r>
              <a:rPr lang="cs-CZ" sz="4100" dirty="0">
                <a:solidFill>
                  <a:srgbClr val="FFFF00"/>
                </a:solidFill>
              </a:rPr>
              <a:t>Přebujelá štuková výzdoba</a:t>
            </a:r>
          </a:p>
          <a:p>
            <a:pPr lvl="1"/>
            <a:r>
              <a:rPr lang="cs-CZ" sz="4100" dirty="0">
                <a:solidFill>
                  <a:srgbClr val="FFFF00"/>
                </a:solidFill>
              </a:rPr>
              <a:t>Zjemňující architektonické principy</a:t>
            </a:r>
          </a:p>
          <a:p>
            <a:pPr lvl="1"/>
            <a:r>
              <a:rPr lang="cs-CZ" sz="4100" dirty="0">
                <a:solidFill>
                  <a:srgbClr val="FFFF00"/>
                </a:solidFill>
              </a:rPr>
              <a:t>Vzrostl zájem o vnitřní výzdobu, kouzlo smyslnosti a lehké zdobnosti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1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4400" dirty="0">
                <a:solidFill>
                  <a:srgbClr val="FFFF00"/>
                </a:solidFill>
              </a:rPr>
              <a:t>Sochařství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sz="3500" dirty="0" smtClean="0">
                <a:solidFill>
                  <a:srgbClr val="FFFF00"/>
                </a:solidFill>
              </a:rPr>
              <a:t>Sochařství </a:t>
            </a:r>
            <a:r>
              <a:rPr lang="cs-CZ" sz="3500" dirty="0">
                <a:solidFill>
                  <a:srgbClr val="FFFF00"/>
                </a:solidFill>
              </a:rPr>
              <a:t>církevní i světské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Socha chápána jako alegorie duchovního života člověka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Patetické, vzrušené gesto, divadelní postoj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Mučednický výraz nebo soustředěné náboženské </a:t>
            </a:r>
            <a:r>
              <a:rPr lang="cs-CZ" sz="3500" dirty="0" smtClean="0">
                <a:solidFill>
                  <a:srgbClr val="FFFF00"/>
                </a:solidFill>
              </a:rPr>
              <a:t>zadumání</a:t>
            </a:r>
          </a:p>
        </p:txBody>
      </p:sp>
    </p:spTree>
    <p:extLst>
      <p:ext uri="{BB962C8B-B14F-4D97-AF65-F5344CB8AC3E}">
        <p14:creationId xmlns:p14="http://schemas.microsoft.com/office/powerpoint/2010/main" val="35642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800" dirty="0">
                <a:solidFill>
                  <a:srgbClr val="FFFF00"/>
                </a:solidFill>
              </a:rPr>
              <a:t>Kult sv. Jana Nepomuckého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Mariánský kult – mariánské sloupy</a:t>
            </a:r>
          </a:p>
          <a:p>
            <a:pPr marL="64008" lv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04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cs-CZ" sz="3800" dirty="0" smtClean="0">
                <a:solidFill>
                  <a:srgbClr val="FFFF00"/>
                </a:solidFill>
              </a:rPr>
              <a:t>Matyáš Bernard Braun</a:t>
            </a:r>
            <a:endParaRPr lang="cs-CZ" sz="3800" dirty="0">
              <a:solidFill>
                <a:srgbClr val="FFFF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457200">
              <a:buSzPct val="80000"/>
            </a:pPr>
            <a:r>
              <a:rPr lang="cs-CZ" sz="3500" dirty="0" smtClean="0">
                <a:solidFill>
                  <a:srgbClr val="FFFF00"/>
                </a:solidFill>
              </a:rPr>
              <a:t>Výzdoba </a:t>
            </a:r>
            <a:r>
              <a:rPr lang="cs-CZ" sz="3500" dirty="0">
                <a:solidFill>
                  <a:srgbClr val="FFFF00"/>
                </a:solidFill>
              </a:rPr>
              <a:t>areálu </a:t>
            </a:r>
            <a:r>
              <a:rPr lang="cs-CZ" sz="3500" dirty="0" smtClean="0">
                <a:solidFill>
                  <a:srgbClr val="FFFF00"/>
                </a:solidFill>
              </a:rPr>
              <a:t>Kuksu</a:t>
            </a:r>
          </a:p>
          <a:p>
            <a:pPr marL="521208" lvl="2" indent="-457200">
              <a:buSzPct val="80000"/>
              <a:buFont typeface="Arial" panose="020B0604020202020204" pitchFamily="34" charset="0"/>
              <a:buChar char="•"/>
            </a:pPr>
            <a:r>
              <a:rPr lang="cs-CZ" sz="3500" dirty="0" smtClean="0">
                <a:solidFill>
                  <a:srgbClr val="FFFF00"/>
                </a:solidFill>
              </a:rPr>
              <a:t>Sochy </a:t>
            </a:r>
            <a:r>
              <a:rPr lang="cs-CZ" sz="3500" dirty="0">
                <a:solidFill>
                  <a:srgbClr val="FFFF00"/>
                </a:solidFill>
              </a:rPr>
              <a:t>na Karlově mostu – sousoší svaté </a:t>
            </a:r>
            <a:r>
              <a:rPr lang="cs-CZ" sz="3500" dirty="0" err="1">
                <a:solidFill>
                  <a:srgbClr val="FFFF00"/>
                </a:solidFill>
              </a:rPr>
              <a:t>Luitgardy</a:t>
            </a:r>
            <a:r>
              <a:rPr lang="cs-CZ" sz="3500" dirty="0">
                <a:solidFill>
                  <a:srgbClr val="FFFF00"/>
                </a:solidFill>
              </a:rPr>
              <a:t>, sousoší svatého Iva, Socha svaté Ludmily s malým Václavem</a:t>
            </a:r>
          </a:p>
          <a:p>
            <a:endParaRPr lang="cs-CZ" dirty="0"/>
          </a:p>
        </p:txBody>
      </p:sp>
      <p:pic>
        <p:nvPicPr>
          <p:cNvPr id="6" name="Obrázek 5" descr="VÃ½sledek obrÃ¡zku pro kuks soch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848871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Ã½sledek obrÃ¡zku pro sousoÅ¡Ã­ sv luitgard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7118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3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800" dirty="0" smtClean="0">
                <a:solidFill>
                  <a:srgbClr val="FFFF00"/>
                </a:solidFill>
              </a:rPr>
              <a:t>Ferdinand Maxmilián Brokoff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7824" lvl="2" indent="0">
              <a:buNone/>
            </a:pPr>
            <a:r>
              <a:rPr lang="cs-CZ" sz="3500" dirty="0" smtClean="0">
                <a:solidFill>
                  <a:srgbClr val="FFFF00"/>
                </a:solidFill>
              </a:rPr>
              <a:t>Sochy </a:t>
            </a:r>
            <a:r>
              <a:rPr lang="cs-CZ" sz="3500" dirty="0">
                <a:solidFill>
                  <a:srgbClr val="FFFF00"/>
                </a:solidFill>
              </a:rPr>
              <a:t>na Karlově mostu – sousoší svaté Barbory ,</a:t>
            </a:r>
            <a:r>
              <a:rPr lang="cs-CZ" sz="3500" dirty="0" smtClean="0">
                <a:solidFill>
                  <a:srgbClr val="FFFF00"/>
                </a:solidFill>
              </a:rPr>
              <a:t> </a:t>
            </a:r>
            <a:r>
              <a:rPr lang="cs-CZ" sz="3500" dirty="0">
                <a:solidFill>
                  <a:srgbClr val="FFFF00"/>
                </a:solidFill>
              </a:rPr>
              <a:t>svatou </a:t>
            </a:r>
            <a:r>
              <a:rPr lang="cs-CZ" sz="3500" dirty="0" smtClean="0">
                <a:solidFill>
                  <a:srgbClr val="FFFF00"/>
                </a:solidFill>
              </a:rPr>
              <a:t>Markétou, </a:t>
            </a:r>
            <a:r>
              <a:rPr lang="cs-CZ" sz="3500" dirty="0">
                <a:solidFill>
                  <a:srgbClr val="FFFF00"/>
                </a:solidFill>
              </a:rPr>
              <a:t>svatou Alžbětou, socha svatého Vojtěcha…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ouvisejÃ­cÃ­ obrÃ¡ze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3883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7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399032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sz="6200" dirty="0">
                <a:solidFill>
                  <a:srgbClr val="FFFF00"/>
                </a:solidFill>
                <a:effectLst/>
              </a:rPr>
              <a:t>Malířství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6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cs-CZ" sz="3500" dirty="0">
                <a:solidFill>
                  <a:srgbClr val="FFFF00"/>
                </a:solidFill>
              </a:rPr>
              <a:t>Technika fresky – nástěnné malby, technika závěsného obrazu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Církevní obrazy – náboženské alegorie, historická témata, život světců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Světské obrazy – krajina, zátiší, náboženské výjevy ze </a:t>
            </a:r>
            <a:r>
              <a:rPr lang="cs-CZ" sz="3500" dirty="0" smtClean="0">
                <a:solidFill>
                  <a:srgbClr val="FFFF00"/>
                </a:solidFill>
              </a:rPr>
              <a:t>života</a:t>
            </a:r>
          </a:p>
          <a:p>
            <a:pPr lvl="1"/>
            <a:r>
              <a:rPr lang="cs-CZ" sz="3500" dirty="0" smtClean="0">
                <a:solidFill>
                  <a:srgbClr val="FFFF00"/>
                </a:solidFill>
              </a:rPr>
              <a:t>Šerosvit – vytváří prostor a objemy kontrastem světel a stínů a jejich přechody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1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5200" dirty="0" smtClean="0">
                <a:solidFill>
                  <a:srgbClr val="FFFF00"/>
                </a:solidFill>
              </a:rPr>
              <a:t>Karel Škréta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sz="3800" dirty="0" smtClean="0">
                <a:solidFill>
                  <a:srgbClr val="FFFF00"/>
                </a:solidFill>
              </a:rPr>
              <a:t>Rodinný </a:t>
            </a:r>
            <a:r>
              <a:rPr lang="cs-CZ" sz="3800" dirty="0">
                <a:solidFill>
                  <a:srgbClr val="FFFF00"/>
                </a:solidFill>
              </a:rPr>
              <a:t>portrét brusiče drahokamů </a:t>
            </a:r>
            <a:r>
              <a:rPr lang="cs-CZ" sz="3800" dirty="0" err="1">
                <a:solidFill>
                  <a:srgbClr val="FFFF00"/>
                </a:solidFill>
              </a:rPr>
              <a:t>Miserioniho</a:t>
            </a:r>
            <a:endParaRPr lang="cs-CZ" sz="3800" dirty="0">
              <a:solidFill>
                <a:srgbClr val="FFFF00"/>
              </a:solidFill>
            </a:endParaRPr>
          </a:p>
          <a:p>
            <a:pPr lvl="2"/>
            <a:r>
              <a:rPr lang="cs-CZ" sz="3800" dirty="0">
                <a:solidFill>
                  <a:srgbClr val="FFFF00"/>
                </a:solidFill>
              </a:rPr>
              <a:t>Svatý Martin se dělí o plášť se žebrákem</a:t>
            </a:r>
          </a:p>
          <a:p>
            <a:pPr marL="537210" lvl="1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9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Základní informace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dirty="0">
                <a:solidFill>
                  <a:srgbClr val="FFFF00"/>
                </a:solidFill>
              </a:rPr>
              <a:t>Kolébkou je Itálie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Znovunastolení křesťanského mravního zákona (renesanční anarchie)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Barokní rozpornost (dualismus)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Souviselo těsně s protireformačním </a:t>
            </a:r>
            <a:r>
              <a:rPr lang="cs-CZ" sz="2800" dirty="0" smtClean="0">
                <a:solidFill>
                  <a:srgbClr val="FFFF00"/>
                </a:solidFill>
              </a:rPr>
              <a:t>katolictvím</a:t>
            </a:r>
          </a:p>
          <a:p>
            <a:pPr lvl="1"/>
            <a:r>
              <a:rPr lang="cs-CZ" sz="2800" dirty="0" err="1">
                <a:solidFill>
                  <a:srgbClr val="FFFF00"/>
                </a:solidFill>
              </a:rPr>
              <a:t>Baroque</a:t>
            </a:r>
            <a:r>
              <a:rPr lang="cs-CZ" sz="2800" dirty="0">
                <a:solidFill>
                  <a:srgbClr val="FFFF00"/>
                </a:solidFill>
              </a:rPr>
              <a:t> – podivný, nepravidelný, absurdní, groteskní – z </a:t>
            </a:r>
            <a:r>
              <a:rPr lang="cs-CZ" sz="2800" dirty="0" smtClean="0">
                <a:solidFill>
                  <a:srgbClr val="FFFF00"/>
                </a:solidFill>
              </a:rPr>
              <a:t>francouzštiny</a:t>
            </a:r>
            <a:endParaRPr lang="cs-CZ" sz="2800" dirty="0">
              <a:solidFill>
                <a:srgbClr val="FFFF00"/>
              </a:solidFill>
            </a:endParaRPr>
          </a:p>
          <a:p>
            <a:pPr lvl="1"/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9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2800" dirty="0" smtClean="0"/>
              <a:t/>
            </a:r>
            <a:br>
              <a:rPr lang="cs-CZ" sz="28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210" lvl="1" indent="0">
              <a:buNone/>
            </a:pPr>
            <a:endParaRPr lang="cs-CZ" sz="2800" dirty="0"/>
          </a:p>
          <a:p>
            <a:endParaRPr lang="cs-CZ" dirty="0"/>
          </a:p>
        </p:txBody>
      </p:sp>
      <p:pic>
        <p:nvPicPr>
          <p:cNvPr id="4" name="Obrázek 3" descr="Karel Å krÃ©ta: Sv. Martin se dÄlÃ­ s Å¾ebrÃ¡kem o plÃ¡Å¡Å¥, po roce 16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94" y="-9128"/>
            <a:ext cx="5095978" cy="686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0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800" dirty="0">
                <a:solidFill>
                  <a:srgbClr val="FFFF00"/>
                </a:solidFill>
              </a:rPr>
              <a:t>Petr Brandl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sz="3500" dirty="0">
                <a:solidFill>
                  <a:srgbClr val="FFFF00"/>
                </a:solidFill>
              </a:rPr>
              <a:t>Oltářní obrazy – Sv. Jáchym a Anna (kostel Panny Marie Vítězné, Praha)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Zvěstování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Křest Kristův</a:t>
            </a:r>
          </a:p>
          <a:p>
            <a:pPr lvl="2"/>
            <a:r>
              <a:rPr lang="cs-CZ" sz="3500" dirty="0">
                <a:solidFill>
                  <a:srgbClr val="FFFF00"/>
                </a:solidFill>
              </a:rPr>
              <a:t>Simeon s Ježíškem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etr Brandl: Simeon s JeÅ¾Ã­Å¡kem, okolo 17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39"/>
            <a:ext cx="61206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5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4200" dirty="0" smtClean="0">
                <a:solidFill>
                  <a:srgbClr val="FFFF00"/>
                </a:solidFill>
              </a:rPr>
              <a:t>Václav Vavřinec Reiner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 smtClean="0"/>
              <a:t>Krajina </a:t>
            </a:r>
            <a:r>
              <a:rPr lang="cs-CZ" dirty="0"/>
              <a:t>s dobytkem</a:t>
            </a:r>
            <a:endParaRPr lang="en-US" dirty="0"/>
          </a:p>
          <a:p>
            <a:pPr lvl="2"/>
            <a:r>
              <a:rPr lang="cs-CZ" dirty="0"/>
              <a:t>Spojení s architektem Kiliánem Ignácem </a:t>
            </a:r>
            <a:r>
              <a:rPr lang="cs-CZ" dirty="0" err="1"/>
              <a:t>Dienzenhoferem</a:t>
            </a:r>
            <a:r>
              <a:rPr lang="cs-CZ" dirty="0"/>
              <a:t> – nástropní fresky kostelů v Praze i na venkově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9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210" lvl="1" indent="0">
              <a:buNone/>
            </a:pPr>
            <a:r>
              <a:rPr lang="cs-CZ" sz="4200" dirty="0">
                <a:solidFill>
                  <a:srgbClr val="FFFF00"/>
                </a:solidFill>
              </a:rPr>
              <a:t>Jan Kupecký</a:t>
            </a:r>
            <a:endParaRPr lang="en-US" sz="4200" dirty="0">
              <a:solidFill>
                <a:srgbClr val="FFFF00"/>
              </a:solidFill>
            </a:endParaRPr>
          </a:p>
          <a:p>
            <a:pPr lvl="2"/>
            <a:r>
              <a:rPr lang="cs-CZ" dirty="0">
                <a:solidFill>
                  <a:srgbClr val="FFFF00"/>
                </a:solidFill>
              </a:rPr>
              <a:t>Portrétní malíř panovníků a vysoké šlechty</a:t>
            </a:r>
            <a:endParaRPr lang="en-US" dirty="0">
              <a:solidFill>
                <a:srgbClr val="FFFF00"/>
              </a:solidFill>
            </a:endParaRPr>
          </a:p>
          <a:p>
            <a:pPr marL="537210" lvl="1" indent="0">
              <a:buNone/>
            </a:pPr>
            <a:r>
              <a:rPr lang="cs-CZ" sz="4200" dirty="0">
                <a:solidFill>
                  <a:srgbClr val="FFFF00"/>
                </a:solidFill>
              </a:rPr>
              <a:t>Václav </a:t>
            </a:r>
            <a:r>
              <a:rPr lang="cs-CZ" sz="4200" dirty="0" err="1">
                <a:solidFill>
                  <a:srgbClr val="FFFF00"/>
                </a:solidFill>
              </a:rPr>
              <a:t>Hollar</a:t>
            </a:r>
            <a:endParaRPr lang="en-US" sz="4200" dirty="0">
              <a:solidFill>
                <a:srgbClr val="FFFF00"/>
              </a:solidFill>
            </a:endParaRPr>
          </a:p>
          <a:p>
            <a:pPr lvl="2"/>
            <a:r>
              <a:rPr lang="cs-CZ" dirty="0">
                <a:solidFill>
                  <a:srgbClr val="FFFF00"/>
                </a:solidFill>
              </a:rPr>
              <a:t>rytec</a:t>
            </a:r>
            <a:endParaRPr lang="en-US" dirty="0">
              <a:solidFill>
                <a:srgbClr val="FFFF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66526"/>
            <a:ext cx="6912768" cy="43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5200" dirty="0" smtClean="0">
                <a:solidFill>
                  <a:srgbClr val="FFFF00"/>
                </a:solidFill>
              </a:rPr>
              <a:t>Baroko v hudbě</a:t>
            </a:r>
            <a:endParaRPr lang="en-US" sz="5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cs-CZ" sz="3800" dirty="0">
                <a:solidFill>
                  <a:srgbClr val="FFFF00"/>
                </a:solidFill>
              </a:rPr>
              <a:t>Církevní díla – díla dojímavá, vyvolávající bázeň a pokoru</a:t>
            </a:r>
            <a:endParaRPr lang="en-US" sz="3800" dirty="0">
              <a:solidFill>
                <a:srgbClr val="FFFF00"/>
              </a:solidFill>
            </a:endParaRPr>
          </a:p>
          <a:p>
            <a:pPr lvl="1"/>
            <a:r>
              <a:rPr lang="cs-CZ" sz="3800" dirty="0">
                <a:solidFill>
                  <a:srgbClr val="FFFF00"/>
                </a:solidFill>
              </a:rPr>
              <a:t>Harmonicko-melodické hudební myšlení</a:t>
            </a:r>
            <a:endParaRPr lang="en-US" sz="3800" dirty="0">
              <a:solidFill>
                <a:srgbClr val="FFFF00"/>
              </a:solidFill>
            </a:endParaRPr>
          </a:p>
          <a:p>
            <a:pPr lvl="1"/>
            <a:r>
              <a:rPr lang="cs-CZ" sz="3800" dirty="0">
                <a:solidFill>
                  <a:srgbClr val="FFFF00"/>
                </a:solidFill>
              </a:rPr>
              <a:t>Nově vznikající nástroje klávesové – klavichord, cembalo</a:t>
            </a:r>
            <a:endParaRPr lang="en-US" sz="3800" dirty="0">
              <a:solidFill>
                <a:srgbClr val="FFFF00"/>
              </a:solidFill>
            </a:endParaRPr>
          </a:p>
          <a:p>
            <a:pPr lvl="1"/>
            <a:r>
              <a:rPr lang="cs-CZ" sz="3800" dirty="0">
                <a:solidFill>
                  <a:srgbClr val="FFFF00"/>
                </a:solidFill>
              </a:rPr>
              <a:t>Vzniká opera, árie, oratoria</a:t>
            </a:r>
            <a:endParaRPr lang="en-US" sz="3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800" i="1" dirty="0">
                <a:solidFill>
                  <a:srgbClr val="FFFF00"/>
                </a:solidFill>
              </a:rPr>
              <a:t>Johann Sebastian Bach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i="1" dirty="0"/>
              <a:t>Braniborské koncerty</a:t>
            </a:r>
            <a:endParaRPr lang="en-US" dirty="0"/>
          </a:p>
          <a:p>
            <a:pPr lvl="2"/>
            <a:r>
              <a:rPr lang="cs-CZ" i="1" dirty="0"/>
              <a:t>Dobře temperovaný klavír</a:t>
            </a:r>
            <a:endParaRPr lang="en-US" dirty="0"/>
          </a:p>
          <a:p>
            <a:pPr lvl="2"/>
            <a:r>
              <a:rPr lang="cs-CZ" i="1" dirty="0"/>
              <a:t>Mše h moll</a:t>
            </a:r>
            <a:endParaRPr lang="en-US" dirty="0"/>
          </a:p>
          <a:p>
            <a:pPr lvl="2"/>
            <a:r>
              <a:rPr lang="cs-CZ" i="1" dirty="0"/>
              <a:t>Air</a:t>
            </a:r>
            <a:endParaRPr lang="en-US" dirty="0"/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cs-CZ" i="1" u="sng" dirty="0">
                <a:hlinkClick r:id="rId2"/>
              </a:rPr>
              <a:t>https://www.youtube.com/watch?v=GMkmQlfOJDk</a:t>
            </a:r>
            <a:r>
              <a:rPr lang="cs-CZ" i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18" y="4273320"/>
            <a:ext cx="3319451" cy="22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5200" i="1" dirty="0" smtClean="0">
                <a:solidFill>
                  <a:srgbClr val="FFFF00"/>
                </a:solidFill>
              </a:rPr>
              <a:t>Antonio </a:t>
            </a:r>
            <a:r>
              <a:rPr lang="cs-CZ" sz="5200" i="1" dirty="0" err="1" smtClean="0">
                <a:solidFill>
                  <a:srgbClr val="FFFF00"/>
                </a:solidFill>
              </a:rPr>
              <a:t>Vivaldi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i="1" dirty="0" smtClean="0"/>
              <a:t>Čtvero </a:t>
            </a:r>
            <a:r>
              <a:rPr lang="cs-CZ" i="1" dirty="0"/>
              <a:t>ročních dob</a:t>
            </a:r>
            <a:endParaRPr lang="en-US" dirty="0"/>
          </a:p>
          <a:p>
            <a:pPr lvl="2"/>
            <a:r>
              <a:rPr lang="cs-CZ" i="1" u="sng" dirty="0">
                <a:hlinkClick r:id="rId2"/>
              </a:rPr>
              <a:t>https://www.youtube.com/watch?v=GRxofEmo3HA</a:t>
            </a:r>
            <a:r>
              <a:rPr lang="cs-CZ" i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38034"/>
            <a:ext cx="325494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800" i="1" dirty="0" smtClean="0">
                <a:solidFill>
                  <a:srgbClr val="FFFF00"/>
                </a:solidFill>
              </a:rPr>
              <a:t>Georg Friedrich Händel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i="1" dirty="0" smtClean="0"/>
              <a:t>Oratoria</a:t>
            </a:r>
            <a:r>
              <a:rPr lang="cs-CZ" i="1" dirty="0"/>
              <a:t>: </a:t>
            </a:r>
            <a:r>
              <a:rPr lang="cs-CZ" i="1" dirty="0" err="1"/>
              <a:t>Mesíáš</a:t>
            </a:r>
            <a:r>
              <a:rPr lang="cs-CZ" i="1" dirty="0"/>
              <a:t>, Saul</a:t>
            </a:r>
            <a:r>
              <a:rPr lang="cs-CZ" i="1" dirty="0" smtClean="0"/>
              <a:t>…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55" y="2451936"/>
            <a:ext cx="4802545" cy="40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dirty="0">
                <a:solidFill>
                  <a:srgbClr val="FFFF00"/>
                </a:solidFill>
              </a:rPr>
              <a:t>Opak renesanční touhy po uzavřené formě, harmonických proporcích, klidu a jednotě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Rozbíjí ucelenou renesanční formu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Vnáší do výtvarného díla nezvyklý pohyb a napětí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Staví se proti nadvládě racionálna a rozumu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Odvrací se od přírody a vnějšího světa</a:t>
            </a:r>
          </a:p>
          <a:p>
            <a:pPr lvl="1"/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9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800" dirty="0">
                <a:solidFill>
                  <a:srgbClr val="FFFF00"/>
                </a:solidFill>
              </a:rPr>
              <a:t>Adam Michna z Otradovic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>
                <a:solidFill>
                  <a:srgbClr val="FFFF00"/>
                </a:solidFill>
              </a:rPr>
              <a:t>Česká mariánská muzika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cs-CZ" u="sng" dirty="0">
                <a:solidFill>
                  <a:srgbClr val="FFFF00"/>
                </a:solidFill>
                <a:hlinkClick r:id="rId2"/>
              </a:rPr>
              <a:t>https://www.youtube.com/watch?v=urTSuTCpN9w</a:t>
            </a:r>
            <a:r>
              <a:rPr lang="cs-CZ" dirty="0">
                <a:solidFill>
                  <a:srgbClr val="FFFF00"/>
                </a:solidFill>
              </a:rPr>
              <a:t> – Chtíc aby spal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cs-CZ" dirty="0">
                <a:solidFill>
                  <a:srgbClr val="FFFF00"/>
                </a:solidFill>
              </a:rPr>
              <a:t>Loutna česká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cs-CZ" u="sng" dirty="0">
                <a:solidFill>
                  <a:srgbClr val="FFFF00"/>
                </a:solidFill>
                <a:hlinkClick r:id="rId3"/>
              </a:rPr>
              <a:t>https://www.youtube.com/watch?v=f9nlMXEiaZ8</a:t>
            </a:r>
            <a:r>
              <a:rPr lang="cs-CZ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cs-CZ" dirty="0" err="1">
                <a:solidFill>
                  <a:srgbClr val="FFFF00"/>
                </a:solidFill>
              </a:rPr>
              <a:t>Svatoroční</a:t>
            </a:r>
            <a:r>
              <a:rPr lang="cs-CZ" dirty="0">
                <a:solidFill>
                  <a:srgbClr val="FFFF00"/>
                </a:solidFill>
              </a:rPr>
              <a:t> muzika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47429"/>
            <a:ext cx="1792858" cy="27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sz="3500" dirty="0">
                <a:solidFill>
                  <a:srgbClr val="FFFF00"/>
                </a:solidFill>
              </a:rPr>
              <a:t>Pavel Vejvanovský</a:t>
            </a:r>
            <a:endParaRPr lang="en-US" sz="3500" dirty="0">
              <a:solidFill>
                <a:srgbClr val="FFFF00"/>
              </a:solidFill>
            </a:endParaRPr>
          </a:p>
          <a:p>
            <a:pPr lvl="2"/>
            <a:r>
              <a:rPr lang="cs-CZ" sz="2800" dirty="0">
                <a:solidFill>
                  <a:srgbClr val="FFFF00"/>
                </a:solidFill>
              </a:rPr>
              <a:t>Instrumentální hudba</a:t>
            </a:r>
            <a:endParaRPr lang="en-US" sz="2800" dirty="0">
              <a:solidFill>
                <a:srgbClr val="FFFF00"/>
              </a:solidFill>
            </a:endParaRPr>
          </a:p>
          <a:p>
            <a:pPr lvl="2"/>
            <a:r>
              <a:rPr lang="cs-CZ" sz="2800" dirty="0">
                <a:solidFill>
                  <a:srgbClr val="FFFF00"/>
                </a:solidFill>
              </a:rPr>
              <a:t>Kroměřížská kapela olomouckého biskupa</a:t>
            </a:r>
            <a:endParaRPr lang="en-US" sz="2800" dirty="0">
              <a:solidFill>
                <a:srgbClr val="FFFF00"/>
              </a:solidFill>
            </a:endParaRP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František Václav Míča</a:t>
            </a:r>
            <a:endParaRPr lang="en-US" sz="3500" dirty="0">
              <a:solidFill>
                <a:srgbClr val="FFFF00"/>
              </a:solidFill>
            </a:endParaRPr>
          </a:p>
          <a:p>
            <a:pPr lvl="2"/>
            <a:r>
              <a:rPr lang="cs-CZ" sz="2800" dirty="0">
                <a:solidFill>
                  <a:srgbClr val="FFFF00"/>
                </a:solidFill>
              </a:rPr>
              <a:t>Kapela hraběte </a:t>
            </a:r>
            <a:r>
              <a:rPr lang="cs-CZ" sz="2800" dirty="0" err="1">
                <a:solidFill>
                  <a:srgbClr val="FFFF00"/>
                </a:solidFill>
              </a:rPr>
              <a:t>Questenberka</a:t>
            </a:r>
            <a:r>
              <a:rPr lang="cs-CZ" sz="2800" dirty="0">
                <a:solidFill>
                  <a:srgbClr val="FFFF00"/>
                </a:solidFill>
              </a:rPr>
              <a:t> v Jaroměřicích</a:t>
            </a:r>
            <a:endParaRPr lang="en-US" sz="2800" dirty="0">
              <a:solidFill>
                <a:srgbClr val="FFFF00"/>
              </a:solidFill>
            </a:endParaRPr>
          </a:p>
          <a:p>
            <a:pPr lvl="2"/>
            <a:r>
              <a:rPr lang="cs-CZ" sz="2800" dirty="0">
                <a:solidFill>
                  <a:srgbClr val="FFFF00"/>
                </a:solidFill>
              </a:rPr>
              <a:t>První česká opera O původu </a:t>
            </a:r>
            <a:r>
              <a:rPr lang="cs-CZ" sz="2800" dirty="0" smtClean="0">
                <a:solidFill>
                  <a:srgbClr val="FFFF00"/>
                </a:solidFill>
              </a:rPr>
              <a:t>Jaroměřic</a:t>
            </a:r>
          </a:p>
        </p:txBody>
      </p:sp>
    </p:spTree>
    <p:extLst>
      <p:ext uri="{BB962C8B-B14F-4D97-AF65-F5344CB8AC3E}">
        <p14:creationId xmlns:p14="http://schemas.microsoft.com/office/powerpoint/2010/main" val="4009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3500" dirty="0">
                <a:solidFill>
                  <a:srgbClr val="FFFF00"/>
                </a:solidFill>
              </a:rPr>
              <a:t>František a Jiří Antonín Bendové</a:t>
            </a:r>
            <a:endParaRPr lang="en-US" sz="3500" dirty="0">
              <a:solidFill>
                <a:srgbClr val="FFFF00"/>
              </a:solidFill>
            </a:endParaRP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Jan Václav </a:t>
            </a:r>
            <a:r>
              <a:rPr lang="cs-CZ" sz="3500" dirty="0" err="1">
                <a:solidFill>
                  <a:srgbClr val="FFFF00"/>
                </a:solidFill>
              </a:rPr>
              <a:t>Stamic</a:t>
            </a:r>
            <a:endParaRPr lang="en-US" sz="3500" dirty="0">
              <a:solidFill>
                <a:srgbClr val="FFFF00"/>
              </a:solidFill>
            </a:endParaRP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Josef Mysliveček</a:t>
            </a:r>
            <a:endParaRPr lang="en-US" sz="35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lvl="1" algn="l" rtl="0">
              <a:spcBef>
                <a:spcPct val="0"/>
              </a:spcBef>
            </a:pPr>
            <a:r>
              <a:rPr lang="cs-CZ" sz="3500" dirty="0" smtClean="0">
                <a:solidFill>
                  <a:srgbClr val="FFFF00"/>
                </a:solidFill>
              </a:rPr>
              <a:t>Bohuslav Matěj Černohorský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dirty="0" smtClean="0"/>
              <a:t>Regina </a:t>
            </a:r>
            <a:r>
              <a:rPr lang="cs-CZ" dirty="0" err="1"/>
              <a:t>Coeli</a:t>
            </a:r>
            <a:endParaRPr lang="en-US" dirty="0"/>
          </a:p>
          <a:p>
            <a:pPr lvl="2"/>
            <a:r>
              <a:rPr lang="cs-CZ" u="sng" dirty="0">
                <a:hlinkClick r:id="rId2"/>
              </a:rPr>
              <a:t>https://www.youtube.com/watch?v=tnjWKPJZCJg</a:t>
            </a:r>
            <a:r>
              <a:rPr lang="cs-CZ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564904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Děkujeme za pozornost!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Zdroje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Vybrané kapitoly dějin kultury, A. Odehnalová, </a:t>
            </a:r>
            <a:r>
              <a:rPr lang="en-US" sz="2000" dirty="0"/>
              <a:t>1997</a:t>
            </a:r>
            <a:endParaRPr lang="cs-CZ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www.artmuseum.cz/smery_list.php?smer</a:t>
            </a:r>
            <a:endParaRPr lang="cs-CZ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fast10.vsb.cz/depts/226/uvod/bar.htm_id=58</a:t>
            </a:r>
            <a:endParaRPr lang="cs-CZ" sz="2000" dirty="0"/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cs-CZ" sz="2000" u="sng" dirty="0">
                <a:hlinkClick r:id="rId4"/>
              </a:rPr>
              <a:t>https://</a:t>
            </a:r>
            <a:r>
              <a:rPr lang="cs-CZ" sz="2000" u="sng" dirty="0" smtClean="0">
                <a:hlinkClick r:id="rId4"/>
              </a:rPr>
              <a:t>www.youtube.com/watch?v=tnjWKPJZCJg</a:t>
            </a:r>
            <a:endParaRPr lang="cs-CZ" sz="2000" u="sng" dirty="0" smtClean="0"/>
          </a:p>
          <a:p>
            <a:pPr lvl="2"/>
            <a:r>
              <a:rPr lang="cs-CZ" sz="2000" u="sng" dirty="0">
                <a:solidFill>
                  <a:srgbClr val="FFFF00"/>
                </a:solidFill>
                <a:hlinkClick r:id="rId5"/>
              </a:rPr>
              <a:t>https://www.youtube.com/watch?v=f9nlMXEiaZ8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cs-CZ" sz="2000" u="sng" dirty="0">
                <a:solidFill>
                  <a:srgbClr val="FFFF00"/>
                </a:solidFill>
                <a:hlinkClick r:id="rId6"/>
              </a:rPr>
              <a:t>https://www.youtube.com/watch?v=urTSuTCpN9w</a:t>
            </a:r>
            <a:r>
              <a:rPr lang="cs-CZ" sz="2000" dirty="0" smtClean="0"/>
              <a:t> </a:t>
            </a:r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cs-CZ" sz="2000" i="1" u="sng" dirty="0">
                <a:hlinkClick r:id="rId7"/>
              </a:rPr>
              <a:t>https://www.youtube.com/watch?v=GRxofEmo3HA</a:t>
            </a:r>
            <a:r>
              <a:rPr lang="cs-CZ" sz="2000" i="1" dirty="0"/>
              <a:t> </a:t>
            </a:r>
            <a:endParaRPr lang="cs-CZ" sz="2000" i="1" dirty="0" smtClean="0"/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www.archslohy.estranky.cz/clanky/baroko.html</a:t>
            </a:r>
            <a:endParaRPr lang="cs-CZ" sz="2000" dirty="0" smtClean="0"/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en-US" sz="2000" dirty="0">
                <a:hlinkClick r:id="rId9"/>
              </a:rPr>
              <a:t>https://www.ceskatelevize.cz/porady/10353942895-olomoucke-baroko</a:t>
            </a:r>
            <a:r>
              <a:rPr lang="en-US" sz="2000" dirty="0" smtClean="0">
                <a:hlinkClick r:id="rId9"/>
              </a:rPr>
              <a:t>/</a:t>
            </a:r>
            <a:endParaRPr lang="cs-CZ" sz="2000" dirty="0" smtClean="0"/>
          </a:p>
          <a:p>
            <a:pPr marL="448056" lvl="2" indent="-384048">
              <a:buSzPct val="80000"/>
              <a:buFont typeface="Wingdings 2"/>
              <a:buChar char=""/>
            </a:pPr>
            <a:r>
              <a:rPr lang="en-US" sz="2000" dirty="0"/>
              <a:t>https://dejiny.ceskatelevize.cz/208552116230067/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92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800" dirty="0">
                <a:solidFill>
                  <a:srgbClr val="FFFF00"/>
                </a:solidFill>
              </a:rPr>
              <a:t>Zaměřuje se na srdce a cit člověka víc než na intelekt</a:t>
            </a:r>
          </a:p>
          <a:p>
            <a:pPr lvl="1"/>
            <a:r>
              <a:rPr lang="cs-CZ" sz="2800" dirty="0">
                <a:solidFill>
                  <a:srgbClr val="FFFF00"/>
                </a:solidFill>
              </a:rPr>
              <a:t>Zdůrazňuje duchovnost a mysticismus, dále pak iracionalismus, disharmonii, nadpřirozenost, nadsázku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Architektura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cs-CZ" sz="3500" dirty="0" smtClean="0">
                <a:solidFill>
                  <a:srgbClr val="FFFF00"/>
                </a:solidFill>
              </a:rPr>
              <a:t>Nejvýznamnější </a:t>
            </a:r>
            <a:r>
              <a:rPr lang="cs-CZ" sz="3500" dirty="0">
                <a:solidFill>
                  <a:srgbClr val="FFFF00"/>
                </a:solidFill>
              </a:rPr>
              <a:t>umění tohoto období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Rozvíjí prostor do hloubky, důraz na šikmé a zakřivené linie a pokroucené plochy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Nápadné </a:t>
            </a:r>
            <a:r>
              <a:rPr lang="cs-CZ" sz="3500" dirty="0" err="1">
                <a:solidFill>
                  <a:srgbClr val="FFFF00"/>
                </a:solidFill>
              </a:rPr>
              <a:t>skruty</a:t>
            </a:r>
            <a:r>
              <a:rPr lang="cs-CZ" sz="3500" dirty="0">
                <a:solidFill>
                  <a:srgbClr val="FFFF00"/>
                </a:solidFill>
              </a:rPr>
              <a:t> (závitnice, voluty), dynamické a kypivé tvary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Bohatá fresková výzdoba</a:t>
            </a:r>
          </a:p>
          <a:p>
            <a:pPr lvl="1"/>
            <a:r>
              <a:rPr lang="cs-CZ" sz="3500" dirty="0">
                <a:solidFill>
                  <a:srgbClr val="FFFF00"/>
                </a:solidFill>
              </a:rPr>
              <a:t>Hra světel a stínu a barevných kontrastů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2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5200" b="1" dirty="0" smtClean="0">
                <a:solidFill>
                  <a:srgbClr val="FFFF00"/>
                </a:solidFill>
              </a:rPr>
              <a:t>Nejznámější architekti</a:t>
            </a:r>
            <a:endParaRPr lang="cs-CZ" sz="5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lvl="1" algn="l" rtl="0">
              <a:spcBef>
                <a:spcPct val="0"/>
              </a:spcBef>
            </a:pPr>
            <a:r>
              <a:rPr lang="cs-CZ" sz="4000" dirty="0" smtClean="0">
                <a:solidFill>
                  <a:srgbClr val="FFFF00"/>
                </a:solidFill>
              </a:rPr>
              <a:t>Andrea </a:t>
            </a:r>
            <a:r>
              <a:rPr lang="cs-CZ" sz="4000" dirty="0" err="1" smtClean="0">
                <a:solidFill>
                  <a:srgbClr val="FFFF00"/>
                </a:solidFill>
              </a:rPr>
              <a:t>Spezza</a:t>
            </a:r>
            <a:r>
              <a:rPr lang="cs-CZ" sz="4000" dirty="0" smtClean="0">
                <a:solidFill>
                  <a:srgbClr val="FFFF00"/>
                </a:solidFill>
              </a:rPr>
              <a:t> - Valdštejnský palác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21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5326398" cy="55176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37319"/>
            <a:ext cx="8532440" cy="5688293"/>
          </a:xfrm>
          <a:prstGeom prst="rect">
            <a:avLst/>
          </a:prstGeom>
        </p:spPr>
      </p:pic>
      <p:pic>
        <p:nvPicPr>
          <p:cNvPr id="6" name="Obrázek 5" descr="VÃ½sledek obrÃ¡zku pro karlova koruna zÃ¡me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37320"/>
            <a:ext cx="8532439" cy="57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cs-CZ" sz="4200" dirty="0">
                <a:solidFill>
                  <a:srgbClr val="FFFF00"/>
                </a:solidFill>
              </a:rPr>
              <a:t>Francesco </a:t>
            </a:r>
            <a:r>
              <a:rPr lang="cs-CZ" sz="4200" dirty="0" err="1" smtClean="0">
                <a:solidFill>
                  <a:srgbClr val="FFFF00"/>
                </a:solidFill>
              </a:rPr>
              <a:t>Caratti</a:t>
            </a:r>
            <a:r>
              <a:rPr lang="cs-CZ" sz="4200" dirty="0" smtClean="0">
                <a:solidFill>
                  <a:srgbClr val="FFFF00"/>
                </a:solidFill>
              </a:rPr>
              <a:t> - Černínský </a:t>
            </a:r>
            <a:r>
              <a:rPr lang="cs-CZ" sz="4200" dirty="0">
                <a:solidFill>
                  <a:srgbClr val="FFFF00"/>
                </a:solidFill>
              </a:rPr>
              <a:t>palác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3429"/>
            <a:ext cx="8352928" cy="51150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2" y="1103429"/>
            <a:ext cx="8005255" cy="56166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5" y="1103429"/>
            <a:ext cx="8450180" cy="56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645</Words>
  <Application>Microsoft Office PowerPoint</Application>
  <PresentationFormat>Předvádění na obrazovce (4:3)</PresentationFormat>
  <Paragraphs>140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Verdana</vt:lpstr>
      <vt:lpstr>Wingdings 2</vt:lpstr>
      <vt:lpstr>Talent</vt:lpstr>
      <vt:lpstr>Baroko</vt:lpstr>
      <vt:lpstr>Datování</vt:lpstr>
      <vt:lpstr>Základní informace</vt:lpstr>
      <vt:lpstr>Prezentace aplikace PowerPoint</vt:lpstr>
      <vt:lpstr>Prezentace aplikace PowerPoint</vt:lpstr>
      <vt:lpstr>Architektura</vt:lpstr>
      <vt:lpstr>Nejznámější architekti</vt:lpstr>
      <vt:lpstr>Andrea Spezza - Valdštejnský palác </vt:lpstr>
      <vt:lpstr>Francesco Caratti - Černínský palác </vt:lpstr>
      <vt:lpstr>Carlo Lurago - Klementinum </vt:lpstr>
      <vt:lpstr>Fischer a Hildebrandt - Vranov nad Dyjí, Kašna Parnas na Zelném trhu </vt:lpstr>
      <vt:lpstr>Alliprandi-Šternsberský palác v Praze, Kostel v Kuksu </vt:lpstr>
      <vt:lpstr>Kryštof Dientzenhofer </vt:lpstr>
      <vt:lpstr>Prezentace aplikace PowerPoint</vt:lpstr>
      <vt:lpstr>Jan Blažej Santini-Aichel </vt:lpstr>
      <vt:lpstr>Klášter Platsy</vt:lpstr>
      <vt:lpstr>Kladruby – klášterní kostel</vt:lpstr>
      <vt:lpstr>Kostel svatého Václava ve Zvoli</vt:lpstr>
      <vt:lpstr>Další památky</vt:lpstr>
      <vt:lpstr>Selské baroko </vt:lpstr>
      <vt:lpstr>Rokoko </vt:lpstr>
      <vt:lpstr>Sochařství </vt:lpstr>
      <vt:lpstr>Prezentace aplikace PowerPoint</vt:lpstr>
      <vt:lpstr>Matyáš Bernard Braun</vt:lpstr>
      <vt:lpstr>Ferdinand Maxmilián Brokoff </vt:lpstr>
      <vt:lpstr>Prezentace aplikace PowerPoint</vt:lpstr>
      <vt:lpstr>Malířství </vt:lpstr>
      <vt:lpstr>Prezentace aplikace PowerPoint</vt:lpstr>
      <vt:lpstr>Karel Škréta </vt:lpstr>
      <vt:lpstr> </vt:lpstr>
      <vt:lpstr>Petr Brandl </vt:lpstr>
      <vt:lpstr>Prezentace aplikace PowerPoint</vt:lpstr>
      <vt:lpstr>Václav Vavřinec Reiner </vt:lpstr>
      <vt:lpstr>Prezentace aplikace PowerPoint</vt:lpstr>
      <vt:lpstr>Baroko v hudbě</vt:lpstr>
      <vt:lpstr>Prezentace aplikace PowerPoint</vt:lpstr>
      <vt:lpstr>Johann Sebastian Bach </vt:lpstr>
      <vt:lpstr>Antonio Vivaldi </vt:lpstr>
      <vt:lpstr>Georg Friedrich Händel </vt:lpstr>
      <vt:lpstr>Adam Michna z Otradovic </vt:lpstr>
      <vt:lpstr>Prezentace aplikace PowerPoint</vt:lpstr>
      <vt:lpstr>Prezentace aplikace PowerPoint</vt:lpstr>
      <vt:lpstr>Bohuslav Matěj Černohorský </vt:lpstr>
      <vt:lpstr>Děkujeme za pozornost! 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Baroko</dc:title>
  <dc:creator>Zahradníčková Adéla</dc:creator>
  <cp:lastModifiedBy>Adelka</cp:lastModifiedBy>
  <cp:revision>20</cp:revision>
  <dcterms:created xsi:type="dcterms:W3CDTF">2019-04-25T07:00:29Z</dcterms:created>
  <dcterms:modified xsi:type="dcterms:W3CDTF">2019-04-25T19:56:00Z</dcterms:modified>
</cp:coreProperties>
</file>