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71" r:id="rId6"/>
    <p:sldId id="261" r:id="rId7"/>
    <p:sldId id="262" r:id="rId8"/>
    <p:sldId id="272" r:id="rId9"/>
    <p:sldId id="264" r:id="rId10"/>
    <p:sldId id="263" r:id="rId11"/>
    <p:sldId id="265" r:id="rId12"/>
    <p:sldId id="266" r:id="rId13"/>
    <p:sldId id="268" r:id="rId14"/>
    <p:sldId id="269" r:id="rId15"/>
    <p:sldId id="270" r:id="rId16"/>
    <p:sldId id="291" r:id="rId17"/>
    <p:sldId id="292" r:id="rId18"/>
    <p:sldId id="294" r:id="rId19"/>
    <p:sldId id="295" r:id="rId20"/>
    <p:sldId id="297" r:id="rId21"/>
    <p:sldId id="298" r:id="rId22"/>
    <p:sldId id="299" r:id="rId23"/>
    <p:sldId id="273" r:id="rId24"/>
    <p:sldId id="280" r:id="rId25"/>
    <p:sldId id="287" r:id="rId26"/>
    <p:sldId id="288" r:id="rId27"/>
    <p:sldId id="274" r:id="rId28"/>
    <p:sldId id="289" r:id="rId29"/>
    <p:sldId id="290" r:id="rId30"/>
    <p:sldId id="275" r:id="rId31"/>
    <p:sldId id="278" r:id="rId32"/>
    <p:sldId id="279" r:id="rId33"/>
    <p:sldId id="284" r:id="rId34"/>
    <p:sldId id="285" r:id="rId35"/>
    <p:sldId id="276" r:id="rId36"/>
    <p:sldId id="27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.gymroznov.cz/webdl/opvk/4MZ%20-%206.sada%20-%20D%20-%20Starov%C4%9Bk/pdf/VY_32_INOVACE_D1r0220.pdf" TargetMode="External"/><Relationship Id="rId2" Type="http://schemas.openxmlformats.org/officeDocument/2006/relationships/hyperlink" Target="http://www.dejepisvkostce.estranky.cz/clanky/starovek/staroveky-rim--kralovstvi--republika--cisarstvi-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oogle.com/obr&#225;zky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89213" y="704675"/>
            <a:ext cx="8915399" cy="4072707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rgbClr val="C00000"/>
                </a:solidFill>
              </a:rPr>
              <a:t>Um</a:t>
            </a:r>
            <a:r>
              <a:rPr lang="cs-CZ" dirty="0">
                <a:solidFill>
                  <a:srgbClr val="C00000"/>
                </a:solidFill>
              </a:rPr>
              <a:t>ění apeninského         poloostrova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sz="3100" dirty="0">
                <a:solidFill>
                  <a:schemeClr val="tx1"/>
                </a:solidFill>
              </a:rPr>
              <a:t>Etruské umění</a:t>
            </a:r>
            <a:br>
              <a:rPr lang="cs-CZ" sz="3100" dirty="0">
                <a:solidFill>
                  <a:schemeClr val="tx1"/>
                </a:solidFill>
              </a:rPr>
            </a:br>
            <a:r>
              <a:rPr lang="cs-CZ" sz="3100" dirty="0">
                <a:solidFill>
                  <a:schemeClr val="tx1"/>
                </a:solidFill>
              </a:rPr>
              <a:t>Umění antického Říma</a:t>
            </a:r>
            <a:br>
              <a:rPr lang="cs-CZ" sz="3100" dirty="0">
                <a:solidFill>
                  <a:schemeClr val="tx1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   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598707"/>
          </a:xfrm>
        </p:spPr>
        <p:txBody>
          <a:bodyPr/>
          <a:lstStyle/>
          <a:p>
            <a:r>
              <a:rPr lang="cs-CZ" dirty="0"/>
              <a:t>Dějiny kultury</a:t>
            </a:r>
          </a:p>
          <a:p>
            <a:r>
              <a:rPr lang="cs-CZ" dirty="0"/>
              <a:t>Vypracovala: Romana Zemanová, Daniela Ryšavá-Ruihs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946" y="2438400"/>
            <a:ext cx="3830594" cy="233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87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4" y="624109"/>
            <a:ext cx="8911687" cy="1443588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Etruskové- s</a:t>
            </a:r>
            <a:r>
              <a:rPr lang="de-DE" sz="3200" dirty="0">
                <a:solidFill>
                  <a:srgbClr val="C00000"/>
                </a:solidFill>
              </a:rPr>
              <a:t>o</a:t>
            </a:r>
            <a:r>
              <a:rPr lang="cs-CZ" sz="3200" dirty="0">
                <a:solidFill>
                  <a:srgbClr val="C00000"/>
                </a:solidFill>
              </a:rPr>
              <a:t>ch</a:t>
            </a:r>
            <a:r>
              <a:rPr lang="de-DE" sz="3200" dirty="0">
                <a:solidFill>
                  <a:srgbClr val="C00000"/>
                </a:solidFill>
              </a:rPr>
              <a:t>a</a:t>
            </a:r>
            <a:r>
              <a:rPr lang="cs-CZ" sz="3200" dirty="0">
                <a:solidFill>
                  <a:srgbClr val="C00000"/>
                </a:solidFill>
              </a:rPr>
              <a:t>řství</a:t>
            </a:r>
            <a:r>
              <a:rPr lang="cs-CZ" sz="3200" dirty="0">
                <a:solidFill>
                  <a:schemeClr val="accent1"/>
                </a:solidFill>
              </a:rPr>
              <a:t/>
            </a:r>
            <a:br>
              <a:rPr lang="cs-CZ" sz="3200" dirty="0">
                <a:solidFill>
                  <a:schemeClr val="accent1"/>
                </a:solidFill>
              </a:rPr>
            </a:br>
            <a:r>
              <a:rPr lang="cs-CZ" dirty="0">
                <a:solidFill>
                  <a:schemeClr val="accent1"/>
                </a:solidFill>
              </a:rPr>
              <a:t/>
            </a:r>
            <a:br>
              <a:rPr lang="cs-CZ" dirty="0">
                <a:solidFill>
                  <a:schemeClr val="accent1"/>
                </a:solidFill>
              </a:rPr>
            </a:br>
            <a:r>
              <a:rPr lang="cs-CZ" sz="1200" b="1" dirty="0">
                <a:solidFill>
                  <a:schemeClr val="tx1"/>
                </a:solidFill>
              </a:rPr>
              <a:t>Sarkofág manželského páru z Caere, pálená hlína</a:t>
            </a:r>
            <a:endParaRPr lang="de-AT" sz="1200" b="1" dirty="0">
              <a:solidFill>
                <a:schemeClr val="tx1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2924" y="2125664"/>
            <a:ext cx="4771703" cy="3778250"/>
          </a:xfrm>
          <a:prstGeom prst="rect">
            <a:avLst/>
          </a:prstGeom>
        </p:spPr>
      </p:pic>
      <p:pic>
        <p:nvPicPr>
          <p:cNvPr id="9218" name="Picture 2" descr="Ãhnliches F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384" y="1186249"/>
            <a:ext cx="2839983" cy="471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524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01036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Etruské šperky</a:t>
            </a:r>
            <a:endParaRPr lang="de-AT" sz="3200" dirty="0">
              <a:solidFill>
                <a:srgbClr val="C00000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47005" y="4283676"/>
            <a:ext cx="3781168" cy="2026507"/>
          </a:xfrm>
          <a:prstGeom prst="rect">
            <a:avLst/>
          </a:prstGeom>
        </p:spPr>
      </p:pic>
      <p:pic>
        <p:nvPicPr>
          <p:cNvPr id="8194" name="Picture 2" descr="Ãhnliches Fot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4" y="1658723"/>
            <a:ext cx="3990231" cy="398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005" y="1185090"/>
            <a:ext cx="297386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52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147025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Fresky- nástěnné malby</a:t>
            </a:r>
            <a:br>
              <a:rPr lang="cs-CZ" sz="3200" dirty="0">
                <a:solidFill>
                  <a:srgbClr val="C00000"/>
                </a:solidFill>
              </a:rPr>
            </a:br>
            <a:r>
              <a:rPr lang="de-AT" sz="1300" b="1" dirty="0" err="1"/>
              <a:t>Tarquini</a:t>
            </a:r>
            <a:r>
              <a:rPr lang="cs-CZ" sz="1300" b="1" dirty="0"/>
              <a:t>e</a:t>
            </a:r>
            <a:endParaRPr lang="de-AT" sz="1300" b="1" dirty="0">
              <a:solidFill>
                <a:schemeClr val="accent1"/>
              </a:solidFill>
            </a:endParaRPr>
          </a:p>
        </p:txBody>
      </p:sp>
      <p:pic>
        <p:nvPicPr>
          <p:cNvPr id="10242" name="Picture 2" descr="Ãhnliches Fot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1771135"/>
            <a:ext cx="4313237" cy="413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1375" y="1771135"/>
            <a:ext cx="4313238" cy="413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84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784560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Římská vlčice</a:t>
            </a:r>
            <a:endParaRPr lang="de-AT" sz="3200" dirty="0">
              <a:solidFill>
                <a:srgbClr val="C0000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167" y="1491049"/>
            <a:ext cx="8477636" cy="49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08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77468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Římská kultura</a:t>
            </a:r>
            <a:endParaRPr lang="de-AT" dirty="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1845276"/>
            <a:ext cx="8915400" cy="4473146"/>
          </a:xfrm>
        </p:spPr>
        <p:txBody>
          <a:bodyPr>
            <a:normAutofit/>
          </a:bodyPr>
          <a:lstStyle/>
          <a:p>
            <a:r>
              <a:rPr lang="cs-CZ" b="1" dirty="0"/>
              <a:t>Řím</a:t>
            </a:r>
            <a:r>
              <a:rPr lang="cs-CZ" dirty="0"/>
              <a:t> založili </a:t>
            </a:r>
            <a:r>
              <a:rPr lang="cs-CZ" b="1" dirty="0"/>
              <a:t>Latinové </a:t>
            </a:r>
            <a:r>
              <a:rPr lang="cs-CZ" dirty="0"/>
              <a:t>podle tradice v roce </a:t>
            </a:r>
            <a:r>
              <a:rPr lang="cs-CZ" b="1" dirty="0"/>
              <a:t>753 př.n.l. </a:t>
            </a:r>
            <a:r>
              <a:rPr lang="de-DE" dirty="0"/>
              <a:t>(p</a:t>
            </a:r>
            <a:r>
              <a:rPr lang="cs-CZ" dirty="0"/>
              <a:t>očátek římského kalendáře</a:t>
            </a:r>
            <a:r>
              <a:rPr lang="de-DE" dirty="0"/>
              <a:t>)</a:t>
            </a:r>
            <a:endParaRPr lang="cs-CZ" dirty="0"/>
          </a:p>
          <a:p>
            <a:r>
              <a:rPr lang="cs-CZ" dirty="0"/>
              <a:t>Existují </a:t>
            </a:r>
            <a:r>
              <a:rPr lang="cs-CZ" b="1" dirty="0"/>
              <a:t>dvě teorie o založení Říma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b="1" dirty="0"/>
              <a:t>1. </a:t>
            </a:r>
            <a:r>
              <a:rPr lang="cs-CZ" dirty="0"/>
              <a:t>legenda</a:t>
            </a:r>
            <a:r>
              <a:rPr lang="cs-CZ" b="1" dirty="0"/>
              <a:t> o Romulovi a Rémovi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b="1" dirty="0"/>
              <a:t>2.</a:t>
            </a:r>
            <a:r>
              <a:rPr lang="cs-CZ" dirty="0"/>
              <a:t> </a:t>
            </a:r>
            <a:r>
              <a:rPr lang="cs-CZ" b="1" dirty="0"/>
              <a:t>h</a:t>
            </a:r>
            <a:r>
              <a:rPr lang="de-DE" b="1" dirty="0"/>
              <a:t>i</a:t>
            </a:r>
            <a:r>
              <a:rPr lang="cs-CZ" b="1" dirty="0"/>
              <a:t>storická</a:t>
            </a:r>
            <a:r>
              <a:rPr lang="cs-CZ" dirty="0"/>
              <a:t>: Řím vznikl postupným sjednocením několika vesnic v Latiu u </a:t>
            </a:r>
            <a:r>
              <a:rPr lang="cs-CZ" b="1" dirty="0"/>
              <a:t>řeky</a:t>
            </a:r>
          </a:p>
          <a:p>
            <a:pPr marL="0" indent="0">
              <a:buNone/>
            </a:pPr>
            <a:r>
              <a:rPr lang="cs-CZ" b="1" dirty="0"/>
              <a:t>     Tibery</a:t>
            </a:r>
            <a:r>
              <a:rPr lang="cs-CZ" dirty="0"/>
              <a:t>. Vzhledem ke své poloze je také nazýván </a:t>
            </a:r>
            <a:r>
              <a:rPr lang="cs-CZ" b="1" dirty="0"/>
              <a:t>městem sedmi pahorků  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 </a:t>
            </a:r>
            <a:r>
              <a:rPr lang="de-DE" dirty="0"/>
              <a:t>(</a:t>
            </a:r>
            <a:r>
              <a:rPr lang="cs-CZ" dirty="0"/>
              <a:t>např. Palatin, Kapitol</a:t>
            </a:r>
            <a:r>
              <a:rPr lang="de-DE" dirty="0"/>
              <a:t>).</a:t>
            </a:r>
            <a:r>
              <a:rPr lang="cs-CZ" b="1" dirty="0"/>
              <a:t> </a:t>
            </a:r>
            <a:endParaRPr lang="cs-CZ" dirty="0"/>
          </a:p>
          <a:p>
            <a:r>
              <a:rPr lang="cs-CZ" dirty="0"/>
              <a:t>Ve </a:t>
            </a:r>
            <a:r>
              <a:rPr lang="cs-CZ" b="1" dirty="0"/>
              <a:t>2. století př.n.l. </a:t>
            </a:r>
            <a:r>
              <a:rPr lang="cs-CZ" dirty="0"/>
              <a:t>se stává </a:t>
            </a:r>
            <a:r>
              <a:rPr lang="cs-CZ" b="1" dirty="0"/>
              <a:t>centrem světového obchodu</a:t>
            </a:r>
            <a:r>
              <a:rPr lang="cs-CZ" dirty="0"/>
              <a:t> a tím i střediskem umění.</a:t>
            </a:r>
          </a:p>
          <a:p>
            <a:r>
              <a:rPr lang="cs-CZ" dirty="0"/>
              <a:t>Postupně si původně malá obec podrobila nejen </a:t>
            </a:r>
            <a:r>
              <a:rPr lang="cs-CZ" b="1" dirty="0"/>
              <a:t>celou Itálii </a:t>
            </a:r>
            <a:r>
              <a:rPr lang="cs-CZ" dirty="0"/>
              <a:t>a všechna </a:t>
            </a:r>
            <a:r>
              <a:rPr lang="cs-CZ" b="1" dirty="0"/>
              <a:t>helénská království</a:t>
            </a:r>
            <a:r>
              <a:rPr lang="cs-CZ" dirty="0"/>
              <a:t>, ale dokonce i </a:t>
            </a:r>
            <a:r>
              <a:rPr lang="cs-CZ" b="1" dirty="0"/>
              <a:t>Afrika</a:t>
            </a:r>
            <a:r>
              <a:rPr lang="cs-CZ" dirty="0"/>
              <a:t> pocítila sílu římských legiií.</a:t>
            </a:r>
          </a:p>
          <a:p>
            <a:pPr marL="0" indent="0">
              <a:buNone/>
            </a:pPr>
            <a:r>
              <a:rPr lang="cs-CZ" b="1" dirty="0"/>
              <a:t>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58572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188214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1"/>
                </a:solidFill>
              </a:rPr>
              <a:t>Římské dějiny- doba královská </a:t>
            </a:r>
            <a:br>
              <a:rPr lang="cs-CZ" dirty="0">
                <a:solidFill>
                  <a:schemeClr val="accent1"/>
                </a:solidFill>
              </a:rPr>
            </a:br>
            <a:r>
              <a:rPr lang="de-AT" dirty="0">
                <a:solidFill>
                  <a:schemeClr val="accent1"/>
                </a:solidFill>
              </a:rPr>
              <a:t>(753 – 510 </a:t>
            </a:r>
            <a:r>
              <a:rPr lang="de-AT" dirty="0" err="1">
                <a:solidFill>
                  <a:schemeClr val="accent1"/>
                </a:solidFill>
              </a:rPr>
              <a:t>př</a:t>
            </a:r>
            <a:r>
              <a:rPr lang="de-AT" dirty="0">
                <a:solidFill>
                  <a:schemeClr val="accent1"/>
                </a:solidFill>
              </a:rPr>
              <a:t>.</a:t>
            </a:r>
            <a:r>
              <a:rPr lang="cs-CZ" dirty="0">
                <a:solidFill>
                  <a:schemeClr val="accent1"/>
                </a:solidFill>
              </a:rPr>
              <a:t>n.l</a:t>
            </a:r>
            <a:r>
              <a:rPr lang="de-AT" dirty="0">
                <a:solidFill>
                  <a:schemeClr val="accent1"/>
                </a:solidFill>
              </a:rPr>
              <a:t>.)</a:t>
            </a:r>
            <a:r>
              <a:rPr lang="cs-CZ" dirty="0">
                <a:solidFill>
                  <a:schemeClr val="accent1"/>
                </a:solidFill>
              </a:rPr>
              <a:t>:</a:t>
            </a:r>
            <a:br>
              <a:rPr lang="cs-CZ" dirty="0">
                <a:solidFill>
                  <a:schemeClr val="accent1"/>
                </a:solidFill>
              </a:rPr>
            </a:br>
            <a:endParaRPr lang="de-AT" dirty="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1812324"/>
            <a:ext cx="8915400" cy="444019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b="1" dirty="0"/>
          </a:p>
          <a:p>
            <a:r>
              <a:rPr lang="cs-CZ" b="1" dirty="0"/>
              <a:t>společenská</a:t>
            </a:r>
            <a:r>
              <a:rPr lang="de-AT" b="1" dirty="0"/>
              <a:t> </a:t>
            </a:r>
            <a:r>
              <a:rPr lang="cs-CZ" b="1" dirty="0"/>
              <a:t>struktura</a:t>
            </a:r>
            <a:r>
              <a:rPr lang="de-AT" b="1" dirty="0"/>
              <a:t> → </a:t>
            </a:r>
            <a:r>
              <a:rPr lang="cs-CZ" b="1" dirty="0"/>
              <a:t>reformy krále </a:t>
            </a:r>
            <a:r>
              <a:rPr lang="cs-CZ" b="1" dirty="0" err="1"/>
              <a:t>Servia</a:t>
            </a:r>
            <a:r>
              <a:rPr lang="cs-CZ" b="1" dirty="0"/>
              <a:t> </a:t>
            </a:r>
            <a:r>
              <a:rPr lang="cs-CZ" b="1" dirty="0" err="1"/>
              <a:t>Tullia</a:t>
            </a:r>
            <a:r>
              <a:rPr lang="cs-CZ" dirty="0"/>
              <a:t> → rozdělil obyvatelstvo         </a:t>
            </a:r>
            <a:r>
              <a:rPr lang="de-AT" dirty="0"/>
              <a:t>do</a:t>
            </a:r>
            <a:r>
              <a:rPr lang="cs-CZ" dirty="0"/>
              <a:t> </a:t>
            </a:r>
            <a:r>
              <a:rPr lang="de-AT" b="1" dirty="0"/>
              <a:t>5</a:t>
            </a:r>
            <a:r>
              <a:rPr lang="cs-CZ" b="1" dirty="0"/>
              <a:t> majetkových tříd </a:t>
            </a:r>
            <a:r>
              <a:rPr lang="cs-CZ" dirty="0"/>
              <a:t>podle výše majetku → vliv </a:t>
            </a:r>
            <a:r>
              <a:rPr lang="de-AT" dirty="0"/>
              <a:t>na </a:t>
            </a:r>
            <a:r>
              <a:rPr lang="cs-CZ" dirty="0"/>
              <a:t>postavení</a:t>
            </a:r>
            <a:r>
              <a:rPr lang="de-AT" dirty="0"/>
              <a:t> v </a:t>
            </a:r>
            <a:r>
              <a:rPr lang="cs-CZ" dirty="0"/>
              <a:t>setninovém shromáždění:</a:t>
            </a:r>
            <a:endParaRPr lang="de-AT" dirty="0"/>
          </a:p>
          <a:p>
            <a:pPr marL="0" indent="0">
              <a:buNone/>
            </a:pPr>
            <a:r>
              <a:rPr lang="cs-CZ" b="1" dirty="0"/>
              <a:t>     - král </a:t>
            </a:r>
            <a:r>
              <a:rPr lang="cs-CZ" dirty="0"/>
              <a:t>→ moc soudní, vojenská, náboženská</a:t>
            </a:r>
          </a:p>
          <a:p>
            <a:pPr marL="0" indent="0">
              <a:buNone/>
            </a:pPr>
            <a:r>
              <a:rPr lang="cs-CZ" dirty="0"/>
              <a:t>     - </a:t>
            </a:r>
            <a:r>
              <a:rPr lang="cs-CZ" b="1" dirty="0"/>
              <a:t>senát</a:t>
            </a:r>
            <a:r>
              <a:rPr lang="cs-CZ" dirty="0"/>
              <a:t> (poradní sbor krále)</a:t>
            </a:r>
          </a:p>
          <a:p>
            <a:pPr marL="0" indent="0">
              <a:buNone/>
            </a:pPr>
            <a:r>
              <a:rPr lang="cs-CZ" dirty="0"/>
              <a:t>     - rozdělení obyvatelstva:</a:t>
            </a:r>
          </a:p>
          <a:p>
            <a:pPr marL="0" indent="0">
              <a:buNone/>
            </a:pPr>
            <a:r>
              <a:rPr lang="cs-CZ" dirty="0"/>
              <a:t>    </a:t>
            </a:r>
            <a:r>
              <a:rPr lang="de-AT" dirty="0"/>
              <a:t>1. </a:t>
            </a:r>
            <a:r>
              <a:rPr lang="cs-CZ" b="1" dirty="0"/>
              <a:t>patricijové</a:t>
            </a:r>
            <a:r>
              <a:rPr lang="cs-CZ" dirty="0"/>
              <a:t> → privilegovaní</a:t>
            </a:r>
            <a:r>
              <a:rPr lang="de-AT" dirty="0"/>
              <a:t>, </a:t>
            </a:r>
            <a:r>
              <a:rPr lang="cs-CZ" dirty="0"/>
              <a:t>plnoprávní</a:t>
            </a:r>
          </a:p>
          <a:p>
            <a:pPr marL="0" indent="0">
              <a:buNone/>
            </a:pPr>
            <a:r>
              <a:rPr lang="cs-CZ" dirty="0"/>
              <a:t>    </a:t>
            </a:r>
            <a:r>
              <a:rPr lang="de-AT" dirty="0"/>
              <a:t>2</a:t>
            </a:r>
            <a:r>
              <a:rPr lang="cs-CZ" dirty="0"/>
              <a:t>. </a:t>
            </a:r>
            <a:r>
              <a:rPr lang="cs-CZ" b="1" dirty="0"/>
              <a:t>plebejové</a:t>
            </a:r>
            <a:r>
              <a:rPr lang="de-AT" dirty="0"/>
              <a:t> → </a:t>
            </a:r>
            <a:r>
              <a:rPr lang="cs-CZ" dirty="0"/>
              <a:t>neurození, neplnoprávní</a:t>
            </a:r>
          </a:p>
          <a:p>
            <a:pPr marL="0" indent="0">
              <a:buNone/>
            </a:pPr>
            <a:r>
              <a:rPr lang="cs-CZ" dirty="0"/>
              <a:t>   </a:t>
            </a:r>
            <a:r>
              <a:rPr lang="de-AT" dirty="0"/>
              <a:t> 3. </a:t>
            </a:r>
            <a:r>
              <a:rPr lang="cs-CZ" b="1" dirty="0"/>
              <a:t>zcela nemajetní </a:t>
            </a:r>
            <a:r>
              <a:rPr lang="de-AT" dirty="0"/>
              <a:t>(</a:t>
            </a:r>
            <a:r>
              <a:rPr lang="cs-CZ" dirty="0"/>
              <a:t>otroci)</a:t>
            </a:r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endParaRPr lang="de-AT" dirty="0"/>
          </a:p>
          <a:p>
            <a:pPr marL="0" indent="0">
              <a:buNone/>
            </a:pPr>
            <a:endParaRPr lang="de-AT" dirty="0"/>
          </a:p>
          <a:p>
            <a:endParaRPr lang="cs-CZ" b="1" dirty="0"/>
          </a:p>
          <a:p>
            <a:endParaRPr lang="de-AT" b="1" dirty="0"/>
          </a:p>
        </p:txBody>
      </p:sp>
    </p:spTree>
    <p:extLst>
      <p:ext uri="{BB962C8B-B14F-4D97-AF65-F5344CB8AC3E}">
        <p14:creationId xmlns:p14="http://schemas.microsoft.com/office/powerpoint/2010/main" val="2137120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105835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1"/>
                </a:solidFill>
              </a:rPr>
              <a:t>Římské dějiny- doba republiky</a:t>
            </a:r>
            <a:br>
              <a:rPr lang="cs-CZ" dirty="0">
                <a:solidFill>
                  <a:schemeClr val="accent1"/>
                </a:solidFill>
              </a:rPr>
            </a:br>
            <a:r>
              <a:rPr lang="pl-PL" dirty="0">
                <a:solidFill>
                  <a:schemeClr val="accent1"/>
                </a:solidFill>
              </a:rPr>
              <a:t>(510 – 30/27 př.n.l.)</a:t>
            </a:r>
            <a:r>
              <a:rPr lang="pl-PL" b="1" dirty="0">
                <a:solidFill>
                  <a:schemeClr val="accent1"/>
                </a:solidFill>
              </a:rPr>
              <a:t/>
            </a:r>
            <a:br>
              <a:rPr lang="pl-PL" b="1" dirty="0">
                <a:solidFill>
                  <a:schemeClr val="accent1"/>
                </a:solidFill>
              </a:rPr>
            </a:br>
            <a:endParaRPr lang="de-AT" dirty="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1598141"/>
            <a:ext cx="8915400" cy="486856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l-PL" sz="6400" b="1" dirty="0">
              <a:solidFill>
                <a:srgbClr val="C00000"/>
              </a:solidFill>
            </a:endParaRPr>
          </a:p>
          <a:p>
            <a:r>
              <a:rPr lang="de-AT" sz="6400" dirty="0"/>
              <a:t> </a:t>
            </a:r>
            <a:r>
              <a:rPr lang="de-AT" sz="6400" dirty="0" err="1"/>
              <a:t>státní</a:t>
            </a:r>
            <a:r>
              <a:rPr lang="de-AT" sz="6400" dirty="0"/>
              <a:t> </a:t>
            </a:r>
            <a:r>
              <a:rPr lang="de-AT" sz="6400" dirty="0" err="1"/>
              <a:t>zřízení</a:t>
            </a:r>
            <a:r>
              <a:rPr lang="de-AT" sz="6400" dirty="0"/>
              <a:t> :</a:t>
            </a:r>
          </a:p>
          <a:p>
            <a:pPr marL="0" indent="0">
              <a:buNone/>
            </a:pPr>
            <a:r>
              <a:rPr lang="cs-CZ" sz="6400" dirty="0"/>
              <a:t>           </a:t>
            </a:r>
            <a:r>
              <a:rPr lang="de-AT" sz="6400" dirty="0"/>
              <a:t>- </a:t>
            </a:r>
            <a:r>
              <a:rPr lang="de-AT" sz="6400" b="1" dirty="0" err="1"/>
              <a:t>konzulové</a:t>
            </a:r>
            <a:r>
              <a:rPr lang="de-AT" sz="6400" b="1" dirty="0"/>
              <a:t> </a:t>
            </a:r>
            <a:r>
              <a:rPr lang="de-AT" sz="6400" dirty="0"/>
              <a:t>(</a:t>
            </a:r>
            <a:r>
              <a:rPr lang="de-AT" sz="6400" dirty="0" err="1"/>
              <a:t>nejvyšší</a:t>
            </a:r>
            <a:r>
              <a:rPr lang="de-AT" sz="6400" dirty="0"/>
              <a:t> </a:t>
            </a:r>
            <a:r>
              <a:rPr lang="de-AT" sz="6400" dirty="0" err="1"/>
              <a:t>úředníci</a:t>
            </a:r>
            <a:r>
              <a:rPr lang="de-AT" sz="6400" dirty="0"/>
              <a:t>)</a:t>
            </a:r>
            <a:r>
              <a:rPr lang="cs-CZ" sz="6400" dirty="0"/>
              <a:t>- </a:t>
            </a:r>
            <a:r>
              <a:rPr lang="de-AT" sz="6400" dirty="0"/>
              <a:t>- </a:t>
            </a:r>
            <a:r>
              <a:rPr lang="de-AT" sz="6400" dirty="0" err="1"/>
              <a:t>voleni</a:t>
            </a:r>
            <a:r>
              <a:rPr lang="de-AT" sz="6400" dirty="0"/>
              <a:t> na 1 </a:t>
            </a:r>
            <a:r>
              <a:rPr lang="de-AT" sz="6400" dirty="0" err="1"/>
              <a:t>rok</a:t>
            </a:r>
            <a:r>
              <a:rPr lang="de-AT" sz="6400" dirty="0"/>
              <a:t> z </a:t>
            </a:r>
            <a:r>
              <a:rPr lang="de-AT" sz="6400" dirty="0" err="1"/>
              <a:t>řad</a:t>
            </a:r>
            <a:r>
              <a:rPr lang="de-AT" sz="6400" dirty="0"/>
              <a:t> </a:t>
            </a:r>
            <a:r>
              <a:rPr lang="de-AT" sz="6400" dirty="0" err="1"/>
              <a:t>aristokracie</a:t>
            </a:r>
            <a:r>
              <a:rPr lang="cs-CZ" sz="6400" dirty="0"/>
              <a:t>. Moc správní, </a:t>
            </a:r>
            <a:endParaRPr lang="de-DE" sz="6400" dirty="0"/>
          </a:p>
          <a:p>
            <a:pPr marL="0" indent="0">
              <a:buNone/>
            </a:pPr>
            <a:r>
              <a:rPr lang="de-DE" sz="6400" dirty="0"/>
              <a:t>             </a:t>
            </a:r>
            <a:r>
              <a:rPr lang="de-DE" sz="6400" dirty="0" err="1"/>
              <a:t>vojensk</a:t>
            </a:r>
            <a:r>
              <a:rPr lang="cs-CZ" sz="6400" dirty="0"/>
              <a:t>á a soudní</a:t>
            </a:r>
            <a:endParaRPr lang="de-AT" sz="6400" dirty="0"/>
          </a:p>
          <a:p>
            <a:pPr marL="0" indent="0">
              <a:buNone/>
            </a:pPr>
            <a:r>
              <a:rPr lang="cs-CZ" sz="6400" dirty="0"/>
              <a:t>           </a:t>
            </a:r>
            <a:r>
              <a:rPr lang="de-AT" sz="6400" dirty="0"/>
              <a:t>- </a:t>
            </a:r>
            <a:r>
              <a:rPr lang="de-AT" sz="6400" b="1" dirty="0" err="1"/>
              <a:t>kvesto</a:t>
            </a:r>
            <a:r>
              <a:rPr lang="de-AT" sz="6400" dirty="0" err="1"/>
              <a:t>ř</a:t>
            </a:r>
            <a:r>
              <a:rPr lang="de-AT" sz="6400" b="1" dirty="0" err="1"/>
              <a:t>i</a:t>
            </a:r>
            <a:r>
              <a:rPr lang="de-AT" sz="6400" b="1" dirty="0"/>
              <a:t> </a:t>
            </a:r>
            <a:r>
              <a:rPr lang="de-AT" sz="6400" dirty="0"/>
              <a:t>→ </a:t>
            </a:r>
            <a:r>
              <a:rPr lang="de-AT" sz="6400" dirty="0" err="1"/>
              <a:t>správa</a:t>
            </a:r>
            <a:r>
              <a:rPr lang="de-AT" sz="6400" dirty="0"/>
              <a:t> </a:t>
            </a:r>
            <a:r>
              <a:rPr lang="de-AT" sz="6400" dirty="0" err="1"/>
              <a:t>státní</a:t>
            </a:r>
            <a:r>
              <a:rPr lang="de-AT" sz="6400" dirty="0"/>
              <a:t> </a:t>
            </a:r>
            <a:r>
              <a:rPr lang="de-AT" sz="6400" dirty="0" err="1"/>
              <a:t>pokladny</a:t>
            </a:r>
            <a:r>
              <a:rPr lang="de-AT" sz="6400" dirty="0"/>
              <a:t>, </a:t>
            </a:r>
            <a:r>
              <a:rPr lang="de-AT" sz="6400" dirty="0" err="1"/>
              <a:t>vedení</a:t>
            </a:r>
            <a:r>
              <a:rPr lang="de-AT" sz="6400" dirty="0"/>
              <a:t> </a:t>
            </a:r>
            <a:r>
              <a:rPr lang="de-AT" sz="6400" dirty="0" err="1"/>
              <a:t>disciplinárních</a:t>
            </a:r>
            <a:r>
              <a:rPr lang="de-AT" sz="6400" dirty="0"/>
              <a:t> a </a:t>
            </a:r>
            <a:r>
              <a:rPr lang="de-AT" sz="6400" dirty="0" err="1"/>
              <a:t>trestních</a:t>
            </a:r>
            <a:r>
              <a:rPr lang="de-AT" sz="6400" dirty="0"/>
              <a:t> </a:t>
            </a:r>
            <a:r>
              <a:rPr lang="de-AT" sz="6400" dirty="0" err="1"/>
              <a:t>řízení</a:t>
            </a:r>
            <a:endParaRPr lang="de-AT" sz="6400" dirty="0"/>
          </a:p>
          <a:p>
            <a:pPr marL="0" indent="0">
              <a:buNone/>
            </a:pPr>
            <a:r>
              <a:rPr lang="cs-CZ" sz="6400" dirty="0"/>
              <a:t>           </a:t>
            </a:r>
            <a:r>
              <a:rPr lang="de-AT" sz="6400" dirty="0"/>
              <a:t>- </a:t>
            </a:r>
            <a:r>
              <a:rPr lang="de-AT" sz="6400" b="1" dirty="0" err="1"/>
              <a:t>censo</a:t>
            </a:r>
            <a:r>
              <a:rPr lang="de-AT" sz="6400" dirty="0" err="1"/>
              <a:t>ř</a:t>
            </a:r>
            <a:r>
              <a:rPr lang="de-AT" sz="6400" b="1" dirty="0" err="1"/>
              <a:t>i</a:t>
            </a:r>
            <a:r>
              <a:rPr lang="de-AT" sz="6400" b="1" dirty="0"/>
              <a:t> </a:t>
            </a:r>
            <a:r>
              <a:rPr lang="de-AT" sz="6400" dirty="0"/>
              <a:t>→ </a:t>
            </a:r>
            <a:r>
              <a:rPr lang="de-AT" sz="6400" dirty="0" err="1"/>
              <a:t>dohled</a:t>
            </a:r>
            <a:r>
              <a:rPr lang="de-AT" sz="6400" dirty="0"/>
              <a:t> </a:t>
            </a:r>
            <a:r>
              <a:rPr lang="de-AT" sz="6400" dirty="0" err="1"/>
              <a:t>nad</a:t>
            </a:r>
            <a:r>
              <a:rPr lang="de-AT" sz="6400" dirty="0"/>
              <a:t> </a:t>
            </a:r>
            <a:r>
              <a:rPr lang="de-AT" sz="6400" dirty="0" err="1"/>
              <a:t>mravy</a:t>
            </a:r>
            <a:r>
              <a:rPr lang="de-AT" sz="6400" dirty="0"/>
              <a:t>, </a:t>
            </a:r>
            <a:r>
              <a:rPr lang="de-AT" sz="6400" dirty="0" err="1"/>
              <a:t>evidence</a:t>
            </a:r>
            <a:r>
              <a:rPr lang="de-AT" sz="6400" dirty="0"/>
              <a:t> </a:t>
            </a:r>
            <a:r>
              <a:rPr lang="de-AT" sz="6400" dirty="0" err="1"/>
              <a:t>státního</a:t>
            </a:r>
            <a:r>
              <a:rPr lang="de-AT" sz="6400" dirty="0"/>
              <a:t> </a:t>
            </a:r>
            <a:r>
              <a:rPr lang="de-AT" sz="6400" dirty="0" err="1"/>
              <a:t>majetku</a:t>
            </a:r>
            <a:r>
              <a:rPr lang="de-AT" sz="6400" dirty="0"/>
              <a:t> a </a:t>
            </a:r>
            <a:r>
              <a:rPr lang="de-AT" sz="6400" dirty="0" err="1"/>
              <a:t>jmění</a:t>
            </a:r>
            <a:r>
              <a:rPr lang="de-AT" sz="6400" dirty="0"/>
              <a:t> </a:t>
            </a:r>
            <a:r>
              <a:rPr lang="de-AT" sz="6400" dirty="0" err="1"/>
              <a:t>občanů</a:t>
            </a:r>
            <a:endParaRPr lang="de-AT" sz="6400" dirty="0"/>
          </a:p>
          <a:p>
            <a:pPr marL="0" indent="0">
              <a:buNone/>
            </a:pPr>
            <a:r>
              <a:rPr lang="cs-CZ" sz="6400" dirty="0"/>
              <a:t>           </a:t>
            </a:r>
            <a:r>
              <a:rPr lang="de-AT" sz="6400" dirty="0"/>
              <a:t>- </a:t>
            </a:r>
            <a:r>
              <a:rPr lang="de-AT" sz="6400" b="1" dirty="0" err="1"/>
              <a:t>diktátor</a:t>
            </a:r>
            <a:r>
              <a:rPr lang="de-AT" sz="6400" dirty="0"/>
              <a:t>→ </a:t>
            </a:r>
            <a:r>
              <a:rPr lang="de-AT" sz="6400" dirty="0" err="1"/>
              <a:t>neomezená</a:t>
            </a:r>
            <a:r>
              <a:rPr lang="de-AT" sz="6400" dirty="0"/>
              <a:t> </a:t>
            </a:r>
            <a:r>
              <a:rPr lang="de-AT" sz="6400" dirty="0" err="1"/>
              <a:t>pravomoc</a:t>
            </a:r>
            <a:r>
              <a:rPr lang="de-AT" sz="6400" dirty="0"/>
              <a:t> → </a:t>
            </a:r>
            <a:r>
              <a:rPr lang="de-AT" sz="6400" dirty="0" err="1"/>
              <a:t>pouze</a:t>
            </a:r>
            <a:r>
              <a:rPr lang="de-AT" sz="6400" dirty="0"/>
              <a:t> v </a:t>
            </a:r>
            <a:r>
              <a:rPr lang="de-AT" sz="6400" dirty="0" err="1"/>
              <a:t>dobách</a:t>
            </a:r>
            <a:r>
              <a:rPr lang="de-AT" sz="6400" dirty="0"/>
              <a:t> </a:t>
            </a:r>
            <a:r>
              <a:rPr lang="de-AT" sz="6400" dirty="0" err="1"/>
              <a:t>ohrožení</a:t>
            </a:r>
            <a:r>
              <a:rPr lang="de-AT" sz="6400" dirty="0"/>
              <a:t> </a:t>
            </a:r>
            <a:r>
              <a:rPr lang="de-AT" sz="6400" dirty="0" err="1"/>
              <a:t>Říma</a:t>
            </a:r>
            <a:r>
              <a:rPr lang="de-AT" sz="6400" dirty="0"/>
              <a:t> </a:t>
            </a:r>
            <a:endParaRPr lang="cs-CZ" sz="6400" dirty="0"/>
          </a:p>
          <a:p>
            <a:pPr marL="0" indent="0">
              <a:buNone/>
            </a:pPr>
            <a:r>
              <a:rPr lang="cs-CZ" sz="6400" dirty="0"/>
              <a:t>            </a:t>
            </a:r>
            <a:r>
              <a:rPr lang="de-AT" sz="6400" dirty="0"/>
              <a:t>(</a:t>
            </a:r>
            <a:r>
              <a:rPr lang="de-AT" sz="6400" dirty="0" err="1"/>
              <a:t>volen</a:t>
            </a:r>
            <a:r>
              <a:rPr lang="de-AT" sz="6400" dirty="0"/>
              <a:t> na</a:t>
            </a:r>
            <a:r>
              <a:rPr lang="cs-CZ" sz="6400" dirty="0"/>
              <a:t> půl roku</a:t>
            </a:r>
            <a:r>
              <a:rPr lang="de-AT" sz="6400" dirty="0"/>
              <a:t>)</a:t>
            </a:r>
          </a:p>
          <a:p>
            <a:r>
              <a:rPr lang="de-AT" sz="6400" b="1" dirty="0" err="1"/>
              <a:t>boj</a:t>
            </a:r>
            <a:r>
              <a:rPr lang="de-AT" sz="6400" b="1" dirty="0"/>
              <a:t> </a:t>
            </a:r>
            <a:r>
              <a:rPr lang="de-AT" sz="6400" b="1" dirty="0" err="1" smtClean="0"/>
              <a:t>patricijů</a:t>
            </a:r>
            <a:r>
              <a:rPr lang="cs-CZ" sz="6400" b="1" dirty="0" smtClean="0"/>
              <a:t> </a:t>
            </a:r>
            <a:r>
              <a:rPr lang="de-AT" sz="6400" b="1" dirty="0" smtClean="0"/>
              <a:t>a </a:t>
            </a:r>
            <a:r>
              <a:rPr lang="de-AT" sz="6400" b="1" dirty="0" err="1"/>
              <a:t>plebejů</a:t>
            </a:r>
            <a:r>
              <a:rPr lang="de-AT" sz="6400" dirty="0"/>
              <a:t>- </a:t>
            </a:r>
            <a:r>
              <a:rPr lang="de-AT" sz="6400" dirty="0" err="1"/>
              <a:t>plebejové</a:t>
            </a:r>
            <a:r>
              <a:rPr lang="de-AT" sz="6400" dirty="0"/>
              <a:t> </a:t>
            </a:r>
            <a:r>
              <a:rPr lang="de-AT" sz="6400" dirty="0" err="1"/>
              <a:t>nemají</a:t>
            </a:r>
            <a:r>
              <a:rPr lang="de-AT" sz="6400" dirty="0"/>
              <a:t> </a:t>
            </a:r>
            <a:r>
              <a:rPr lang="de-AT" sz="6400" dirty="0" err="1" smtClean="0"/>
              <a:t>př</a:t>
            </a:r>
            <a:r>
              <a:rPr lang="cs-CZ" sz="6400" dirty="0" smtClean="0"/>
              <a:t>í</a:t>
            </a:r>
            <a:r>
              <a:rPr lang="de-AT" sz="6400" dirty="0" err="1" smtClean="0"/>
              <a:t>stup</a:t>
            </a:r>
            <a:r>
              <a:rPr lang="de-AT" sz="6400" dirty="0" smtClean="0"/>
              <a:t> </a:t>
            </a:r>
            <a:r>
              <a:rPr lang="de-AT" sz="6400" dirty="0"/>
              <a:t>k </a:t>
            </a:r>
            <a:r>
              <a:rPr lang="de-AT" sz="6400" dirty="0" err="1"/>
              <a:t>veřejným</a:t>
            </a:r>
            <a:r>
              <a:rPr lang="de-AT" sz="6400" dirty="0"/>
              <a:t> </a:t>
            </a:r>
            <a:r>
              <a:rPr lang="de-AT" sz="6400" dirty="0" err="1"/>
              <a:t>úřadům</a:t>
            </a:r>
            <a:r>
              <a:rPr lang="de-AT" sz="6400" dirty="0"/>
              <a:t>, </a:t>
            </a:r>
            <a:r>
              <a:rPr lang="de-AT" sz="6400" dirty="0" err="1"/>
              <a:t>zákaz</a:t>
            </a:r>
            <a:r>
              <a:rPr lang="de-AT" sz="6400" dirty="0"/>
              <a:t> </a:t>
            </a:r>
            <a:r>
              <a:rPr lang="de-AT" sz="6400" dirty="0" err="1"/>
              <a:t>uzavírat</a:t>
            </a:r>
            <a:r>
              <a:rPr lang="de-AT" sz="6400" dirty="0"/>
              <a:t> </a:t>
            </a:r>
            <a:r>
              <a:rPr lang="de-AT" sz="6400" dirty="0" err="1"/>
              <a:t>sňatky</a:t>
            </a:r>
            <a:r>
              <a:rPr lang="de-AT" sz="6400" dirty="0"/>
              <a:t> s </a:t>
            </a:r>
            <a:r>
              <a:rPr lang="de-AT" sz="6400" dirty="0" err="1" smtClean="0"/>
              <a:t>patri</a:t>
            </a:r>
            <a:r>
              <a:rPr lang="cs-CZ" sz="6400" dirty="0" smtClean="0"/>
              <a:t>cij</a:t>
            </a:r>
            <a:r>
              <a:rPr lang="de-AT" sz="6400" dirty="0" smtClean="0"/>
              <a:t>i</a:t>
            </a:r>
            <a:endParaRPr lang="de-AT" sz="6400" dirty="0"/>
          </a:p>
          <a:p>
            <a:r>
              <a:rPr lang="de-AT" sz="6400" dirty="0"/>
              <a:t>forma boje → </a:t>
            </a:r>
            <a:r>
              <a:rPr lang="de-AT" sz="6400" dirty="0" err="1"/>
              <a:t>tzv</a:t>
            </a:r>
            <a:r>
              <a:rPr lang="de-AT" sz="6400" dirty="0"/>
              <a:t>. </a:t>
            </a:r>
            <a:r>
              <a:rPr lang="de-AT" sz="6400" dirty="0" err="1"/>
              <a:t>Secese</a:t>
            </a:r>
            <a:r>
              <a:rPr lang="de-AT" sz="6400" dirty="0"/>
              <a:t> (</a:t>
            </a:r>
            <a:r>
              <a:rPr lang="de-AT" sz="6400" dirty="0" err="1"/>
              <a:t>odchod</a:t>
            </a:r>
            <a:r>
              <a:rPr lang="de-AT" sz="6400" dirty="0"/>
              <a:t> </a:t>
            </a:r>
            <a:r>
              <a:rPr lang="de-AT" sz="6400" dirty="0" err="1"/>
              <a:t>plebejů</a:t>
            </a:r>
            <a:r>
              <a:rPr lang="de-AT" sz="6400" dirty="0"/>
              <a:t> z </a:t>
            </a:r>
            <a:r>
              <a:rPr lang="de-AT" sz="6400" dirty="0" err="1"/>
              <a:t>Říma</a:t>
            </a:r>
            <a:r>
              <a:rPr lang="de-AT" sz="6400" dirty="0"/>
              <a:t>) → </a:t>
            </a:r>
            <a:r>
              <a:rPr lang="de-AT" sz="6400" b="1" dirty="0" err="1"/>
              <a:t>hrozba</a:t>
            </a:r>
            <a:r>
              <a:rPr lang="de-AT" sz="6400" b="1" dirty="0"/>
              <a:t> </a:t>
            </a:r>
            <a:r>
              <a:rPr lang="de-AT" sz="6400" b="1" dirty="0" err="1"/>
              <a:t>vojenského</a:t>
            </a:r>
            <a:r>
              <a:rPr lang="de-AT" sz="6400" b="1" dirty="0"/>
              <a:t> </a:t>
            </a:r>
            <a:r>
              <a:rPr lang="de-AT" sz="6400" b="1" dirty="0" err="1"/>
              <a:t>oslabení</a:t>
            </a:r>
            <a:endParaRPr lang="de-AT" sz="6400" b="1" dirty="0"/>
          </a:p>
          <a:p>
            <a:r>
              <a:rPr lang="de-AT" sz="6400" dirty="0" err="1"/>
              <a:t>výsledek</a:t>
            </a:r>
            <a:r>
              <a:rPr lang="de-AT" sz="6400" dirty="0"/>
              <a:t> </a:t>
            </a:r>
            <a:r>
              <a:rPr lang="de-AT" sz="6400" dirty="0" err="1"/>
              <a:t>bojů</a:t>
            </a:r>
            <a:r>
              <a:rPr lang="de-AT" sz="6400" dirty="0"/>
              <a:t> → </a:t>
            </a:r>
            <a:r>
              <a:rPr lang="de-AT" sz="6400" b="1" dirty="0" err="1"/>
              <a:t>volba</a:t>
            </a:r>
            <a:r>
              <a:rPr lang="de-AT" sz="6400" b="1" dirty="0"/>
              <a:t> </a:t>
            </a:r>
            <a:r>
              <a:rPr lang="de-AT" sz="6400" b="1" dirty="0" err="1" smtClean="0"/>
              <a:t>tribun</a:t>
            </a:r>
            <a:r>
              <a:rPr lang="cs-CZ" sz="6400" b="1" dirty="0" smtClean="0"/>
              <a:t>y</a:t>
            </a:r>
            <a:r>
              <a:rPr lang="de-AT" sz="6400" b="1" dirty="0" smtClean="0"/>
              <a:t> </a:t>
            </a:r>
            <a:r>
              <a:rPr lang="de-AT" sz="6400" b="1" dirty="0" err="1"/>
              <a:t>lidu</a:t>
            </a:r>
            <a:r>
              <a:rPr lang="de-AT" sz="6400" dirty="0"/>
              <a:t> → </a:t>
            </a:r>
            <a:r>
              <a:rPr lang="de-AT" sz="6400" b="1" dirty="0" err="1"/>
              <a:t>právo</a:t>
            </a:r>
            <a:r>
              <a:rPr lang="de-AT" sz="6400" b="1" dirty="0"/>
              <a:t> </a:t>
            </a:r>
            <a:r>
              <a:rPr lang="de-AT" sz="6400" b="1" dirty="0" err="1"/>
              <a:t>veta</a:t>
            </a:r>
            <a:r>
              <a:rPr lang="de-AT" sz="6400" dirty="0"/>
              <a:t> → </a:t>
            </a:r>
            <a:r>
              <a:rPr lang="de-AT" sz="6400" dirty="0" err="1"/>
              <a:t>zamítnutí</a:t>
            </a:r>
            <a:r>
              <a:rPr lang="de-AT" sz="6400" dirty="0"/>
              <a:t> </a:t>
            </a:r>
            <a:r>
              <a:rPr lang="de-AT" sz="6400" dirty="0" err="1"/>
              <a:t>rozhodnutí</a:t>
            </a:r>
            <a:r>
              <a:rPr lang="de-AT" sz="6400" dirty="0"/>
              <a:t> </a:t>
            </a:r>
            <a:r>
              <a:rPr lang="de-AT" sz="6400" dirty="0" err="1"/>
              <a:t>konzulů</a:t>
            </a:r>
            <a:r>
              <a:rPr lang="de-AT" sz="6400" dirty="0"/>
              <a:t>, </a:t>
            </a:r>
            <a:r>
              <a:rPr lang="de-AT" sz="6400" dirty="0" err="1"/>
              <a:t>pokud</a:t>
            </a:r>
            <a:r>
              <a:rPr lang="de-AT" sz="6400" dirty="0"/>
              <a:t> </a:t>
            </a:r>
            <a:r>
              <a:rPr lang="de-AT" sz="6400" dirty="0" err="1"/>
              <a:t>by</a:t>
            </a:r>
            <a:r>
              <a:rPr lang="de-AT" sz="6400" dirty="0"/>
              <a:t> </a:t>
            </a:r>
            <a:r>
              <a:rPr lang="de-AT" sz="6400" dirty="0" err="1"/>
              <a:t>poškodilo</a:t>
            </a:r>
            <a:r>
              <a:rPr lang="de-AT" sz="6400" dirty="0"/>
              <a:t> </a:t>
            </a:r>
            <a:r>
              <a:rPr lang="de-AT" sz="6400" dirty="0" err="1"/>
              <a:t>plebeje</a:t>
            </a:r>
            <a:endParaRPr lang="de-AT" sz="6400" dirty="0"/>
          </a:p>
          <a:p>
            <a:r>
              <a:rPr lang="de-AT" sz="6400" b="1" dirty="0"/>
              <a:t>449 </a:t>
            </a:r>
            <a:r>
              <a:rPr lang="de-AT" sz="6400" b="1" dirty="0" err="1"/>
              <a:t>př</a:t>
            </a:r>
            <a:r>
              <a:rPr lang="de-AT" sz="6400" b="1" dirty="0"/>
              <a:t>.</a:t>
            </a:r>
            <a:r>
              <a:rPr lang="cs-CZ" sz="6400" b="1" dirty="0"/>
              <a:t>n</a:t>
            </a:r>
            <a:r>
              <a:rPr lang="de-AT" sz="6400" b="1" dirty="0"/>
              <a:t>.</a:t>
            </a:r>
            <a:r>
              <a:rPr lang="cs-CZ" sz="6400" b="1" dirty="0"/>
              <a:t>l.</a:t>
            </a:r>
            <a:r>
              <a:rPr lang="de-AT" sz="6400" dirty="0"/>
              <a:t>→ </a:t>
            </a:r>
            <a:r>
              <a:rPr lang="de-AT" sz="6400" dirty="0" err="1"/>
              <a:t>sepsáno</a:t>
            </a:r>
            <a:r>
              <a:rPr lang="de-AT" sz="6400" dirty="0"/>
              <a:t> </a:t>
            </a:r>
            <a:r>
              <a:rPr lang="de-AT" sz="6400" b="1" dirty="0" err="1"/>
              <a:t>zvykové</a:t>
            </a:r>
            <a:r>
              <a:rPr lang="de-AT" sz="6400" b="1" dirty="0"/>
              <a:t> </a:t>
            </a:r>
            <a:r>
              <a:rPr lang="de-AT" sz="6400" b="1" dirty="0" err="1"/>
              <a:t>právo</a:t>
            </a:r>
            <a:r>
              <a:rPr lang="de-AT" sz="6400" dirty="0"/>
              <a:t> = </a:t>
            </a:r>
            <a:r>
              <a:rPr lang="de-AT" sz="6400" dirty="0" err="1"/>
              <a:t>zákony</a:t>
            </a:r>
            <a:r>
              <a:rPr lang="de-AT" sz="6400" dirty="0"/>
              <a:t> 12 </a:t>
            </a:r>
            <a:r>
              <a:rPr lang="de-AT" sz="6400" dirty="0" err="1"/>
              <a:t>desek</a:t>
            </a:r>
            <a:r>
              <a:rPr lang="de-AT" sz="6400" dirty="0"/>
              <a:t> (</a:t>
            </a:r>
            <a:r>
              <a:rPr lang="de-AT" sz="6400" b="1" dirty="0"/>
              <a:t>1. </a:t>
            </a:r>
            <a:r>
              <a:rPr lang="de-AT" sz="6400" b="1" dirty="0" err="1"/>
              <a:t>římský</a:t>
            </a:r>
            <a:r>
              <a:rPr lang="de-AT" sz="6400" b="1" dirty="0"/>
              <a:t> </a:t>
            </a:r>
            <a:r>
              <a:rPr lang="de-AT" sz="6400" b="1" dirty="0" err="1"/>
              <a:t>zákoník</a:t>
            </a:r>
            <a:r>
              <a:rPr lang="de-AT" sz="6400" dirty="0"/>
              <a:t>)</a:t>
            </a:r>
          </a:p>
          <a:p>
            <a:r>
              <a:rPr lang="de-AT" sz="6400" b="1" dirty="0"/>
              <a:t>367 </a:t>
            </a:r>
            <a:r>
              <a:rPr lang="de-AT" sz="6400" b="1" dirty="0" err="1"/>
              <a:t>př</a:t>
            </a:r>
            <a:r>
              <a:rPr lang="de-AT" sz="6400" b="1" dirty="0"/>
              <a:t>.</a:t>
            </a:r>
            <a:r>
              <a:rPr lang="cs-CZ" sz="6400" b="1" dirty="0"/>
              <a:t>n.l</a:t>
            </a:r>
            <a:r>
              <a:rPr lang="de-AT" sz="6400" b="1" dirty="0"/>
              <a:t>.</a:t>
            </a:r>
            <a:r>
              <a:rPr lang="de-AT" sz="6400" dirty="0"/>
              <a:t> → </a:t>
            </a:r>
            <a:r>
              <a:rPr lang="de-AT" sz="6400" dirty="0" err="1"/>
              <a:t>plebejové</a:t>
            </a:r>
            <a:r>
              <a:rPr lang="de-AT" sz="6400" dirty="0"/>
              <a:t> </a:t>
            </a:r>
            <a:r>
              <a:rPr lang="de-AT" sz="6400" dirty="0" err="1"/>
              <a:t>získávají</a:t>
            </a:r>
            <a:r>
              <a:rPr lang="de-AT" sz="6400" dirty="0"/>
              <a:t> </a:t>
            </a:r>
            <a:r>
              <a:rPr lang="de-AT" sz="6400" dirty="0" err="1"/>
              <a:t>právo</a:t>
            </a:r>
            <a:r>
              <a:rPr lang="de-AT" sz="6400" dirty="0"/>
              <a:t> </a:t>
            </a:r>
            <a:r>
              <a:rPr lang="de-AT" sz="6400" dirty="0" err="1"/>
              <a:t>zastávat</a:t>
            </a:r>
            <a:r>
              <a:rPr lang="de-AT" sz="6400" dirty="0"/>
              <a:t> </a:t>
            </a:r>
            <a:r>
              <a:rPr lang="de-AT" sz="6400" dirty="0" err="1"/>
              <a:t>úřad</a:t>
            </a:r>
            <a:r>
              <a:rPr lang="de-AT" sz="6400" dirty="0"/>
              <a:t> </a:t>
            </a:r>
            <a:r>
              <a:rPr lang="de-AT" sz="6400" dirty="0" err="1"/>
              <a:t>konzula</a:t>
            </a:r>
            <a:r>
              <a:rPr lang="de-AT" sz="6400" dirty="0"/>
              <a:t> → </a:t>
            </a:r>
            <a:r>
              <a:rPr lang="de-AT" sz="6400" b="1" dirty="0" err="1"/>
              <a:t>postupně</a:t>
            </a:r>
            <a:r>
              <a:rPr lang="de-AT" sz="6400" b="1" dirty="0"/>
              <a:t> </a:t>
            </a:r>
            <a:r>
              <a:rPr lang="de-AT" sz="6400" b="1" dirty="0" err="1"/>
              <a:t>došlo</a:t>
            </a:r>
            <a:r>
              <a:rPr lang="de-AT" sz="6400" b="1" dirty="0"/>
              <a:t> </a:t>
            </a:r>
            <a:r>
              <a:rPr lang="de-AT" sz="6400" b="1" dirty="0" err="1"/>
              <a:t>ke</a:t>
            </a:r>
            <a:r>
              <a:rPr lang="de-AT" sz="6400" b="1" dirty="0"/>
              <a:t> </a:t>
            </a:r>
            <a:r>
              <a:rPr lang="de-AT" sz="6400" b="1" dirty="0" err="1"/>
              <a:t>zrovnoprávnění</a:t>
            </a:r>
            <a:r>
              <a:rPr lang="de-AT" sz="6400" b="1" dirty="0"/>
              <a:t> </a:t>
            </a:r>
            <a:r>
              <a:rPr lang="de-AT" sz="6400" dirty="0" err="1"/>
              <a:t>postavení</a:t>
            </a:r>
            <a:r>
              <a:rPr lang="de-AT" sz="6400" dirty="0"/>
              <a:t> </a:t>
            </a:r>
            <a:r>
              <a:rPr lang="de-AT" sz="6400" dirty="0" err="1"/>
              <a:t>plebejů</a:t>
            </a:r>
            <a:r>
              <a:rPr lang="de-AT" sz="6400" dirty="0"/>
              <a:t> s </a:t>
            </a:r>
            <a:r>
              <a:rPr lang="de-AT" sz="6400" dirty="0" err="1"/>
              <a:t>patriciji</a:t>
            </a:r>
            <a:r>
              <a:rPr lang="de-AT" sz="6400" dirty="0"/>
              <a:t> (</a:t>
            </a:r>
            <a:r>
              <a:rPr lang="de-AT" sz="6400" dirty="0" err="1"/>
              <a:t>pouze</a:t>
            </a:r>
            <a:r>
              <a:rPr lang="de-AT" sz="6400" dirty="0"/>
              <a:t> </a:t>
            </a:r>
            <a:r>
              <a:rPr lang="de-AT" sz="6400" dirty="0" err="1"/>
              <a:t>bohatí</a:t>
            </a:r>
            <a:r>
              <a:rPr lang="de-AT" sz="6400" dirty="0"/>
              <a:t>)</a:t>
            </a:r>
          </a:p>
          <a:p>
            <a:pPr marL="0" indent="0">
              <a:buNone/>
            </a:pPr>
            <a:endParaRPr lang="pl-PL" sz="6400" b="1" dirty="0"/>
          </a:p>
          <a:p>
            <a:pPr marL="0" indent="0">
              <a:buNone/>
            </a:pPr>
            <a:endParaRPr lang="pl-PL" sz="6400" b="1" dirty="0"/>
          </a:p>
          <a:p>
            <a:pPr marL="0" indent="0">
              <a:buNone/>
            </a:pPr>
            <a:endParaRPr lang="pl-PL" sz="6400" b="1" dirty="0"/>
          </a:p>
          <a:p>
            <a:pPr marL="0" indent="0">
              <a:buNone/>
            </a:pPr>
            <a:endParaRPr lang="pl-PL" sz="4900" b="1" dirty="0"/>
          </a:p>
          <a:p>
            <a:pPr marL="0" indent="0">
              <a:buNone/>
            </a:pPr>
            <a:r>
              <a:rPr lang="pl-PL" b="1" dirty="0"/>
              <a:t> </a:t>
            </a:r>
            <a:endParaRPr lang="de-AT" b="1" dirty="0"/>
          </a:p>
        </p:txBody>
      </p:sp>
    </p:spTree>
    <p:extLst>
      <p:ext uri="{BB962C8B-B14F-4D97-AF65-F5344CB8AC3E}">
        <p14:creationId xmlns:p14="http://schemas.microsoft.com/office/powerpoint/2010/main" val="2888463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25749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Římské dějiny- doba republiky 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1713469"/>
            <a:ext cx="8915400" cy="4456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b="1" dirty="0"/>
              <a:t>    </a:t>
            </a:r>
            <a:r>
              <a:rPr lang="de-AT" b="1" u="sng" dirty="0" err="1">
                <a:solidFill>
                  <a:schemeClr val="accent1"/>
                </a:solidFill>
              </a:rPr>
              <a:t>Ovládnutí</a:t>
            </a:r>
            <a:r>
              <a:rPr lang="de-AT" b="1" u="sng" dirty="0">
                <a:solidFill>
                  <a:schemeClr val="accent1"/>
                </a:solidFill>
              </a:rPr>
              <a:t> </a:t>
            </a:r>
            <a:r>
              <a:rPr lang="de-AT" b="1" u="sng" dirty="0" err="1">
                <a:solidFill>
                  <a:schemeClr val="accent1"/>
                </a:solidFill>
              </a:rPr>
              <a:t>Itálie</a:t>
            </a:r>
            <a:r>
              <a:rPr lang="de-AT" b="1" u="sng" dirty="0">
                <a:solidFill>
                  <a:schemeClr val="accent1"/>
                </a:solidFill>
              </a:rPr>
              <a:t> </a:t>
            </a:r>
            <a:r>
              <a:rPr lang="de-AT" b="1" u="sng" dirty="0" err="1">
                <a:solidFill>
                  <a:schemeClr val="accent1"/>
                </a:solidFill>
              </a:rPr>
              <a:t>Římem</a:t>
            </a:r>
            <a:endParaRPr lang="de-AT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de-AT" dirty="0">
              <a:solidFill>
                <a:schemeClr val="accent1"/>
              </a:solidFill>
            </a:endParaRPr>
          </a:p>
          <a:p>
            <a:r>
              <a:rPr lang="de-AT" b="1" dirty="0" err="1"/>
              <a:t>válka</a:t>
            </a:r>
            <a:r>
              <a:rPr lang="de-AT" b="1" dirty="0"/>
              <a:t> s </a:t>
            </a:r>
            <a:r>
              <a:rPr lang="de-AT" b="1" dirty="0" err="1"/>
              <a:t>Etrusky</a:t>
            </a:r>
            <a:r>
              <a:rPr lang="de-AT" dirty="0"/>
              <a:t> → </a:t>
            </a:r>
            <a:r>
              <a:rPr lang="de-AT" dirty="0" err="1"/>
              <a:t>Římané</a:t>
            </a:r>
            <a:r>
              <a:rPr lang="de-AT" dirty="0"/>
              <a:t> </a:t>
            </a:r>
            <a:r>
              <a:rPr lang="de-AT" dirty="0" err="1"/>
              <a:t>dobyli</a:t>
            </a:r>
            <a:r>
              <a:rPr lang="de-AT" dirty="0"/>
              <a:t> </a:t>
            </a:r>
            <a:r>
              <a:rPr lang="de-AT" dirty="0" err="1"/>
              <a:t>město</a:t>
            </a:r>
            <a:r>
              <a:rPr lang="de-AT" dirty="0"/>
              <a:t> </a:t>
            </a:r>
            <a:r>
              <a:rPr lang="de-AT" dirty="0" err="1"/>
              <a:t>Veje</a:t>
            </a:r>
            <a:endParaRPr lang="de-AT" dirty="0"/>
          </a:p>
          <a:p>
            <a:r>
              <a:rPr lang="de-AT" b="1" dirty="0" err="1"/>
              <a:t>válka</a:t>
            </a:r>
            <a:r>
              <a:rPr lang="de-AT" b="1" dirty="0"/>
              <a:t> s </a:t>
            </a:r>
            <a:r>
              <a:rPr lang="de-AT" b="1" dirty="0" err="1"/>
              <a:t>Kelty</a:t>
            </a:r>
            <a:r>
              <a:rPr lang="de-AT" dirty="0"/>
              <a:t> (387 </a:t>
            </a:r>
            <a:r>
              <a:rPr lang="de-AT" dirty="0" err="1"/>
              <a:t>př</a:t>
            </a:r>
            <a:r>
              <a:rPr lang="de-AT" dirty="0"/>
              <a:t>.</a:t>
            </a:r>
            <a:r>
              <a:rPr lang="cs-CZ" dirty="0"/>
              <a:t>n.l</a:t>
            </a:r>
            <a:r>
              <a:rPr lang="de-AT" dirty="0"/>
              <a:t>.) → </a:t>
            </a:r>
            <a:r>
              <a:rPr lang="de-AT" dirty="0" err="1"/>
              <a:t>Keltové</a:t>
            </a:r>
            <a:r>
              <a:rPr lang="de-AT" dirty="0"/>
              <a:t> </a:t>
            </a:r>
            <a:r>
              <a:rPr lang="de-AT" dirty="0" err="1"/>
              <a:t>dobyli</a:t>
            </a:r>
            <a:r>
              <a:rPr lang="de-AT" dirty="0"/>
              <a:t> </a:t>
            </a:r>
            <a:r>
              <a:rPr lang="de-AT" dirty="0" err="1"/>
              <a:t>Řím</a:t>
            </a:r>
            <a:r>
              <a:rPr lang="de-AT" dirty="0"/>
              <a:t> → </a:t>
            </a:r>
            <a:r>
              <a:rPr lang="de-AT" dirty="0" err="1"/>
              <a:t>za</a:t>
            </a:r>
            <a:r>
              <a:rPr lang="de-AT" dirty="0"/>
              <a:t> </a:t>
            </a:r>
            <a:r>
              <a:rPr lang="de-AT" dirty="0" err="1"/>
              <a:t>vysoké</a:t>
            </a:r>
            <a:r>
              <a:rPr lang="de-AT" dirty="0"/>
              <a:t> </a:t>
            </a:r>
            <a:r>
              <a:rPr lang="de-AT" dirty="0" err="1"/>
              <a:t>výkupné</a:t>
            </a:r>
            <a:r>
              <a:rPr lang="de-AT" dirty="0"/>
              <a:t> </a:t>
            </a:r>
            <a:r>
              <a:rPr lang="de-AT" dirty="0" err="1"/>
              <a:t>odtáhli</a:t>
            </a:r>
            <a:endParaRPr lang="de-AT" dirty="0"/>
          </a:p>
          <a:p>
            <a:r>
              <a:rPr lang="de-AT" b="1" dirty="0" err="1"/>
              <a:t>válka</a:t>
            </a:r>
            <a:r>
              <a:rPr lang="de-AT" b="1" dirty="0"/>
              <a:t> se </a:t>
            </a:r>
            <a:r>
              <a:rPr lang="de-AT" b="1" dirty="0" err="1"/>
              <a:t>Samnity</a:t>
            </a:r>
            <a:r>
              <a:rPr lang="de-AT" dirty="0"/>
              <a:t> → 3 </a:t>
            </a:r>
            <a:r>
              <a:rPr lang="de-AT" dirty="0" err="1"/>
              <a:t>války</a:t>
            </a:r>
            <a:r>
              <a:rPr lang="de-AT" dirty="0"/>
              <a:t> </a:t>
            </a:r>
            <a:r>
              <a:rPr lang="de-AT" dirty="0" err="1"/>
              <a:t>samnitské</a:t>
            </a:r>
            <a:r>
              <a:rPr lang="de-AT" dirty="0"/>
              <a:t> → </a:t>
            </a:r>
            <a:r>
              <a:rPr lang="de-AT" dirty="0" err="1"/>
              <a:t>po</a:t>
            </a:r>
            <a:r>
              <a:rPr lang="de-AT" dirty="0"/>
              <a:t> </a:t>
            </a:r>
            <a:r>
              <a:rPr lang="de-AT" dirty="0" err="1"/>
              <a:t>jejich</a:t>
            </a:r>
            <a:r>
              <a:rPr lang="de-AT" dirty="0"/>
              <a:t> </a:t>
            </a:r>
            <a:r>
              <a:rPr lang="de-AT" dirty="0" err="1"/>
              <a:t>skončení</a:t>
            </a:r>
            <a:r>
              <a:rPr lang="de-AT" dirty="0"/>
              <a:t> </a:t>
            </a:r>
            <a:r>
              <a:rPr lang="de-AT" dirty="0" err="1"/>
              <a:t>Řím</a:t>
            </a:r>
            <a:r>
              <a:rPr lang="de-AT" dirty="0"/>
              <a:t> </a:t>
            </a:r>
            <a:r>
              <a:rPr lang="de-AT" dirty="0" err="1"/>
              <a:t>ovládl</a:t>
            </a:r>
            <a:r>
              <a:rPr lang="de-AT" dirty="0"/>
              <a:t> </a:t>
            </a:r>
            <a:r>
              <a:rPr lang="de-AT" dirty="0" err="1"/>
              <a:t>střední</a:t>
            </a:r>
            <a:r>
              <a:rPr lang="de-AT" dirty="0"/>
              <a:t> </a:t>
            </a:r>
            <a:r>
              <a:rPr lang="de-AT" dirty="0" err="1"/>
              <a:t>Itálii</a:t>
            </a:r>
            <a:endParaRPr lang="de-AT" dirty="0"/>
          </a:p>
          <a:p>
            <a:r>
              <a:rPr lang="de-AT" dirty="0" err="1"/>
              <a:t>snaha</a:t>
            </a:r>
            <a:r>
              <a:rPr lang="de-AT" dirty="0"/>
              <a:t> </a:t>
            </a:r>
            <a:r>
              <a:rPr lang="de-AT" dirty="0" err="1"/>
              <a:t>dobýt</a:t>
            </a:r>
            <a:r>
              <a:rPr lang="de-AT" dirty="0"/>
              <a:t> </a:t>
            </a:r>
            <a:r>
              <a:rPr lang="de-AT" b="1" dirty="0" err="1"/>
              <a:t>jižní</a:t>
            </a:r>
            <a:r>
              <a:rPr lang="de-AT" b="1" dirty="0"/>
              <a:t> </a:t>
            </a:r>
            <a:r>
              <a:rPr lang="de-AT" b="1" dirty="0" err="1"/>
              <a:t>Itálii</a:t>
            </a:r>
            <a:r>
              <a:rPr lang="de-AT" dirty="0"/>
              <a:t> → </a:t>
            </a:r>
            <a:r>
              <a:rPr lang="de-AT" dirty="0" err="1"/>
              <a:t>boj</a:t>
            </a:r>
            <a:r>
              <a:rPr lang="de-AT" dirty="0"/>
              <a:t> s </a:t>
            </a:r>
            <a:r>
              <a:rPr lang="de-AT" dirty="0" err="1"/>
              <a:t>řeckými</a:t>
            </a:r>
            <a:r>
              <a:rPr lang="de-AT" dirty="0"/>
              <a:t> </a:t>
            </a:r>
            <a:r>
              <a:rPr lang="de-AT" dirty="0" err="1"/>
              <a:t>městy</a:t>
            </a:r>
            <a:r>
              <a:rPr lang="de-AT" dirty="0"/>
              <a:t> na </a:t>
            </a:r>
            <a:r>
              <a:rPr lang="de-AT" dirty="0" err="1"/>
              <a:t>jihu</a:t>
            </a:r>
            <a:r>
              <a:rPr lang="de-AT" dirty="0"/>
              <a:t> </a:t>
            </a:r>
            <a:r>
              <a:rPr lang="de-AT" dirty="0" err="1"/>
              <a:t>Apeninského</a:t>
            </a:r>
            <a:r>
              <a:rPr lang="de-AT" dirty="0"/>
              <a:t> </a:t>
            </a:r>
            <a:r>
              <a:rPr lang="de-AT" dirty="0" err="1"/>
              <a:t>poloostrova</a:t>
            </a:r>
            <a:r>
              <a:rPr lang="de-AT" dirty="0"/>
              <a:t> → </a:t>
            </a:r>
            <a:r>
              <a:rPr lang="de-AT" dirty="0" err="1"/>
              <a:t>řecké</a:t>
            </a:r>
            <a:r>
              <a:rPr lang="de-AT" dirty="0"/>
              <a:t> </a:t>
            </a:r>
            <a:r>
              <a:rPr lang="de-AT" dirty="0" err="1"/>
              <a:t>obce</a:t>
            </a:r>
            <a:r>
              <a:rPr lang="de-AT" dirty="0"/>
              <a:t> </a:t>
            </a:r>
            <a:r>
              <a:rPr lang="de-AT" dirty="0" err="1"/>
              <a:t>požádali</a:t>
            </a:r>
            <a:r>
              <a:rPr lang="de-AT" dirty="0"/>
              <a:t> o </a:t>
            </a:r>
            <a:r>
              <a:rPr lang="de-AT" dirty="0" err="1"/>
              <a:t>pomoc</a:t>
            </a:r>
            <a:r>
              <a:rPr lang="de-AT" dirty="0"/>
              <a:t> </a:t>
            </a:r>
            <a:r>
              <a:rPr lang="de-AT" dirty="0" err="1"/>
              <a:t>krále</a:t>
            </a:r>
            <a:r>
              <a:rPr lang="de-AT" dirty="0"/>
              <a:t> </a:t>
            </a:r>
            <a:r>
              <a:rPr lang="de-AT" dirty="0" err="1"/>
              <a:t>Pyrrha</a:t>
            </a:r>
            <a:endParaRPr lang="de-AT" dirty="0"/>
          </a:p>
          <a:p>
            <a:pPr marL="0" indent="0">
              <a:buNone/>
            </a:pPr>
            <a:r>
              <a:rPr lang="de-AT" dirty="0"/>
              <a:t>    </a:t>
            </a:r>
            <a:r>
              <a:rPr lang="de-AT" b="1" dirty="0"/>
              <a:t>279 </a:t>
            </a:r>
            <a:r>
              <a:rPr lang="de-AT" b="1" dirty="0" err="1"/>
              <a:t>př</a:t>
            </a:r>
            <a:r>
              <a:rPr lang="de-AT" b="1" dirty="0"/>
              <a:t>.</a:t>
            </a:r>
            <a:r>
              <a:rPr lang="cs-CZ" b="1" dirty="0"/>
              <a:t>n.l.</a:t>
            </a:r>
            <a:r>
              <a:rPr lang="de-AT" dirty="0"/>
              <a:t>.- </a:t>
            </a:r>
            <a:r>
              <a:rPr lang="de-AT" dirty="0" err="1"/>
              <a:t>bitva</a:t>
            </a:r>
            <a:r>
              <a:rPr lang="de-AT" dirty="0"/>
              <a:t> u </a:t>
            </a:r>
            <a:r>
              <a:rPr lang="de-AT" dirty="0" err="1"/>
              <a:t>Auskula</a:t>
            </a:r>
            <a:r>
              <a:rPr lang="de-AT" dirty="0"/>
              <a:t> (</a:t>
            </a:r>
            <a:r>
              <a:rPr lang="de-AT" dirty="0" err="1"/>
              <a:t>tzv</a:t>
            </a:r>
            <a:r>
              <a:rPr lang="de-AT" dirty="0"/>
              <a:t>. </a:t>
            </a:r>
            <a:r>
              <a:rPr lang="de-AT" dirty="0" err="1"/>
              <a:t>Pyrrhovo</a:t>
            </a:r>
            <a:r>
              <a:rPr lang="de-AT" dirty="0"/>
              <a:t> </a:t>
            </a:r>
            <a:r>
              <a:rPr lang="de-AT" dirty="0" err="1"/>
              <a:t>vítězství</a:t>
            </a:r>
            <a:r>
              <a:rPr lang="de-AT" dirty="0"/>
              <a:t>)</a:t>
            </a:r>
          </a:p>
          <a:p>
            <a:pPr marL="0" indent="0">
              <a:buNone/>
            </a:pPr>
            <a:r>
              <a:rPr lang="de-AT" dirty="0"/>
              <a:t>    </a:t>
            </a:r>
            <a:r>
              <a:rPr lang="de-AT" b="1" dirty="0"/>
              <a:t>275 </a:t>
            </a:r>
            <a:r>
              <a:rPr lang="de-AT" b="1" dirty="0" err="1"/>
              <a:t>př</a:t>
            </a:r>
            <a:r>
              <a:rPr lang="de-AT" b="1" dirty="0"/>
              <a:t>.</a:t>
            </a:r>
            <a:r>
              <a:rPr lang="cs-CZ" b="1" dirty="0"/>
              <a:t>n.l.</a:t>
            </a:r>
            <a:r>
              <a:rPr lang="de-AT" dirty="0"/>
              <a:t>- </a:t>
            </a:r>
            <a:r>
              <a:rPr lang="de-AT" dirty="0" err="1"/>
              <a:t>bitva</a:t>
            </a:r>
            <a:r>
              <a:rPr lang="de-AT" dirty="0"/>
              <a:t> u </a:t>
            </a:r>
            <a:r>
              <a:rPr lang="de-AT" dirty="0" err="1"/>
              <a:t>Beneventa</a:t>
            </a:r>
            <a:r>
              <a:rPr lang="de-AT" dirty="0"/>
              <a:t> → </a:t>
            </a:r>
            <a:r>
              <a:rPr lang="de-AT" dirty="0" err="1"/>
              <a:t>Římané</a:t>
            </a:r>
            <a:r>
              <a:rPr lang="de-AT" dirty="0"/>
              <a:t> </a:t>
            </a:r>
            <a:r>
              <a:rPr lang="de-AT" dirty="0" err="1"/>
              <a:t>vítězí</a:t>
            </a:r>
            <a:r>
              <a:rPr lang="de-AT" dirty="0"/>
              <a:t> → </a:t>
            </a:r>
            <a:r>
              <a:rPr lang="de-AT" dirty="0" err="1"/>
              <a:t>Pyrrhos</a:t>
            </a:r>
            <a:r>
              <a:rPr lang="de-AT" dirty="0"/>
              <a:t> </a:t>
            </a:r>
            <a:r>
              <a:rPr lang="de-AT" dirty="0" err="1"/>
              <a:t>odchází</a:t>
            </a:r>
            <a:r>
              <a:rPr lang="de-AT" dirty="0"/>
              <a:t> do </a:t>
            </a:r>
            <a:r>
              <a:rPr lang="de-AT" dirty="0" err="1"/>
              <a:t>Řecka</a:t>
            </a:r>
            <a:endParaRPr lang="de-AT" dirty="0"/>
          </a:p>
          <a:p>
            <a:r>
              <a:rPr lang="de-AT" b="1" dirty="0" err="1"/>
              <a:t>Řím</a:t>
            </a:r>
            <a:r>
              <a:rPr lang="de-AT" b="1" dirty="0"/>
              <a:t> se </a:t>
            </a:r>
            <a:r>
              <a:rPr lang="de-AT" b="1" dirty="0" err="1"/>
              <a:t>zmocnil</a:t>
            </a:r>
            <a:r>
              <a:rPr lang="de-AT" b="1" dirty="0"/>
              <a:t> </a:t>
            </a:r>
            <a:r>
              <a:rPr lang="de-AT" b="1" dirty="0" err="1"/>
              <a:t>celé</a:t>
            </a:r>
            <a:r>
              <a:rPr lang="de-AT" b="1" dirty="0"/>
              <a:t> </a:t>
            </a:r>
            <a:r>
              <a:rPr lang="de-AT" b="1" dirty="0" err="1"/>
              <a:t>Itálie</a:t>
            </a:r>
            <a:endParaRPr lang="de-AT" b="1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51590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0463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Římské dějiny- doba republiky 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1474573"/>
            <a:ext cx="8915400" cy="46214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AT" b="1" dirty="0"/>
              <a:t>     </a:t>
            </a:r>
            <a:r>
              <a:rPr lang="de-AT" b="1" u="sng" dirty="0" err="1">
                <a:solidFill>
                  <a:schemeClr val="accent1"/>
                </a:solidFill>
              </a:rPr>
              <a:t>Punské</a:t>
            </a:r>
            <a:r>
              <a:rPr lang="de-AT" b="1" u="sng" dirty="0">
                <a:solidFill>
                  <a:schemeClr val="accent1"/>
                </a:solidFill>
              </a:rPr>
              <a:t> </a:t>
            </a:r>
            <a:r>
              <a:rPr lang="de-AT" b="1" u="sng" dirty="0" err="1">
                <a:solidFill>
                  <a:schemeClr val="accent1"/>
                </a:solidFill>
              </a:rPr>
              <a:t>války</a:t>
            </a:r>
            <a:endParaRPr lang="de-AT" dirty="0">
              <a:solidFill>
                <a:schemeClr val="accent1"/>
              </a:solidFill>
            </a:endParaRPr>
          </a:p>
          <a:p>
            <a:r>
              <a:rPr lang="de-AT" dirty="0" err="1"/>
              <a:t>sjednocení</a:t>
            </a:r>
            <a:r>
              <a:rPr lang="de-AT" dirty="0"/>
              <a:t> </a:t>
            </a:r>
            <a:r>
              <a:rPr lang="de-AT" dirty="0" err="1"/>
              <a:t>Itálie</a:t>
            </a:r>
            <a:r>
              <a:rPr lang="de-AT" dirty="0"/>
              <a:t> </a:t>
            </a:r>
            <a:r>
              <a:rPr lang="de-AT" dirty="0" err="1"/>
              <a:t>pod</a:t>
            </a:r>
            <a:r>
              <a:rPr lang="de-AT" dirty="0"/>
              <a:t> </a:t>
            </a:r>
            <a:r>
              <a:rPr lang="de-AT" dirty="0" err="1"/>
              <a:t>vládou</a:t>
            </a:r>
            <a:r>
              <a:rPr lang="de-AT" dirty="0"/>
              <a:t> </a:t>
            </a:r>
            <a:r>
              <a:rPr lang="de-AT" dirty="0" err="1"/>
              <a:t>Říma</a:t>
            </a:r>
            <a:r>
              <a:rPr lang="de-AT" dirty="0"/>
              <a:t> → </a:t>
            </a:r>
            <a:r>
              <a:rPr lang="de-AT" dirty="0" err="1"/>
              <a:t>změna</a:t>
            </a:r>
            <a:r>
              <a:rPr lang="de-AT" dirty="0"/>
              <a:t> </a:t>
            </a:r>
            <a:r>
              <a:rPr lang="de-AT" dirty="0" err="1"/>
              <a:t>vztahů</a:t>
            </a:r>
            <a:r>
              <a:rPr lang="de-AT" dirty="0"/>
              <a:t> </a:t>
            </a:r>
            <a:r>
              <a:rPr lang="de-AT" dirty="0" err="1"/>
              <a:t>mezi</a:t>
            </a:r>
            <a:r>
              <a:rPr lang="de-AT" dirty="0"/>
              <a:t> </a:t>
            </a:r>
            <a:r>
              <a:rPr lang="de-AT" b="1" dirty="0" err="1"/>
              <a:t>Římem</a:t>
            </a:r>
            <a:r>
              <a:rPr lang="de-AT" b="1" dirty="0"/>
              <a:t> a </a:t>
            </a:r>
            <a:r>
              <a:rPr lang="de-AT" b="1" dirty="0" err="1"/>
              <a:t>Kartágem</a:t>
            </a:r>
            <a:endParaRPr lang="de-AT" b="1" dirty="0"/>
          </a:p>
          <a:p>
            <a:r>
              <a:rPr lang="de-AT" b="1" i="1" dirty="0" err="1"/>
              <a:t>První</a:t>
            </a:r>
            <a:r>
              <a:rPr lang="de-AT" b="1" i="1" dirty="0"/>
              <a:t> </a:t>
            </a:r>
            <a:r>
              <a:rPr lang="de-AT" b="1" i="1" dirty="0" err="1"/>
              <a:t>punská</a:t>
            </a:r>
            <a:r>
              <a:rPr lang="de-AT" b="1" i="1" dirty="0"/>
              <a:t> </a:t>
            </a:r>
            <a:r>
              <a:rPr lang="de-AT" b="1" i="1" dirty="0" err="1"/>
              <a:t>válka</a:t>
            </a:r>
            <a:r>
              <a:rPr lang="de-AT" b="1" i="1" dirty="0"/>
              <a:t> </a:t>
            </a:r>
            <a:r>
              <a:rPr lang="de-AT" i="1" dirty="0"/>
              <a:t>(264 – 241 </a:t>
            </a:r>
            <a:r>
              <a:rPr lang="de-AT" i="1" dirty="0" err="1"/>
              <a:t>p</a:t>
            </a:r>
            <a:r>
              <a:rPr lang="de-AT" dirty="0" err="1"/>
              <a:t>ř</a:t>
            </a:r>
            <a:r>
              <a:rPr lang="de-AT" i="1" dirty="0"/>
              <a:t>.</a:t>
            </a:r>
            <a:r>
              <a:rPr lang="cs-CZ" i="1" dirty="0"/>
              <a:t>n.l.</a:t>
            </a:r>
            <a:r>
              <a:rPr lang="de-AT" i="1" dirty="0"/>
              <a:t>)</a:t>
            </a:r>
            <a:r>
              <a:rPr lang="cs-CZ" i="1" dirty="0"/>
              <a:t>: </a:t>
            </a:r>
            <a:r>
              <a:rPr lang="de-AT" dirty="0" err="1"/>
              <a:t>příčina</a:t>
            </a:r>
            <a:r>
              <a:rPr lang="de-AT" dirty="0"/>
              <a:t> </a:t>
            </a:r>
            <a:r>
              <a:rPr lang="de-AT" dirty="0" err="1"/>
              <a:t>války</a:t>
            </a:r>
            <a:r>
              <a:rPr lang="de-AT" dirty="0"/>
              <a:t> → </a:t>
            </a:r>
            <a:r>
              <a:rPr lang="de-AT" dirty="0" err="1"/>
              <a:t>střed</a:t>
            </a:r>
            <a:r>
              <a:rPr lang="de-AT" dirty="0"/>
              <a:t> </a:t>
            </a:r>
            <a:r>
              <a:rPr lang="de-AT" dirty="0" err="1"/>
              <a:t>zájmů</a:t>
            </a:r>
            <a:r>
              <a:rPr lang="cs-CZ" dirty="0"/>
              <a:t> </a:t>
            </a:r>
            <a:r>
              <a:rPr lang="de-AT" dirty="0"/>
              <a:t>na </a:t>
            </a:r>
            <a:r>
              <a:rPr lang="de-AT" dirty="0" err="1"/>
              <a:t>Sicílii</a:t>
            </a:r>
            <a:endParaRPr lang="cs-CZ" i="1" dirty="0"/>
          </a:p>
          <a:p>
            <a:r>
              <a:rPr lang="de-AT" b="1" i="1" dirty="0" err="1"/>
              <a:t>Druhá</a:t>
            </a:r>
            <a:r>
              <a:rPr lang="de-AT" b="1" i="1" dirty="0"/>
              <a:t> </a:t>
            </a:r>
            <a:r>
              <a:rPr lang="de-AT" b="1" i="1" dirty="0" err="1"/>
              <a:t>punská</a:t>
            </a:r>
            <a:r>
              <a:rPr lang="de-AT" b="1" i="1" dirty="0"/>
              <a:t> </a:t>
            </a:r>
            <a:r>
              <a:rPr lang="de-AT" b="1" i="1" dirty="0" err="1"/>
              <a:t>válka</a:t>
            </a:r>
            <a:r>
              <a:rPr lang="de-AT" b="1" i="1" dirty="0"/>
              <a:t> </a:t>
            </a:r>
            <a:r>
              <a:rPr lang="de-AT" i="1" dirty="0"/>
              <a:t>(218 – 201 </a:t>
            </a:r>
            <a:r>
              <a:rPr lang="de-AT" i="1" dirty="0" err="1"/>
              <a:t>p</a:t>
            </a:r>
            <a:r>
              <a:rPr lang="de-AT" dirty="0" err="1"/>
              <a:t>ř</a:t>
            </a:r>
            <a:r>
              <a:rPr lang="de-AT" i="1" dirty="0"/>
              <a:t>.</a:t>
            </a:r>
            <a:r>
              <a:rPr lang="cs-CZ" i="1" dirty="0"/>
              <a:t>n.l.</a:t>
            </a:r>
            <a:r>
              <a:rPr lang="de-AT" i="1" dirty="0"/>
              <a:t>)</a:t>
            </a:r>
            <a:r>
              <a:rPr lang="cs-CZ" i="1" dirty="0"/>
              <a:t>: </a:t>
            </a:r>
            <a:r>
              <a:rPr lang="de-AT" dirty="0" err="1"/>
              <a:t>příčiny</a:t>
            </a:r>
            <a:r>
              <a:rPr lang="de-AT" dirty="0"/>
              <a:t> </a:t>
            </a:r>
            <a:r>
              <a:rPr lang="de-AT" dirty="0" err="1"/>
              <a:t>války</a:t>
            </a:r>
            <a:r>
              <a:rPr lang="de-AT" dirty="0"/>
              <a:t> → </a:t>
            </a:r>
            <a:r>
              <a:rPr lang="de-AT" dirty="0" err="1"/>
              <a:t>porušení</a:t>
            </a:r>
            <a:r>
              <a:rPr lang="de-AT" dirty="0"/>
              <a:t> </a:t>
            </a:r>
            <a:r>
              <a:rPr lang="de-AT" dirty="0" err="1"/>
              <a:t>smlouvy</a:t>
            </a:r>
            <a:r>
              <a:rPr lang="de-AT" dirty="0"/>
              <a:t> z </a:t>
            </a:r>
            <a:r>
              <a:rPr lang="de-AT" dirty="0" err="1"/>
              <a:t>roku</a:t>
            </a:r>
            <a:r>
              <a:rPr lang="de-AT" dirty="0"/>
              <a:t> 226 + </a:t>
            </a:r>
            <a:r>
              <a:rPr lang="de-AT" dirty="0" err="1"/>
              <a:t>snaha</a:t>
            </a:r>
            <a:r>
              <a:rPr lang="de-AT" dirty="0"/>
              <a:t> </a:t>
            </a:r>
            <a:r>
              <a:rPr lang="de-AT" dirty="0" err="1"/>
              <a:t>Kartága</a:t>
            </a:r>
            <a:r>
              <a:rPr lang="de-AT" dirty="0"/>
              <a:t> </a:t>
            </a:r>
            <a:r>
              <a:rPr lang="de-AT" dirty="0" err="1"/>
              <a:t>odčinit</a:t>
            </a:r>
            <a:r>
              <a:rPr lang="de-AT" dirty="0"/>
              <a:t> </a:t>
            </a:r>
            <a:r>
              <a:rPr lang="de-AT" dirty="0" err="1"/>
              <a:t>porážku</a:t>
            </a:r>
            <a:endParaRPr lang="cs-CZ" i="1" dirty="0"/>
          </a:p>
          <a:p>
            <a:r>
              <a:rPr lang="de-AT" b="1" i="1" dirty="0" err="1"/>
              <a:t>T</a:t>
            </a:r>
            <a:r>
              <a:rPr lang="de-AT" b="1" dirty="0" err="1"/>
              <a:t>ř</a:t>
            </a:r>
            <a:r>
              <a:rPr lang="de-AT" b="1" i="1" dirty="0" err="1"/>
              <a:t>etí</a:t>
            </a:r>
            <a:r>
              <a:rPr lang="de-AT" b="1" i="1" dirty="0"/>
              <a:t> </a:t>
            </a:r>
            <a:r>
              <a:rPr lang="de-AT" b="1" i="1" dirty="0" err="1"/>
              <a:t>punská</a:t>
            </a:r>
            <a:r>
              <a:rPr lang="de-AT" b="1" i="1" dirty="0"/>
              <a:t> </a:t>
            </a:r>
            <a:r>
              <a:rPr lang="de-AT" b="1" i="1" dirty="0" err="1"/>
              <a:t>válka</a:t>
            </a:r>
            <a:r>
              <a:rPr lang="de-AT" i="1" dirty="0"/>
              <a:t> (149 – 146 </a:t>
            </a:r>
            <a:r>
              <a:rPr lang="de-AT" i="1" dirty="0" err="1"/>
              <a:t>p</a:t>
            </a:r>
            <a:r>
              <a:rPr lang="de-AT" dirty="0" err="1"/>
              <a:t>ř</a:t>
            </a:r>
            <a:r>
              <a:rPr lang="de-AT" i="1" dirty="0"/>
              <a:t>.</a:t>
            </a:r>
            <a:r>
              <a:rPr lang="cs-CZ" i="1" dirty="0"/>
              <a:t>n</a:t>
            </a:r>
            <a:r>
              <a:rPr lang="de-AT" i="1" dirty="0"/>
              <a:t>.</a:t>
            </a:r>
            <a:r>
              <a:rPr lang="cs-CZ" i="1" dirty="0"/>
              <a:t>l</a:t>
            </a:r>
            <a:r>
              <a:rPr lang="de-AT" i="1" dirty="0"/>
              <a:t>)</a:t>
            </a:r>
            <a:r>
              <a:rPr lang="cs-CZ" i="1" dirty="0"/>
              <a:t>:</a:t>
            </a:r>
            <a:r>
              <a:rPr lang="de-AT" dirty="0"/>
              <a:t> </a:t>
            </a:r>
            <a:r>
              <a:rPr lang="de-AT" dirty="0" err="1"/>
              <a:t>příčina</a:t>
            </a:r>
            <a:r>
              <a:rPr lang="de-AT" dirty="0"/>
              <a:t> → </a:t>
            </a:r>
            <a:r>
              <a:rPr lang="de-AT" dirty="0" err="1"/>
              <a:t>obchodní</a:t>
            </a:r>
            <a:r>
              <a:rPr lang="de-AT" dirty="0"/>
              <a:t> </a:t>
            </a:r>
            <a:r>
              <a:rPr lang="de-AT" dirty="0" err="1"/>
              <a:t>konkurence</a:t>
            </a:r>
            <a:r>
              <a:rPr lang="de-AT" dirty="0"/>
              <a:t> </a:t>
            </a:r>
            <a:r>
              <a:rPr lang="de-AT" dirty="0" err="1"/>
              <a:t>Kartága</a:t>
            </a:r>
            <a:endParaRPr lang="de-AT" dirty="0"/>
          </a:p>
          <a:p>
            <a:r>
              <a:rPr lang="de-AT" b="1" dirty="0"/>
              <a:t>146 </a:t>
            </a:r>
            <a:r>
              <a:rPr lang="de-AT" b="1" dirty="0" err="1"/>
              <a:t>př</a:t>
            </a:r>
            <a:r>
              <a:rPr lang="de-AT" b="1" dirty="0"/>
              <a:t>.</a:t>
            </a:r>
            <a:r>
              <a:rPr lang="cs-CZ" b="1" dirty="0"/>
              <a:t>n.l</a:t>
            </a:r>
            <a:r>
              <a:rPr lang="de-AT" b="1" dirty="0"/>
              <a:t>.</a:t>
            </a:r>
            <a:r>
              <a:rPr lang="cs-CZ" b="1" dirty="0"/>
              <a:t> bylo</a:t>
            </a:r>
            <a:r>
              <a:rPr lang="de-AT" b="1" dirty="0"/>
              <a:t> </a:t>
            </a:r>
            <a:r>
              <a:rPr lang="de-AT" b="1" dirty="0" err="1"/>
              <a:t>Kartágo</a:t>
            </a:r>
            <a:r>
              <a:rPr lang="de-AT" b="1" dirty="0"/>
              <a:t> </a:t>
            </a:r>
            <a:r>
              <a:rPr lang="de-AT" b="1" dirty="0" err="1"/>
              <a:t>zničeno</a:t>
            </a:r>
            <a:endParaRPr lang="cs-CZ" b="1" dirty="0"/>
          </a:p>
          <a:p>
            <a:endParaRPr lang="cs-CZ" b="1" dirty="0"/>
          </a:p>
          <a:p>
            <a:pPr marL="0" indent="0">
              <a:buNone/>
            </a:pPr>
            <a:r>
              <a:rPr lang="cs-CZ" b="1" i="1" dirty="0"/>
              <a:t>     </a:t>
            </a:r>
            <a:r>
              <a:rPr lang="de-AT" b="1" i="1" u="sng" dirty="0" err="1">
                <a:solidFill>
                  <a:schemeClr val="accent1"/>
                </a:solidFill>
              </a:rPr>
              <a:t>Reformy</a:t>
            </a:r>
            <a:r>
              <a:rPr lang="de-AT" b="1" i="1" u="sng" dirty="0">
                <a:solidFill>
                  <a:schemeClr val="accent1"/>
                </a:solidFill>
              </a:rPr>
              <a:t> </a:t>
            </a:r>
            <a:r>
              <a:rPr lang="de-AT" b="1" i="1" u="sng" dirty="0" err="1">
                <a:solidFill>
                  <a:schemeClr val="accent1"/>
                </a:solidFill>
              </a:rPr>
              <a:t>Gaia</a:t>
            </a:r>
            <a:r>
              <a:rPr lang="de-AT" b="1" i="1" u="sng" dirty="0">
                <a:solidFill>
                  <a:schemeClr val="accent1"/>
                </a:solidFill>
              </a:rPr>
              <a:t> Maria</a:t>
            </a:r>
            <a:r>
              <a:rPr lang="cs-CZ" b="1" dirty="0">
                <a:solidFill>
                  <a:schemeClr val="accent1"/>
                </a:solidFill>
              </a:rPr>
              <a:t>: </a:t>
            </a:r>
            <a:r>
              <a:rPr lang="de-AT" dirty="0" err="1"/>
              <a:t>vytvořil</a:t>
            </a:r>
            <a:r>
              <a:rPr lang="de-AT" dirty="0"/>
              <a:t> </a:t>
            </a:r>
            <a:r>
              <a:rPr lang="de-AT" b="1" dirty="0" err="1"/>
              <a:t>pravidelnou</a:t>
            </a:r>
            <a:r>
              <a:rPr lang="de-AT" b="1" dirty="0"/>
              <a:t> </a:t>
            </a:r>
            <a:r>
              <a:rPr lang="de-AT" b="1" dirty="0" err="1"/>
              <a:t>armádu</a:t>
            </a:r>
            <a:r>
              <a:rPr lang="cs-CZ" dirty="0"/>
              <a:t>,</a:t>
            </a:r>
            <a:r>
              <a:rPr lang="de-AT" dirty="0"/>
              <a:t> </a:t>
            </a:r>
            <a:r>
              <a:rPr lang="de-AT" dirty="0" err="1"/>
              <a:t>zavedl</a:t>
            </a:r>
            <a:r>
              <a:rPr lang="de-AT" dirty="0"/>
              <a:t> </a:t>
            </a:r>
            <a:r>
              <a:rPr lang="de-AT" dirty="0" err="1"/>
              <a:t>odvody</a:t>
            </a:r>
            <a:r>
              <a:rPr lang="de-AT" dirty="0"/>
              <a:t> </a:t>
            </a:r>
            <a:r>
              <a:rPr lang="de-AT" b="1" dirty="0" err="1"/>
              <a:t>bez</a:t>
            </a:r>
            <a:r>
              <a:rPr lang="de-AT" b="1" dirty="0"/>
              <a:t> </a:t>
            </a:r>
            <a:r>
              <a:rPr lang="de-AT" b="1" dirty="0" err="1"/>
              <a:t>ohledu</a:t>
            </a:r>
            <a:r>
              <a:rPr lang="de-AT" b="1" dirty="0"/>
              <a:t> 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     na majetkový status    </a:t>
            </a:r>
            <a:r>
              <a:rPr lang="de-AT" b="1" dirty="0"/>
              <a:t> </a:t>
            </a:r>
            <a:r>
              <a:rPr lang="cs-CZ" b="1" dirty="0"/>
              <a:t>                 </a:t>
            </a:r>
            <a:endParaRPr lang="de-AT" b="1" dirty="0"/>
          </a:p>
          <a:p>
            <a:r>
              <a:rPr lang="de-AT" b="1" dirty="0" err="1"/>
              <a:t>profesionalizace</a:t>
            </a:r>
            <a:r>
              <a:rPr lang="de-AT" dirty="0"/>
              <a:t> → </a:t>
            </a:r>
            <a:r>
              <a:rPr lang="de-AT" dirty="0" err="1"/>
              <a:t>služba</a:t>
            </a:r>
            <a:r>
              <a:rPr lang="de-AT" dirty="0"/>
              <a:t> </a:t>
            </a:r>
            <a:r>
              <a:rPr lang="de-AT" b="1" dirty="0"/>
              <a:t>16 </a:t>
            </a:r>
            <a:r>
              <a:rPr lang="de-AT" b="1" dirty="0" err="1"/>
              <a:t>let</a:t>
            </a:r>
            <a:r>
              <a:rPr lang="de-AT" b="1" dirty="0"/>
              <a:t> </a:t>
            </a:r>
            <a:r>
              <a:rPr lang="de-AT" dirty="0"/>
              <a:t>(</a:t>
            </a:r>
            <a:r>
              <a:rPr lang="de-AT" dirty="0" err="1"/>
              <a:t>vojákovi</a:t>
            </a:r>
            <a:r>
              <a:rPr lang="de-AT" dirty="0"/>
              <a:t> </a:t>
            </a:r>
            <a:r>
              <a:rPr lang="de-AT" dirty="0" err="1"/>
              <a:t>poskytnuta</a:t>
            </a:r>
            <a:r>
              <a:rPr lang="de-AT" dirty="0"/>
              <a:t> </a:t>
            </a:r>
            <a:r>
              <a:rPr lang="de-AT" dirty="0" err="1"/>
              <a:t>výzbroj</a:t>
            </a:r>
            <a:r>
              <a:rPr lang="de-AT" dirty="0"/>
              <a:t> a </a:t>
            </a:r>
            <a:r>
              <a:rPr lang="de-AT" dirty="0" err="1"/>
              <a:t>výstroj</a:t>
            </a:r>
            <a:r>
              <a:rPr lang="de-AT" dirty="0"/>
              <a:t>) →</a:t>
            </a:r>
          </a:p>
          <a:p>
            <a:pPr marL="0" indent="0">
              <a:buNone/>
            </a:pPr>
            <a:r>
              <a:rPr lang="cs-CZ" dirty="0"/>
              <a:t>      </a:t>
            </a:r>
            <a:r>
              <a:rPr lang="de-AT" dirty="0" err="1" smtClean="0"/>
              <a:t>po</a:t>
            </a:r>
            <a:r>
              <a:rPr lang="cs-CZ" dirty="0" smtClean="0"/>
              <a:t> </a:t>
            </a:r>
            <a:r>
              <a:rPr lang="de-AT" dirty="0" err="1" smtClean="0"/>
              <a:t>sko</a:t>
            </a:r>
            <a:r>
              <a:rPr lang="cs-CZ" dirty="0" smtClean="0"/>
              <a:t>n</a:t>
            </a:r>
            <a:r>
              <a:rPr lang="de-AT" dirty="0" err="1" smtClean="0"/>
              <a:t>čení</a:t>
            </a:r>
            <a:r>
              <a:rPr lang="de-AT" dirty="0" smtClean="0"/>
              <a:t> </a:t>
            </a:r>
            <a:r>
              <a:rPr lang="de-AT" dirty="0" err="1"/>
              <a:t>vojenské</a:t>
            </a:r>
            <a:r>
              <a:rPr lang="de-AT" dirty="0"/>
              <a:t> </a:t>
            </a:r>
            <a:r>
              <a:rPr lang="de-AT" dirty="0" err="1"/>
              <a:t>služby</a:t>
            </a:r>
            <a:r>
              <a:rPr lang="de-AT" dirty="0"/>
              <a:t> </a:t>
            </a:r>
            <a:r>
              <a:rPr lang="de-AT" dirty="0" err="1" smtClean="0"/>
              <a:t>příděl</a:t>
            </a:r>
            <a:r>
              <a:rPr lang="de-AT" dirty="0" smtClean="0"/>
              <a:t> </a:t>
            </a:r>
            <a:r>
              <a:rPr lang="de-AT" dirty="0" err="1"/>
              <a:t>zemědělské</a:t>
            </a:r>
            <a:r>
              <a:rPr lang="de-AT" dirty="0"/>
              <a:t> </a:t>
            </a:r>
            <a:r>
              <a:rPr lang="de-AT" dirty="0" err="1"/>
              <a:t>půdy</a:t>
            </a:r>
            <a:endParaRPr lang="de-AT" dirty="0"/>
          </a:p>
          <a:p>
            <a:r>
              <a:rPr lang="de-AT" dirty="0" err="1"/>
              <a:t>otevřel</a:t>
            </a:r>
            <a:r>
              <a:rPr lang="de-AT" dirty="0"/>
              <a:t> </a:t>
            </a:r>
            <a:r>
              <a:rPr lang="de-AT" dirty="0" err="1"/>
              <a:t>cestu</a:t>
            </a:r>
            <a:r>
              <a:rPr lang="de-AT" dirty="0"/>
              <a:t> </a:t>
            </a:r>
            <a:r>
              <a:rPr lang="de-AT" b="1" dirty="0" err="1"/>
              <a:t>dobrovolníkům</a:t>
            </a:r>
            <a:r>
              <a:rPr lang="de-AT" dirty="0"/>
              <a:t> do </a:t>
            </a:r>
            <a:r>
              <a:rPr lang="de-AT" dirty="0" err="1"/>
              <a:t>armády</a:t>
            </a:r>
            <a:endParaRPr lang="de-AT" dirty="0"/>
          </a:p>
          <a:p>
            <a:r>
              <a:rPr lang="de-AT" b="1" dirty="0" err="1"/>
              <a:t>vytvořil</a:t>
            </a:r>
            <a:r>
              <a:rPr lang="de-AT" b="1" dirty="0"/>
              <a:t> </a:t>
            </a:r>
            <a:r>
              <a:rPr lang="de-AT" b="1" dirty="0" err="1"/>
              <a:t>legie</a:t>
            </a:r>
            <a:endParaRPr lang="de-AT" b="1" dirty="0"/>
          </a:p>
          <a:p>
            <a:endParaRPr lang="cs-CZ" b="1" dirty="0"/>
          </a:p>
          <a:p>
            <a:endParaRPr lang="de-AT" b="1" dirty="0"/>
          </a:p>
          <a:p>
            <a:endParaRPr lang="de-AT" dirty="0"/>
          </a:p>
          <a:p>
            <a:pPr marL="0" indent="0">
              <a:buNone/>
            </a:pPr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3492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1"/>
            <a:ext cx="8911687" cy="883414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Římské dějiny- doba republiky 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1507525"/>
            <a:ext cx="8915400" cy="4786183"/>
          </a:xfrm>
        </p:spPr>
        <p:txBody>
          <a:bodyPr/>
          <a:lstStyle/>
          <a:p>
            <a:pPr marL="0" indent="0">
              <a:buNone/>
            </a:pPr>
            <a:r>
              <a:rPr lang="cs-CZ" b="1" i="1" dirty="0"/>
              <a:t>     </a:t>
            </a:r>
            <a:r>
              <a:rPr lang="de-AT" b="1" i="1" u="sng" dirty="0" err="1">
                <a:solidFill>
                  <a:schemeClr val="accent1"/>
                </a:solidFill>
              </a:rPr>
              <a:t>Spartakovo</a:t>
            </a:r>
            <a:r>
              <a:rPr lang="de-AT" b="1" i="1" u="sng" dirty="0">
                <a:solidFill>
                  <a:schemeClr val="accent1"/>
                </a:solidFill>
              </a:rPr>
              <a:t> </a:t>
            </a:r>
            <a:r>
              <a:rPr lang="de-AT" b="1" i="1" u="sng" dirty="0" err="1">
                <a:solidFill>
                  <a:schemeClr val="accent1"/>
                </a:solidFill>
              </a:rPr>
              <a:t>povstání</a:t>
            </a:r>
            <a:r>
              <a:rPr lang="de-AT" b="1" i="1" dirty="0">
                <a:solidFill>
                  <a:schemeClr val="accent1"/>
                </a:solidFill>
              </a:rPr>
              <a:t> (73 – 71 </a:t>
            </a:r>
            <a:r>
              <a:rPr lang="de-AT" b="1" i="1" dirty="0" err="1">
                <a:solidFill>
                  <a:schemeClr val="accent1"/>
                </a:solidFill>
              </a:rPr>
              <a:t>p</a:t>
            </a:r>
            <a:r>
              <a:rPr lang="de-AT" b="1" dirty="0" err="1">
                <a:solidFill>
                  <a:schemeClr val="accent1"/>
                </a:solidFill>
              </a:rPr>
              <a:t>ř</a:t>
            </a:r>
            <a:r>
              <a:rPr lang="de-AT" b="1" i="1" dirty="0">
                <a:solidFill>
                  <a:schemeClr val="accent1"/>
                </a:solidFill>
              </a:rPr>
              <a:t>.</a:t>
            </a:r>
            <a:r>
              <a:rPr lang="cs-CZ" b="1" i="1" dirty="0">
                <a:solidFill>
                  <a:schemeClr val="accent1"/>
                </a:solidFill>
              </a:rPr>
              <a:t>n.l.</a:t>
            </a:r>
            <a:r>
              <a:rPr lang="de-AT" b="1" i="1" dirty="0">
                <a:solidFill>
                  <a:schemeClr val="accent1"/>
                </a:solidFill>
              </a:rPr>
              <a:t>)</a:t>
            </a:r>
            <a:endParaRPr lang="de-AT" b="1" dirty="0">
              <a:solidFill>
                <a:schemeClr val="accent1"/>
              </a:solidFill>
            </a:endParaRPr>
          </a:p>
          <a:p>
            <a:r>
              <a:rPr lang="de-AT" dirty="0"/>
              <a:t>v </a:t>
            </a:r>
            <a:r>
              <a:rPr lang="de-AT" dirty="0" err="1"/>
              <a:t>čele</a:t>
            </a:r>
            <a:r>
              <a:rPr lang="de-AT" dirty="0"/>
              <a:t> </a:t>
            </a:r>
            <a:r>
              <a:rPr lang="de-AT" dirty="0" err="1"/>
              <a:t>gladiátor</a:t>
            </a:r>
            <a:r>
              <a:rPr lang="de-AT" dirty="0"/>
              <a:t> Spartakus</a:t>
            </a:r>
          </a:p>
          <a:p>
            <a:r>
              <a:rPr lang="de-AT" b="1" dirty="0" err="1"/>
              <a:t>povstání</a:t>
            </a:r>
            <a:r>
              <a:rPr lang="de-AT" b="1" dirty="0"/>
              <a:t> </a:t>
            </a:r>
            <a:r>
              <a:rPr lang="de-AT" b="1" dirty="0" err="1"/>
              <a:t>poraženo</a:t>
            </a:r>
            <a:r>
              <a:rPr lang="de-AT" dirty="0"/>
              <a:t> → </a:t>
            </a:r>
            <a:r>
              <a:rPr lang="de-AT" dirty="0" err="1"/>
              <a:t>příčiny</a:t>
            </a:r>
            <a:r>
              <a:rPr lang="cs-CZ" dirty="0"/>
              <a:t>: </a:t>
            </a:r>
            <a:r>
              <a:rPr lang="de-AT" dirty="0" err="1"/>
              <a:t>nejednotnost</a:t>
            </a:r>
            <a:r>
              <a:rPr lang="de-AT" dirty="0"/>
              <a:t> </a:t>
            </a:r>
            <a:r>
              <a:rPr lang="de-AT" dirty="0" err="1"/>
              <a:t>vedení</a:t>
            </a:r>
            <a:r>
              <a:rPr lang="cs-CZ" dirty="0"/>
              <a:t>, </a:t>
            </a:r>
            <a:r>
              <a:rPr lang="de-AT" dirty="0" err="1"/>
              <a:t>izolovanost</a:t>
            </a:r>
            <a:r>
              <a:rPr lang="de-AT" dirty="0"/>
              <a:t> </a:t>
            </a:r>
            <a:r>
              <a:rPr lang="de-AT" dirty="0" err="1"/>
              <a:t>od</a:t>
            </a:r>
            <a:r>
              <a:rPr lang="de-AT" dirty="0"/>
              <a:t> </a:t>
            </a:r>
            <a:r>
              <a:rPr lang="de-AT" dirty="0" err="1"/>
              <a:t>ostatních</a:t>
            </a:r>
            <a:r>
              <a:rPr lang="de-AT" dirty="0"/>
              <a:t> </a:t>
            </a:r>
            <a:r>
              <a:rPr lang="de-AT" dirty="0" err="1"/>
              <a:t>vykořisťovaných</a:t>
            </a:r>
            <a:r>
              <a:rPr lang="de-AT" dirty="0"/>
              <a:t> </a:t>
            </a:r>
            <a:r>
              <a:rPr lang="de-AT" dirty="0" err="1"/>
              <a:t>složek</a:t>
            </a:r>
            <a:r>
              <a:rPr lang="cs-CZ" dirty="0"/>
              <a:t>, </a:t>
            </a:r>
            <a:r>
              <a:rPr lang="de-AT" dirty="0" err="1"/>
              <a:t>neměli</a:t>
            </a:r>
            <a:r>
              <a:rPr lang="de-AT" dirty="0"/>
              <a:t> </a:t>
            </a:r>
            <a:r>
              <a:rPr lang="de-AT" dirty="0" err="1"/>
              <a:t>jednotný</a:t>
            </a:r>
            <a:r>
              <a:rPr lang="de-AT" dirty="0"/>
              <a:t> </a:t>
            </a:r>
            <a:r>
              <a:rPr lang="de-AT" dirty="0" err="1"/>
              <a:t>cíl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i="1" dirty="0"/>
              <a:t>     </a:t>
            </a:r>
            <a:r>
              <a:rPr lang="de-AT" b="1" i="1" u="sng" dirty="0">
                <a:solidFill>
                  <a:schemeClr val="accent1"/>
                </a:solidFill>
              </a:rPr>
              <a:t>Gaius Julius </a:t>
            </a:r>
            <a:r>
              <a:rPr lang="de-AT" b="1" i="1" u="sng" dirty="0" err="1">
                <a:solidFill>
                  <a:schemeClr val="accent1"/>
                </a:solidFill>
              </a:rPr>
              <a:t>Ceasar</a:t>
            </a:r>
            <a:r>
              <a:rPr lang="de-AT" b="1" i="1" dirty="0">
                <a:solidFill>
                  <a:schemeClr val="accent1"/>
                </a:solidFill>
              </a:rPr>
              <a:t> (100 – 44 </a:t>
            </a:r>
            <a:r>
              <a:rPr lang="de-AT" b="1" i="1" dirty="0" err="1">
                <a:solidFill>
                  <a:schemeClr val="accent1"/>
                </a:solidFill>
              </a:rPr>
              <a:t>p</a:t>
            </a:r>
            <a:r>
              <a:rPr lang="de-AT" b="1" dirty="0" err="1">
                <a:solidFill>
                  <a:schemeClr val="accent1"/>
                </a:solidFill>
              </a:rPr>
              <a:t>ř</a:t>
            </a:r>
            <a:r>
              <a:rPr lang="de-AT" b="1" i="1" dirty="0">
                <a:solidFill>
                  <a:schemeClr val="accent1"/>
                </a:solidFill>
              </a:rPr>
              <a:t>.</a:t>
            </a:r>
            <a:r>
              <a:rPr lang="cs-CZ" b="1" i="1" dirty="0">
                <a:solidFill>
                  <a:schemeClr val="accent1"/>
                </a:solidFill>
              </a:rPr>
              <a:t>n.l.</a:t>
            </a:r>
            <a:r>
              <a:rPr lang="de-AT" b="1" i="1" dirty="0">
                <a:solidFill>
                  <a:schemeClr val="accent1"/>
                </a:solidFill>
              </a:rPr>
              <a:t>)</a:t>
            </a:r>
            <a:endParaRPr lang="de-AT" b="1" dirty="0">
              <a:solidFill>
                <a:schemeClr val="accent1"/>
              </a:solidFill>
            </a:endParaRPr>
          </a:p>
          <a:p>
            <a:r>
              <a:rPr lang="de-AT" b="1" dirty="0"/>
              <a:t>1. </a:t>
            </a:r>
            <a:r>
              <a:rPr lang="de-AT" b="1" dirty="0" err="1"/>
              <a:t>triumvirát</a:t>
            </a:r>
            <a:r>
              <a:rPr lang="de-AT" b="1" dirty="0"/>
              <a:t> </a:t>
            </a:r>
            <a:r>
              <a:rPr lang="de-AT" dirty="0"/>
              <a:t>(</a:t>
            </a:r>
            <a:r>
              <a:rPr lang="de-AT" dirty="0" err="1"/>
              <a:t>tajná</a:t>
            </a:r>
            <a:r>
              <a:rPr lang="de-AT" dirty="0"/>
              <a:t> </a:t>
            </a:r>
            <a:r>
              <a:rPr lang="de-AT" dirty="0" err="1"/>
              <a:t>úmluva</a:t>
            </a:r>
            <a:r>
              <a:rPr lang="de-AT" dirty="0"/>
              <a:t>)- </a:t>
            </a:r>
            <a:r>
              <a:rPr lang="de-AT" dirty="0" err="1"/>
              <a:t>složení</a:t>
            </a:r>
            <a:r>
              <a:rPr lang="cs-CZ" dirty="0"/>
              <a:t>:</a:t>
            </a:r>
            <a:r>
              <a:rPr lang="de-AT" dirty="0"/>
              <a:t> Caesar + Crassus + </a:t>
            </a:r>
            <a:r>
              <a:rPr lang="de-AT" dirty="0" err="1"/>
              <a:t>Pompeius</a:t>
            </a:r>
            <a:endParaRPr lang="cs-CZ" dirty="0"/>
          </a:p>
          <a:p>
            <a:r>
              <a:rPr lang="cs-CZ" b="1" dirty="0"/>
              <a:t>dobití Galie</a:t>
            </a:r>
            <a:r>
              <a:rPr lang="de-AT" dirty="0"/>
              <a:t> (50 p</a:t>
            </a:r>
            <a:r>
              <a:rPr lang="cs-CZ" dirty="0"/>
              <a:t>ř.n.l.</a:t>
            </a:r>
            <a:r>
              <a:rPr lang="de-DE" dirty="0"/>
              <a:t>)</a:t>
            </a:r>
            <a:endParaRPr lang="cs-CZ" dirty="0"/>
          </a:p>
          <a:p>
            <a:r>
              <a:rPr lang="de-AT" b="1" dirty="0" err="1"/>
              <a:t>občanská</a:t>
            </a:r>
            <a:r>
              <a:rPr lang="de-AT" b="1" dirty="0"/>
              <a:t> </a:t>
            </a:r>
            <a:r>
              <a:rPr lang="de-AT" b="1" dirty="0" err="1"/>
              <a:t>válka</a:t>
            </a:r>
            <a:r>
              <a:rPr lang="cs-CZ" b="1" dirty="0"/>
              <a:t> </a:t>
            </a:r>
            <a:r>
              <a:rPr lang="de-DE" dirty="0"/>
              <a:t>(</a:t>
            </a:r>
            <a:r>
              <a:rPr lang="de-AT" dirty="0"/>
              <a:t>49 – 45 </a:t>
            </a:r>
            <a:r>
              <a:rPr lang="de-AT" dirty="0" err="1"/>
              <a:t>př</a:t>
            </a:r>
            <a:r>
              <a:rPr lang="de-AT" dirty="0"/>
              <a:t>.</a:t>
            </a:r>
            <a:r>
              <a:rPr lang="cs-CZ" dirty="0"/>
              <a:t>n.l.</a:t>
            </a:r>
            <a:r>
              <a:rPr lang="de-DE" dirty="0"/>
              <a:t>):</a:t>
            </a:r>
            <a:r>
              <a:rPr lang="de-AT" dirty="0"/>
              <a:t> Caesar </a:t>
            </a:r>
            <a:r>
              <a:rPr lang="de-AT" dirty="0" err="1"/>
              <a:t>vítězí</a:t>
            </a:r>
            <a:r>
              <a:rPr lang="de-AT" dirty="0"/>
              <a:t> → de facto </a:t>
            </a:r>
            <a:r>
              <a:rPr lang="de-AT" b="1" dirty="0"/>
              <a:t>1. </a:t>
            </a:r>
            <a:r>
              <a:rPr lang="de-AT" b="1" dirty="0" err="1"/>
              <a:t>římský</a:t>
            </a:r>
            <a:r>
              <a:rPr lang="de-AT" b="1" dirty="0"/>
              <a:t> </a:t>
            </a:r>
            <a:r>
              <a:rPr lang="de-AT" b="1" dirty="0" err="1"/>
              <a:t>císař</a:t>
            </a:r>
            <a:endParaRPr lang="de-AT" b="1" dirty="0"/>
          </a:p>
          <a:p>
            <a:r>
              <a:rPr lang="de-AT" dirty="0" err="1"/>
              <a:t>reforma</a:t>
            </a:r>
            <a:r>
              <a:rPr lang="de-AT" dirty="0"/>
              <a:t> </a:t>
            </a:r>
            <a:r>
              <a:rPr lang="de-AT" dirty="0" err="1"/>
              <a:t>kalendáře</a:t>
            </a:r>
            <a:r>
              <a:rPr lang="de-AT" dirty="0"/>
              <a:t> (</a:t>
            </a:r>
            <a:r>
              <a:rPr lang="de-AT" b="1" dirty="0" err="1"/>
              <a:t>juliánský</a:t>
            </a:r>
            <a:r>
              <a:rPr lang="de-AT" b="1" dirty="0"/>
              <a:t> </a:t>
            </a:r>
            <a:r>
              <a:rPr lang="de-AT" b="1" dirty="0" err="1"/>
              <a:t>kalendář</a:t>
            </a:r>
            <a:r>
              <a:rPr lang="de-AT" dirty="0"/>
              <a:t>→ </a:t>
            </a:r>
            <a:r>
              <a:rPr lang="de-AT" dirty="0" err="1"/>
              <a:t>používán</a:t>
            </a:r>
            <a:r>
              <a:rPr lang="de-AT" dirty="0"/>
              <a:t> </a:t>
            </a:r>
            <a:r>
              <a:rPr lang="de-AT" dirty="0" err="1"/>
              <a:t>až</a:t>
            </a:r>
            <a:r>
              <a:rPr lang="de-AT" dirty="0"/>
              <a:t> do </a:t>
            </a:r>
            <a:r>
              <a:rPr lang="de-AT" dirty="0" err="1"/>
              <a:t>roku</a:t>
            </a:r>
            <a:r>
              <a:rPr lang="de-AT" dirty="0"/>
              <a:t> 1582)</a:t>
            </a:r>
          </a:p>
          <a:p>
            <a:r>
              <a:rPr lang="de-AT" b="1" dirty="0"/>
              <a:t>44 </a:t>
            </a:r>
            <a:r>
              <a:rPr lang="de-AT" b="1" dirty="0" err="1"/>
              <a:t>př.n.l</a:t>
            </a:r>
            <a:r>
              <a:rPr lang="de-AT" b="1" dirty="0"/>
              <a:t>. Caesar </a:t>
            </a:r>
            <a:r>
              <a:rPr lang="de-AT" b="1" dirty="0" err="1"/>
              <a:t>zavražděn</a:t>
            </a:r>
            <a:r>
              <a:rPr lang="de-AT" dirty="0"/>
              <a:t> (</a:t>
            </a:r>
            <a:r>
              <a:rPr lang="de-AT" dirty="0" err="1"/>
              <a:t>vrahové</a:t>
            </a:r>
            <a:r>
              <a:rPr lang="de-AT" dirty="0"/>
              <a:t> = </a:t>
            </a:r>
            <a:r>
              <a:rPr lang="de-AT" dirty="0" err="1"/>
              <a:t>Bruttus</a:t>
            </a:r>
            <a:r>
              <a:rPr lang="de-AT" dirty="0"/>
              <a:t> a Longinus)</a:t>
            </a:r>
          </a:p>
          <a:p>
            <a:r>
              <a:rPr lang="de-AT" b="1" dirty="0"/>
              <a:t>43 př.n.l.</a:t>
            </a:r>
            <a:r>
              <a:rPr lang="de-AT" dirty="0"/>
              <a:t>,</a:t>
            </a:r>
            <a:r>
              <a:rPr lang="de-AT" dirty="0" err="1"/>
              <a:t>po</a:t>
            </a:r>
            <a:r>
              <a:rPr lang="de-AT" dirty="0"/>
              <a:t> </a:t>
            </a:r>
            <a:r>
              <a:rPr lang="de-AT" dirty="0" err="1"/>
              <a:t>smrti</a:t>
            </a:r>
            <a:r>
              <a:rPr lang="de-AT" dirty="0"/>
              <a:t> </a:t>
            </a:r>
            <a:r>
              <a:rPr lang="de-AT" dirty="0" err="1"/>
              <a:t>Caesara</a:t>
            </a:r>
            <a:r>
              <a:rPr lang="de-AT" dirty="0"/>
              <a:t> → </a:t>
            </a:r>
            <a:r>
              <a:rPr lang="de-AT" dirty="0" err="1"/>
              <a:t>dochází</a:t>
            </a:r>
            <a:r>
              <a:rPr lang="de-AT" dirty="0"/>
              <a:t> k </a:t>
            </a:r>
            <a:r>
              <a:rPr lang="de-AT" dirty="0" err="1"/>
              <a:t>vytvoření</a:t>
            </a:r>
            <a:r>
              <a:rPr lang="de-AT" dirty="0"/>
              <a:t> </a:t>
            </a:r>
            <a:r>
              <a:rPr lang="de-AT" b="1" dirty="0"/>
              <a:t>2. </a:t>
            </a:r>
            <a:r>
              <a:rPr lang="de-AT" b="1" dirty="0" err="1"/>
              <a:t>triumvirátu</a:t>
            </a:r>
            <a:endParaRPr lang="de-AT" b="1" dirty="0"/>
          </a:p>
          <a:p>
            <a:endParaRPr lang="de-AT" dirty="0"/>
          </a:p>
          <a:p>
            <a:endParaRPr lang="de-AT" dirty="0"/>
          </a:p>
          <a:p>
            <a:endParaRPr lang="de-AT" b="1" dirty="0"/>
          </a:p>
          <a:p>
            <a:endParaRPr lang="de-AT" dirty="0"/>
          </a:p>
          <a:p>
            <a:endParaRPr lang="de-AT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de-AT" dirty="0"/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64652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Etruskové </a:t>
            </a:r>
            <a:r>
              <a:rPr lang="de-DE" dirty="0">
                <a:solidFill>
                  <a:srgbClr val="C00000"/>
                </a:solidFill>
              </a:rPr>
              <a:t>(</a:t>
            </a:r>
            <a:r>
              <a:rPr lang="cs-CZ" dirty="0">
                <a:solidFill>
                  <a:srgbClr val="C00000"/>
                </a:solidFill>
              </a:rPr>
              <a:t>7.-3. století př.n.l.</a:t>
            </a:r>
            <a:r>
              <a:rPr lang="de-DE" dirty="0">
                <a:solidFill>
                  <a:srgbClr val="C00000"/>
                </a:solidFill>
              </a:rPr>
              <a:t>)</a:t>
            </a: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1524001"/>
            <a:ext cx="8915400" cy="482737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Etruskové žili v oblasti </a:t>
            </a:r>
            <a:r>
              <a:rPr lang="cs-CZ" b="1" dirty="0"/>
              <a:t>dnešního Toskánska</a:t>
            </a:r>
            <a:r>
              <a:rPr lang="de-AT" b="1" dirty="0"/>
              <a:t> (</a:t>
            </a:r>
            <a:r>
              <a:rPr lang="cs-CZ" b="1" dirty="0"/>
              <a:t>Itálie</a:t>
            </a:r>
            <a:r>
              <a:rPr lang="de-AT" b="1" dirty="0"/>
              <a:t>)</a:t>
            </a:r>
            <a:r>
              <a:rPr lang="cs-CZ" b="1" dirty="0"/>
              <a:t> v městských státech</a:t>
            </a:r>
          </a:p>
          <a:p>
            <a:r>
              <a:rPr lang="cs-CZ" dirty="0"/>
              <a:t>Jejich původ je neznámý, pravděpodobně to byli </a:t>
            </a:r>
            <a:r>
              <a:rPr lang="cs-CZ" b="1" dirty="0"/>
              <a:t>původní obyvatelé Apeninského poloostrova</a:t>
            </a:r>
          </a:p>
          <a:p>
            <a:r>
              <a:rPr lang="cs-CZ" dirty="0"/>
              <a:t>Své </a:t>
            </a:r>
            <a:r>
              <a:rPr lang="cs-CZ" b="1" dirty="0"/>
              <a:t>písmo převzali od Řeků, </a:t>
            </a:r>
            <a:r>
              <a:rPr lang="cs-CZ" dirty="0"/>
              <a:t>jejich jazyk neznáme </a:t>
            </a:r>
            <a:r>
              <a:rPr lang="de-DE" dirty="0"/>
              <a:t>(</a:t>
            </a:r>
            <a:r>
              <a:rPr lang="cs-CZ" dirty="0"/>
              <a:t>dochovaly se jen krátké nápisy</a:t>
            </a:r>
            <a:r>
              <a:rPr lang="de-DE" dirty="0"/>
              <a:t>)</a:t>
            </a:r>
            <a:endParaRPr lang="cs-CZ" dirty="0"/>
          </a:p>
          <a:p>
            <a:r>
              <a:rPr lang="cs-CZ" dirty="0"/>
              <a:t>Svou říši vytvořili v </a:t>
            </a:r>
            <a:r>
              <a:rPr lang="cs-CZ" b="1" dirty="0"/>
              <a:t>7.století př.n.l.</a:t>
            </a:r>
            <a:r>
              <a:rPr lang="cs-CZ" dirty="0"/>
              <a:t>,</a:t>
            </a:r>
            <a:r>
              <a:rPr lang="cs-CZ" b="1" dirty="0"/>
              <a:t> </a:t>
            </a:r>
            <a:r>
              <a:rPr lang="cs-CZ" dirty="0"/>
              <a:t>v dalším století je zaznamenán vrchol etruské moci</a:t>
            </a:r>
            <a:endParaRPr lang="de-DE" dirty="0"/>
          </a:p>
          <a:p>
            <a:r>
              <a:rPr lang="cs-CZ" b="1" dirty="0"/>
              <a:t>Práce s kovy, umění, obchod s východním Středomořím</a:t>
            </a:r>
          </a:p>
          <a:p>
            <a:r>
              <a:rPr lang="cs-CZ" b="1" dirty="0"/>
              <a:t>Náboženství-</a:t>
            </a:r>
            <a:r>
              <a:rPr lang="de-DE" b="1" dirty="0"/>
              <a:t> </a:t>
            </a:r>
            <a:r>
              <a:rPr lang="cs-CZ" b="1" dirty="0"/>
              <a:t>polyteistické- </a:t>
            </a:r>
            <a:r>
              <a:rPr lang="cs-CZ" dirty="0"/>
              <a:t>bohové s lidskou podobou, nejsilnější byla představa podsvětí- démoni, magické číslo 3</a:t>
            </a:r>
            <a:r>
              <a:rPr lang="de-AT" dirty="0"/>
              <a:t>(Jupiter, Juno, Minerva)</a:t>
            </a:r>
            <a:r>
              <a:rPr lang="cs-CZ" dirty="0"/>
              <a:t>,     </a:t>
            </a:r>
            <a:r>
              <a:rPr lang="cs-CZ" b="1" dirty="0"/>
              <a:t>posmrtný život- hrobky</a:t>
            </a:r>
            <a:r>
              <a:rPr lang="de-DE" dirty="0"/>
              <a:t>(</a:t>
            </a:r>
            <a:r>
              <a:rPr lang="cs-CZ" dirty="0"/>
              <a:t>rodinné a honosné, vybavené nábytkem a zdobeny nástěnnými malbami, sarkofág pro zesnulého</a:t>
            </a:r>
            <a:r>
              <a:rPr lang="de-DE" dirty="0"/>
              <a:t>)</a:t>
            </a:r>
            <a:r>
              <a:rPr lang="cs-CZ" dirty="0"/>
              <a:t>, věštění z vnitřních orgánů zvířat</a:t>
            </a:r>
          </a:p>
          <a:p>
            <a:r>
              <a:rPr lang="cs-CZ" b="1" dirty="0" smtClean="0"/>
              <a:t>Úcta k ženám</a:t>
            </a:r>
            <a:endParaRPr lang="cs-CZ" b="1" dirty="0"/>
          </a:p>
          <a:p>
            <a:r>
              <a:rPr lang="cs-CZ" b="1" dirty="0"/>
              <a:t>Vyspělé zemědělství- </a:t>
            </a:r>
            <a:r>
              <a:rPr lang="cs-CZ" dirty="0"/>
              <a:t>terasovitá pole</a:t>
            </a:r>
            <a:r>
              <a:rPr lang="de-AT" dirty="0"/>
              <a:t> → </a:t>
            </a:r>
            <a:r>
              <a:rPr lang="cs-CZ" dirty="0"/>
              <a:t>odvodňování</a:t>
            </a:r>
            <a:r>
              <a:rPr lang="cs-CZ" b="1" dirty="0"/>
              <a:t> </a:t>
            </a:r>
          </a:p>
          <a:p>
            <a:r>
              <a:rPr lang="cs-CZ" dirty="0"/>
              <a:t>Nezávislé městské státy- např. </a:t>
            </a:r>
            <a:r>
              <a:rPr lang="cs-CZ" b="1" dirty="0" err="1"/>
              <a:t>Tarquinie</a:t>
            </a:r>
            <a:r>
              <a:rPr lang="cs-CZ" b="1" dirty="0"/>
              <a:t>, </a:t>
            </a:r>
            <a:r>
              <a:rPr lang="cs-CZ" b="1" dirty="0" err="1"/>
              <a:t>Veje</a:t>
            </a:r>
            <a:r>
              <a:rPr lang="cs-CZ" b="1" dirty="0"/>
              <a:t>, Boloňa, Mantova</a:t>
            </a:r>
          </a:p>
          <a:p>
            <a:endParaRPr lang="cs-CZ" b="1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48449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1"/>
                </a:solidFill>
              </a:rPr>
              <a:t>Římské dějiny- doba </a:t>
            </a:r>
            <a:r>
              <a:rPr lang="de-DE" dirty="0">
                <a:solidFill>
                  <a:schemeClr val="accent1"/>
                </a:solidFill>
              </a:rPr>
              <a:t>c</a:t>
            </a:r>
            <a:r>
              <a:rPr lang="cs-CZ" dirty="0">
                <a:solidFill>
                  <a:schemeClr val="accent1"/>
                </a:solidFill>
              </a:rPr>
              <a:t>ísařství</a:t>
            </a:r>
            <a:br>
              <a:rPr lang="cs-CZ" dirty="0">
                <a:solidFill>
                  <a:schemeClr val="accent1"/>
                </a:solidFill>
              </a:rPr>
            </a:br>
            <a:r>
              <a:rPr lang="de-AT" dirty="0">
                <a:solidFill>
                  <a:schemeClr val="accent1"/>
                </a:solidFill>
              </a:rPr>
              <a:t>(30/27 </a:t>
            </a:r>
            <a:r>
              <a:rPr lang="de-AT" dirty="0" err="1">
                <a:solidFill>
                  <a:schemeClr val="accent1"/>
                </a:solidFill>
              </a:rPr>
              <a:t>př</a:t>
            </a:r>
            <a:r>
              <a:rPr lang="de-AT" dirty="0">
                <a:solidFill>
                  <a:schemeClr val="accent1"/>
                </a:solidFill>
              </a:rPr>
              <a:t>.</a:t>
            </a:r>
            <a:r>
              <a:rPr lang="cs-CZ" dirty="0">
                <a:solidFill>
                  <a:schemeClr val="accent1"/>
                </a:solidFill>
              </a:rPr>
              <a:t>n.l</a:t>
            </a:r>
            <a:r>
              <a:rPr lang="de-AT" dirty="0">
                <a:solidFill>
                  <a:schemeClr val="accent1"/>
                </a:solidFill>
              </a:rPr>
              <a:t>. – 476 </a:t>
            </a:r>
            <a:r>
              <a:rPr lang="cs-CZ" dirty="0">
                <a:solidFill>
                  <a:schemeClr val="accent1"/>
                </a:solidFill>
              </a:rPr>
              <a:t>n.l</a:t>
            </a:r>
            <a:r>
              <a:rPr lang="de-AT" dirty="0">
                <a:solidFill>
                  <a:schemeClr val="accent1"/>
                </a:solidFill>
              </a:rPr>
              <a:t>.)</a:t>
            </a:r>
            <a:r>
              <a:rPr lang="cs-CZ" dirty="0">
                <a:solidFill>
                  <a:schemeClr val="accent1"/>
                </a:solidFill>
              </a:rPr>
              <a:t>:</a:t>
            </a:r>
            <a:r>
              <a:rPr lang="cs-CZ" b="1" dirty="0">
                <a:solidFill>
                  <a:schemeClr val="accent1"/>
                </a:solidFill>
              </a:rPr>
              <a:t/>
            </a:r>
            <a:br>
              <a:rPr lang="cs-CZ" b="1" dirty="0">
                <a:solidFill>
                  <a:schemeClr val="accent1"/>
                </a:solidFill>
              </a:rPr>
            </a:br>
            <a:r>
              <a:rPr lang="cs-CZ" b="1" dirty="0">
                <a:solidFill>
                  <a:schemeClr val="accent1"/>
                </a:solidFill>
              </a:rPr>
              <a:t/>
            </a:r>
            <a:br>
              <a:rPr lang="cs-CZ" b="1" dirty="0">
                <a:solidFill>
                  <a:schemeClr val="accent1"/>
                </a:solidFill>
              </a:rPr>
            </a:br>
            <a:r>
              <a:rPr lang="cs-CZ" dirty="0">
                <a:solidFill>
                  <a:schemeClr val="accent1"/>
                </a:solidFill>
              </a:rPr>
              <a:t/>
            </a:r>
            <a:br>
              <a:rPr lang="cs-CZ" dirty="0">
                <a:solidFill>
                  <a:schemeClr val="accent1"/>
                </a:solidFill>
              </a:rPr>
            </a:br>
            <a:r>
              <a:rPr lang="cs-CZ" dirty="0">
                <a:solidFill>
                  <a:schemeClr val="accent1"/>
                </a:solidFill>
              </a:rPr>
              <a:t> 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2075935"/>
            <a:ext cx="8915400" cy="383528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Za prvního císaře je považován </a:t>
            </a:r>
            <a:r>
              <a:rPr lang="cs-CZ" b="1" dirty="0"/>
              <a:t>Octavianus</a:t>
            </a:r>
          </a:p>
          <a:p>
            <a:r>
              <a:rPr lang="cs-CZ" dirty="0"/>
              <a:t>Vláda </a:t>
            </a:r>
            <a:r>
              <a:rPr lang="cs-CZ" b="1" dirty="0"/>
              <a:t>Claudia</a:t>
            </a:r>
            <a:r>
              <a:rPr lang="de-DE" b="1" dirty="0"/>
              <a:t> </a:t>
            </a:r>
            <a:r>
              <a:rPr lang="de-DE" dirty="0"/>
              <a:t>(</a:t>
            </a:r>
            <a:r>
              <a:rPr lang="cs-CZ" dirty="0"/>
              <a:t>41-45 n.l.</a:t>
            </a:r>
            <a:r>
              <a:rPr lang="de-DE" dirty="0"/>
              <a:t>)</a:t>
            </a:r>
            <a:r>
              <a:rPr lang="cs-CZ" dirty="0"/>
              <a:t>: systém </a:t>
            </a:r>
            <a:r>
              <a:rPr lang="cs-CZ" b="1" dirty="0"/>
              <a:t>centrální císařské správy</a:t>
            </a:r>
            <a:r>
              <a:rPr lang="cs-CZ" dirty="0"/>
              <a:t>, úřady mohli zastávat i občané z provincíí </a:t>
            </a:r>
            <a:r>
              <a:rPr lang="de-DE" dirty="0"/>
              <a:t>(</a:t>
            </a:r>
            <a:r>
              <a:rPr lang="cs-CZ" dirty="0"/>
              <a:t>Galové</a:t>
            </a:r>
            <a:r>
              <a:rPr lang="de-DE" dirty="0"/>
              <a:t>)</a:t>
            </a:r>
            <a:endParaRPr lang="cs-CZ" dirty="0"/>
          </a:p>
          <a:p>
            <a:r>
              <a:rPr lang="cs-CZ" dirty="0"/>
              <a:t>Vláda </a:t>
            </a:r>
            <a:r>
              <a:rPr lang="cs-CZ" b="1" dirty="0"/>
              <a:t>Nera</a:t>
            </a:r>
            <a:r>
              <a:rPr lang="de-DE" b="1" dirty="0"/>
              <a:t> </a:t>
            </a:r>
            <a:r>
              <a:rPr lang="de-DE" dirty="0"/>
              <a:t>(54-68)</a:t>
            </a:r>
            <a:r>
              <a:rPr lang="cs-CZ" dirty="0"/>
              <a:t>: krutovláda, </a:t>
            </a:r>
            <a:r>
              <a:rPr lang="cs-CZ" b="1" dirty="0"/>
              <a:t>pronásledování křesťanů</a:t>
            </a:r>
            <a:endParaRPr lang="de-DE" dirty="0"/>
          </a:p>
          <a:p>
            <a:r>
              <a:rPr lang="cs-CZ" b="1" dirty="0"/>
              <a:t>Požár Říma</a:t>
            </a:r>
            <a:r>
              <a:rPr lang="de-DE" b="1" dirty="0"/>
              <a:t> (64 </a:t>
            </a:r>
            <a:r>
              <a:rPr lang="de-DE" b="1" dirty="0" err="1"/>
              <a:t>n.l</a:t>
            </a:r>
            <a:r>
              <a:rPr lang="de-DE" b="1" dirty="0"/>
              <a:t>.)</a:t>
            </a:r>
            <a:r>
              <a:rPr lang="de-DE" dirty="0"/>
              <a:t>:</a:t>
            </a:r>
            <a:r>
              <a:rPr lang="de-DE" b="1" dirty="0"/>
              <a:t> </a:t>
            </a:r>
            <a:r>
              <a:rPr lang="cs-CZ" dirty="0"/>
              <a:t>2</a:t>
            </a:r>
            <a:r>
              <a:rPr lang="de-DE" dirty="0"/>
              <a:t>/</a:t>
            </a:r>
            <a:r>
              <a:rPr lang="cs-CZ" dirty="0"/>
              <a:t>3 města </a:t>
            </a:r>
            <a:r>
              <a:rPr lang="cs-CZ" dirty="0" smtClean="0"/>
              <a:t>lehli </a:t>
            </a:r>
            <a:r>
              <a:rPr lang="cs-CZ" dirty="0"/>
              <a:t>popelem.</a:t>
            </a:r>
          </a:p>
          <a:p>
            <a:r>
              <a:rPr lang="cs-CZ" dirty="0"/>
              <a:t>Vláda </a:t>
            </a:r>
            <a:r>
              <a:rPr lang="cs-CZ" b="1" dirty="0"/>
              <a:t>Nervy</a:t>
            </a:r>
            <a:r>
              <a:rPr lang="cs-CZ" dirty="0"/>
              <a:t> </a:t>
            </a:r>
            <a:r>
              <a:rPr lang="de-DE" dirty="0"/>
              <a:t>(</a:t>
            </a:r>
            <a:r>
              <a:rPr lang="cs-CZ" dirty="0"/>
              <a:t>96-98</a:t>
            </a:r>
            <a:r>
              <a:rPr lang="de-DE" dirty="0"/>
              <a:t>)</a:t>
            </a:r>
            <a:r>
              <a:rPr lang="cs-CZ" dirty="0"/>
              <a:t>: obnovil </a:t>
            </a:r>
            <a:r>
              <a:rPr lang="cs-CZ" b="1" dirty="0"/>
              <a:t>styk se senátem</a:t>
            </a:r>
            <a:r>
              <a:rPr lang="cs-CZ" dirty="0"/>
              <a:t>, považován za ideálního císaře</a:t>
            </a:r>
          </a:p>
          <a:p>
            <a:r>
              <a:rPr lang="cs-CZ" dirty="0"/>
              <a:t>Vláda </a:t>
            </a:r>
            <a:r>
              <a:rPr lang="cs-CZ" b="1" dirty="0"/>
              <a:t>Traiana</a:t>
            </a:r>
            <a:r>
              <a:rPr lang="cs-CZ" dirty="0"/>
              <a:t> </a:t>
            </a:r>
            <a:r>
              <a:rPr lang="de-DE" dirty="0"/>
              <a:t>(</a:t>
            </a:r>
            <a:r>
              <a:rPr lang="cs-CZ" dirty="0"/>
              <a:t>98-117</a:t>
            </a:r>
            <a:r>
              <a:rPr lang="de-DE" dirty="0"/>
              <a:t>)</a:t>
            </a:r>
            <a:r>
              <a:rPr lang="cs-CZ" dirty="0"/>
              <a:t>: </a:t>
            </a:r>
            <a:r>
              <a:rPr lang="cs-CZ" b="1" dirty="0"/>
              <a:t>největší rozloha římského imperia</a:t>
            </a:r>
          </a:p>
          <a:p>
            <a:r>
              <a:rPr lang="cs-CZ" dirty="0"/>
              <a:t>Vláda </a:t>
            </a:r>
            <a:r>
              <a:rPr lang="cs-CZ" b="1" dirty="0"/>
              <a:t>Marka Aurelia </a:t>
            </a:r>
            <a:r>
              <a:rPr lang="de-DE" dirty="0"/>
              <a:t>(</a:t>
            </a:r>
            <a:r>
              <a:rPr lang="cs-CZ" dirty="0"/>
              <a:t>161-180</a:t>
            </a:r>
            <a:r>
              <a:rPr lang="de-DE" dirty="0"/>
              <a:t>)</a:t>
            </a:r>
            <a:r>
              <a:rPr lang="cs-CZ" dirty="0"/>
              <a:t>: </a:t>
            </a:r>
            <a:r>
              <a:rPr lang="de-DE" dirty="0"/>
              <a:t>„</a:t>
            </a:r>
            <a:r>
              <a:rPr lang="cs-CZ" dirty="0"/>
              <a:t>filozof na trůně</a:t>
            </a:r>
            <a:r>
              <a:rPr lang="de-DE" dirty="0"/>
              <a:t>“</a:t>
            </a:r>
            <a:r>
              <a:rPr lang="cs-CZ" dirty="0"/>
              <a:t>, Germáni zatlačeni zpět za hranici římského imperia</a:t>
            </a:r>
          </a:p>
          <a:p>
            <a:r>
              <a:rPr lang="cs-CZ" b="1" dirty="0"/>
              <a:t>476 n.l.- zánik západořímské říše</a:t>
            </a:r>
            <a:r>
              <a:rPr lang="cs-CZ" dirty="0"/>
              <a:t>- svržen poslední císař Romulus Augustus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63955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8701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Antický Řím- oděv</a:t>
            </a:r>
            <a:endParaRPr lang="de-AT" dirty="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31547" y="1573426"/>
            <a:ext cx="8915400" cy="4646141"/>
          </a:xfrm>
        </p:spPr>
        <p:txBody>
          <a:bodyPr>
            <a:normAutofit fontScale="92500"/>
          </a:bodyPr>
          <a:lstStyle/>
          <a:p>
            <a:r>
              <a:rPr lang="cs-CZ" dirty="0"/>
              <a:t>Oděv</a:t>
            </a:r>
            <a:r>
              <a:rPr lang="de-DE" dirty="0"/>
              <a:t>= </a:t>
            </a:r>
            <a:r>
              <a:rPr lang="cs-CZ" b="1" dirty="0"/>
              <a:t>společenské postavení</a:t>
            </a:r>
          </a:p>
          <a:p>
            <a:r>
              <a:rPr lang="cs-CZ" b="1" dirty="0"/>
              <a:t>Nesešité látky</a:t>
            </a:r>
          </a:p>
          <a:p>
            <a:r>
              <a:rPr lang="cs-CZ" b="1" dirty="0"/>
              <a:t>Ženská móda: </a:t>
            </a:r>
            <a:r>
              <a:rPr lang="cs-CZ" dirty="0"/>
              <a:t>tunika </a:t>
            </a:r>
            <a:r>
              <a:rPr lang="de-DE" dirty="0"/>
              <a:t>(</a:t>
            </a:r>
            <a:r>
              <a:rPr lang="cs-CZ" dirty="0"/>
              <a:t>tunika intima</a:t>
            </a:r>
            <a:r>
              <a:rPr lang="de-DE" dirty="0"/>
              <a:t>)</a:t>
            </a:r>
            <a:endParaRPr lang="cs-CZ" dirty="0"/>
          </a:p>
          <a:p>
            <a:pPr marL="0" indent="0">
              <a:buNone/>
            </a:pPr>
            <a:r>
              <a:rPr lang="de-DE" dirty="0"/>
              <a:t>                               s</a:t>
            </a:r>
            <a:r>
              <a:rPr lang="cs-CZ" dirty="0"/>
              <a:t>tola </a:t>
            </a:r>
            <a:r>
              <a:rPr lang="de-DE" dirty="0"/>
              <a:t>(</a:t>
            </a:r>
            <a:r>
              <a:rPr lang="cs-CZ" dirty="0"/>
              <a:t>běžný oděv</a:t>
            </a:r>
            <a:r>
              <a:rPr lang="de-DE" dirty="0"/>
              <a:t>)</a:t>
            </a:r>
            <a:endParaRPr lang="cs-CZ" dirty="0"/>
          </a:p>
          <a:p>
            <a:pPr marL="0" indent="0">
              <a:buNone/>
            </a:pPr>
            <a:r>
              <a:rPr lang="de-DE" dirty="0"/>
              <a:t>                               p</a:t>
            </a:r>
            <a:r>
              <a:rPr lang="cs-CZ" dirty="0"/>
              <a:t>alla </a:t>
            </a:r>
            <a:r>
              <a:rPr lang="de-DE" dirty="0"/>
              <a:t>(</a:t>
            </a:r>
            <a:r>
              <a:rPr lang="cs-CZ" dirty="0"/>
              <a:t>svrchní oděv</a:t>
            </a:r>
            <a:r>
              <a:rPr lang="de-DE" dirty="0"/>
              <a:t>)</a:t>
            </a:r>
            <a:r>
              <a:rPr lang="cs-CZ" dirty="0"/>
              <a:t> 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                               </a:t>
            </a:r>
            <a:r>
              <a:rPr lang="cs-CZ" dirty="0"/>
              <a:t>mamillare </a:t>
            </a:r>
            <a:r>
              <a:rPr lang="de-DE" dirty="0"/>
              <a:t>(</a:t>
            </a:r>
            <a:r>
              <a:rPr lang="cs-CZ" dirty="0"/>
              <a:t>předchůdce podprsenky</a:t>
            </a:r>
            <a:r>
              <a:rPr lang="de-DE" dirty="0"/>
              <a:t>)</a:t>
            </a:r>
            <a:endParaRPr lang="cs-CZ" dirty="0"/>
          </a:p>
          <a:p>
            <a:r>
              <a:rPr lang="cs-CZ" b="1" dirty="0"/>
              <a:t>Mužská móda: </a:t>
            </a:r>
            <a:r>
              <a:rPr lang="de-DE" dirty="0"/>
              <a:t>t</a:t>
            </a:r>
            <a:r>
              <a:rPr lang="cs-CZ" dirty="0"/>
              <a:t>unika </a:t>
            </a:r>
            <a:r>
              <a:rPr lang="de-DE" dirty="0"/>
              <a:t>(</a:t>
            </a:r>
            <a:r>
              <a:rPr lang="cs-CZ" dirty="0"/>
              <a:t>různé barevné styly</a:t>
            </a:r>
            <a:r>
              <a:rPr lang="de-DE" dirty="0"/>
              <a:t>)</a:t>
            </a:r>
            <a:endParaRPr lang="cs-CZ" dirty="0"/>
          </a:p>
          <a:p>
            <a:pPr marL="0" indent="0">
              <a:buNone/>
            </a:pPr>
            <a:r>
              <a:rPr lang="de-DE" dirty="0"/>
              <a:t>                                t</a:t>
            </a:r>
            <a:r>
              <a:rPr lang="cs-CZ" dirty="0"/>
              <a:t>óga </a:t>
            </a:r>
            <a:r>
              <a:rPr lang="de-DE" dirty="0"/>
              <a:t>(</a:t>
            </a:r>
            <a:r>
              <a:rPr lang="cs-CZ" dirty="0"/>
              <a:t>svrchní oděv</a:t>
            </a:r>
            <a:r>
              <a:rPr lang="de-DE" dirty="0"/>
              <a:t>)</a:t>
            </a:r>
          </a:p>
          <a:p>
            <a:pPr marL="0" indent="0">
              <a:buNone/>
            </a:pPr>
            <a:r>
              <a:rPr lang="de-DE" dirty="0"/>
              <a:t>                                </a:t>
            </a:r>
            <a:r>
              <a:rPr lang="cs-CZ" dirty="0"/>
              <a:t>lacerna </a:t>
            </a:r>
            <a:r>
              <a:rPr lang="de-DE" dirty="0"/>
              <a:t>(</a:t>
            </a:r>
            <a:r>
              <a:rPr lang="cs-CZ" dirty="0"/>
              <a:t>krátký plášť</a:t>
            </a:r>
            <a:r>
              <a:rPr lang="de-DE" dirty="0"/>
              <a:t>)</a:t>
            </a:r>
            <a:endParaRPr lang="cs-CZ" dirty="0"/>
          </a:p>
          <a:p>
            <a:r>
              <a:rPr lang="cs-CZ" b="1" dirty="0"/>
              <a:t>Sandále</a:t>
            </a:r>
            <a:r>
              <a:rPr lang="de-DE" b="1" dirty="0"/>
              <a:t>:</a:t>
            </a:r>
            <a:r>
              <a:rPr lang="cs-CZ" dirty="0"/>
              <a:t> vysoké kožené a zavázané kolem lýtek </a:t>
            </a:r>
            <a:r>
              <a:rPr lang="de-DE" dirty="0"/>
              <a:t>(</a:t>
            </a:r>
            <a:r>
              <a:rPr lang="cs-CZ" dirty="0"/>
              <a:t>bohatí červené a zdobené</a:t>
            </a:r>
            <a:r>
              <a:rPr lang="de-DE" dirty="0"/>
              <a:t>)</a:t>
            </a:r>
            <a:endParaRPr lang="cs-CZ" dirty="0"/>
          </a:p>
          <a:p>
            <a:r>
              <a:rPr lang="cs-CZ" b="1" dirty="0"/>
              <a:t>Šperky:</a:t>
            </a:r>
            <a:r>
              <a:rPr lang="cs-CZ" dirty="0"/>
              <a:t> masivní a honosné </a:t>
            </a:r>
            <a:r>
              <a:rPr lang="de-DE" dirty="0"/>
              <a:t>(</a:t>
            </a:r>
            <a:r>
              <a:rPr lang="cs-CZ" dirty="0"/>
              <a:t>kruhový zlatý medailon, perly</a:t>
            </a:r>
            <a:r>
              <a:rPr lang="de-DE" dirty="0"/>
              <a:t>)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89527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Antický Řím- oděv</a:t>
            </a:r>
            <a:endParaRPr lang="de-AT" dirty="0"/>
          </a:p>
        </p:txBody>
      </p:sp>
      <p:pic>
        <p:nvPicPr>
          <p:cNvPr id="11266" name="Picture 2" descr="Bildergebnis fÃ¼r antickÃ½ ÅÃ­m obleÄenÃ­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46" y="2438400"/>
            <a:ext cx="2364259" cy="314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588" y="2445200"/>
            <a:ext cx="2081856" cy="1887904"/>
          </a:xfrm>
          <a:prstGeom prst="rect">
            <a:avLst/>
          </a:prstGeom>
        </p:spPr>
      </p:pic>
      <p:pic>
        <p:nvPicPr>
          <p:cNvPr id="11268" name="Picture 4" descr="Ãhnliches F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298" y="2445198"/>
            <a:ext cx="1713470" cy="313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750" y="4481384"/>
            <a:ext cx="1714500" cy="18782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8816" y="2166551"/>
            <a:ext cx="2245794" cy="402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02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60993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Architektura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1408670"/>
            <a:ext cx="8915400" cy="450255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Římanům přisuzujeme vlastnosti </a:t>
            </a:r>
            <a:r>
              <a:rPr lang="cs-CZ" b="1" dirty="0"/>
              <a:t>vynikajících techniků</a:t>
            </a:r>
            <a:r>
              <a:rPr lang="cs-CZ" dirty="0"/>
              <a:t>- dokázali vhodně využívat všech do té doby známých stavebních principů.</a:t>
            </a:r>
          </a:p>
          <a:p>
            <a:r>
              <a:rPr lang="cs-CZ" dirty="0"/>
              <a:t>Technickým pokrokem je znalost </a:t>
            </a:r>
            <a:r>
              <a:rPr lang="cs-CZ" b="1" dirty="0"/>
              <a:t>zaklenutí rozlehlých prostorů</a:t>
            </a:r>
            <a:r>
              <a:rPr lang="cs-CZ" dirty="0"/>
              <a:t>, římští stavitelé dokážou vytvořít obrovskou kupolovou klenbu nejen nad půdorysem centrálním, ale také mnohoúhelným </a:t>
            </a:r>
            <a:r>
              <a:rPr lang="de-DE" dirty="0"/>
              <a:t>(</a:t>
            </a:r>
            <a:r>
              <a:rPr lang="cs-CZ" b="1" dirty="0"/>
              <a:t>římský Pantheon</a:t>
            </a:r>
            <a:r>
              <a:rPr lang="de-DE" dirty="0"/>
              <a:t>)</a:t>
            </a:r>
            <a:r>
              <a:rPr lang="cs-CZ" dirty="0"/>
              <a:t>.</a:t>
            </a:r>
            <a:endParaRPr lang="de-DE" dirty="0"/>
          </a:p>
          <a:p>
            <a:r>
              <a:rPr lang="cs-CZ" dirty="0" err="1"/>
              <a:t>Typic</a:t>
            </a:r>
            <a:r>
              <a:rPr lang="de-DE" dirty="0"/>
              <a:t>k</a:t>
            </a:r>
            <a:r>
              <a:rPr lang="cs-CZ" dirty="0"/>
              <a:t>é</a:t>
            </a:r>
            <a:r>
              <a:rPr lang="de-DE" dirty="0"/>
              <a:t> </a:t>
            </a:r>
            <a:r>
              <a:rPr lang="de-DE" dirty="0" err="1"/>
              <a:t>prvky</a:t>
            </a:r>
            <a:r>
              <a:rPr lang="de-DE" dirty="0"/>
              <a:t>: </a:t>
            </a:r>
            <a:r>
              <a:rPr lang="de-DE" b="1" dirty="0" err="1"/>
              <a:t>pln</a:t>
            </a:r>
            <a:r>
              <a:rPr lang="cs-CZ" b="1" dirty="0"/>
              <a:t>á</a:t>
            </a:r>
            <a:r>
              <a:rPr lang="de-DE" b="1" dirty="0"/>
              <a:t> </a:t>
            </a:r>
            <a:r>
              <a:rPr lang="de-DE" b="1" dirty="0" err="1"/>
              <a:t>ze</a:t>
            </a:r>
            <a:r>
              <a:rPr lang="cs-CZ" b="1" dirty="0"/>
              <a:t>ď</a:t>
            </a:r>
            <a:r>
              <a:rPr lang="de-DE" b="1" dirty="0"/>
              <a:t>, </a:t>
            </a:r>
            <a:r>
              <a:rPr lang="de-DE" b="1" dirty="0" err="1"/>
              <a:t>klenba</a:t>
            </a:r>
            <a:r>
              <a:rPr lang="de-DE" b="1" dirty="0"/>
              <a:t>, </a:t>
            </a:r>
            <a:r>
              <a:rPr lang="de-DE" b="1" dirty="0" err="1"/>
              <a:t>spojen</a:t>
            </a:r>
            <a:r>
              <a:rPr lang="cs-CZ" b="1" dirty="0"/>
              <a:t>í</a:t>
            </a:r>
            <a:r>
              <a:rPr lang="de-DE" b="1" dirty="0"/>
              <a:t> </a:t>
            </a:r>
            <a:r>
              <a:rPr lang="de-DE" b="1" dirty="0" err="1"/>
              <a:t>sloupu</a:t>
            </a:r>
            <a:r>
              <a:rPr lang="de-DE" b="1" dirty="0"/>
              <a:t> s </a:t>
            </a:r>
            <a:r>
              <a:rPr lang="de-DE" b="1" dirty="0" err="1"/>
              <a:t>obloukem</a:t>
            </a:r>
            <a:r>
              <a:rPr lang="de-DE" dirty="0"/>
              <a:t>.</a:t>
            </a:r>
            <a:r>
              <a:rPr lang="cs-CZ" dirty="0"/>
              <a:t>                     </a:t>
            </a:r>
            <a:r>
              <a:rPr lang="de-DE" dirty="0" err="1"/>
              <a:t>Stavebn</a:t>
            </a:r>
            <a:r>
              <a:rPr lang="cs-CZ" dirty="0"/>
              <a:t>í m</a:t>
            </a:r>
            <a:r>
              <a:rPr lang="de-DE" dirty="0"/>
              <a:t>at</a:t>
            </a:r>
            <a:r>
              <a:rPr lang="cs-CZ" dirty="0"/>
              <a:t>e</a:t>
            </a:r>
            <a:r>
              <a:rPr lang="de-DE" dirty="0" err="1"/>
              <a:t>ri</a:t>
            </a:r>
            <a:r>
              <a:rPr lang="cs-CZ" dirty="0"/>
              <a:t>á</a:t>
            </a:r>
            <a:r>
              <a:rPr lang="de-DE" dirty="0"/>
              <a:t>l- k</a:t>
            </a:r>
            <a:r>
              <a:rPr lang="cs-CZ" dirty="0"/>
              <a:t>á</a:t>
            </a:r>
            <a:r>
              <a:rPr lang="de-DE" dirty="0" err="1"/>
              <a:t>men</a:t>
            </a:r>
            <a:r>
              <a:rPr lang="de-DE" dirty="0"/>
              <a:t>, </a:t>
            </a:r>
            <a:r>
              <a:rPr lang="de-DE" dirty="0" err="1"/>
              <a:t>cihly</a:t>
            </a:r>
            <a:r>
              <a:rPr lang="de-DE" dirty="0"/>
              <a:t>, </a:t>
            </a:r>
            <a:r>
              <a:rPr lang="de-DE" b="1" dirty="0"/>
              <a:t>beton</a:t>
            </a:r>
            <a:r>
              <a:rPr lang="cs-CZ" dirty="0"/>
              <a:t>.</a:t>
            </a:r>
          </a:p>
          <a:p>
            <a:r>
              <a:rPr lang="cs-CZ" dirty="0"/>
              <a:t>Vytvořen ideální </a:t>
            </a:r>
            <a:r>
              <a:rPr lang="cs-CZ" b="1" dirty="0"/>
              <a:t>model římského města</a:t>
            </a:r>
            <a:r>
              <a:rPr lang="cs-CZ" dirty="0"/>
              <a:t>, který se jen v drobných obměnách opakoval.</a:t>
            </a:r>
            <a:endParaRPr lang="de-DE" b="1" dirty="0"/>
          </a:p>
          <a:p>
            <a:r>
              <a:rPr lang="cs-CZ" dirty="0"/>
              <a:t>V typickém městě najdeme: </a:t>
            </a:r>
            <a:r>
              <a:rPr lang="cs-CZ" b="1" dirty="0"/>
              <a:t>baziliku</a:t>
            </a:r>
            <a:r>
              <a:rPr lang="cs-CZ" dirty="0"/>
              <a:t> </a:t>
            </a:r>
            <a:r>
              <a:rPr lang="de-DE" dirty="0"/>
              <a:t>(</a:t>
            </a:r>
            <a:r>
              <a:rPr lang="cs-CZ" dirty="0"/>
              <a:t>základ pozdějších křesťanských chrámů</a:t>
            </a:r>
            <a:r>
              <a:rPr lang="de-DE" dirty="0"/>
              <a:t>)</a:t>
            </a:r>
            <a:r>
              <a:rPr lang="cs-CZ" dirty="0"/>
              <a:t>, </a:t>
            </a:r>
            <a:r>
              <a:rPr lang="cs-CZ" b="1" dirty="0"/>
              <a:t>divadlo, amfiteátr </a:t>
            </a:r>
            <a:r>
              <a:rPr lang="de-DE" dirty="0"/>
              <a:t>(</a:t>
            </a:r>
            <a:r>
              <a:rPr lang="cs-CZ" dirty="0"/>
              <a:t>nezastřešená stavba elipsového půdorysu pro hry a zápasy,se stupňovitým hledištěm a arénou uprostřed</a:t>
            </a:r>
            <a:r>
              <a:rPr lang="de-DE" dirty="0"/>
              <a:t>)</a:t>
            </a:r>
            <a:r>
              <a:rPr lang="cs-CZ" dirty="0" smtClean="0"/>
              <a:t>, </a:t>
            </a:r>
            <a:r>
              <a:rPr lang="cs-CZ" b="1" dirty="0" smtClean="0"/>
              <a:t>cirk </a:t>
            </a:r>
            <a:r>
              <a:rPr lang="de-DE" dirty="0"/>
              <a:t>(</a:t>
            </a:r>
            <a:r>
              <a:rPr lang="cs-CZ" dirty="0"/>
              <a:t>podkovovitá stavba pro jízdní závody</a:t>
            </a:r>
            <a:r>
              <a:rPr lang="de-DE" dirty="0"/>
              <a:t>)</a:t>
            </a:r>
            <a:r>
              <a:rPr lang="cs-CZ" dirty="0"/>
              <a:t>, </a:t>
            </a:r>
            <a:r>
              <a:rPr lang="cs-CZ" b="1" dirty="0"/>
              <a:t>thermy</a:t>
            </a:r>
            <a:r>
              <a:rPr lang="cs-CZ" dirty="0"/>
              <a:t> </a:t>
            </a:r>
            <a:r>
              <a:rPr lang="de-DE" dirty="0"/>
              <a:t>(</a:t>
            </a:r>
            <a:r>
              <a:rPr lang="cs-CZ" dirty="0"/>
              <a:t>komplex lázeňských budov</a:t>
            </a:r>
            <a:r>
              <a:rPr lang="de-DE" dirty="0"/>
              <a:t>)</a:t>
            </a:r>
            <a:r>
              <a:rPr lang="cs-CZ" dirty="0"/>
              <a:t>. </a:t>
            </a:r>
            <a:endParaRPr lang="de-DE" dirty="0"/>
          </a:p>
          <a:p>
            <a:r>
              <a:rPr lang="cs-CZ" b="1" dirty="0"/>
              <a:t>Fórum</a:t>
            </a:r>
            <a:r>
              <a:rPr lang="cs-CZ" dirty="0"/>
              <a:t>- centrum městského </a:t>
            </a:r>
            <a:r>
              <a:rPr lang="cs-CZ" dirty="0" smtClean="0"/>
              <a:t>života. </a:t>
            </a:r>
            <a:r>
              <a:rPr lang="cs-CZ" dirty="0"/>
              <a:t>J</a:t>
            </a:r>
            <a:r>
              <a:rPr lang="cs-CZ" dirty="0" smtClean="0"/>
              <a:t>edná </a:t>
            </a:r>
            <a:r>
              <a:rPr lang="cs-CZ" dirty="0"/>
              <a:t>se o </a:t>
            </a:r>
            <a:r>
              <a:rPr lang="cs-CZ" b="1" dirty="0"/>
              <a:t>náměstí</a:t>
            </a:r>
            <a:r>
              <a:rPr lang="cs-CZ" dirty="0"/>
              <a:t>, jež je obklopené význačnými veřejnými budovami, </a:t>
            </a:r>
            <a:r>
              <a:rPr lang="cs-CZ" b="1" dirty="0"/>
              <a:t>zdobené sochami, vítěznými oblouky </a:t>
            </a:r>
            <a:r>
              <a:rPr lang="de-DE" dirty="0"/>
              <a:t>(</a:t>
            </a:r>
            <a:r>
              <a:rPr lang="cs-CZ" dirty="0"/>
              <a:t>např. </a:t>
            </a:r>
            <a:r>
              <a:rPr lang="cs-CZ" b="1" dirty="0"/>
              <a:t>Forum Romanum v Římě</a:t>
            </a:r>
            <a:r>
              <a:rPr lang="de-DE" dirty="0"/>
              <a:t>)</a:t>
            </a:r>
            <a:endParaRPr lang="cs-CZ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76931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35297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1"/>
                </a:solidFill>
              </a:rPr>
              <a:t>Pantheon- chrám všech bohů</a:t>
            </a:r>
            <a:br>
              <a:rPr lang="cs-CZ" dirty="0">
                <a:solidFill>
                  <a:schemeClr val="accent1"/>
                </a:solidFill>
              </a:rPr>
            </a:br>
            <a:r>
              <a:rPr lang="cs-CZ" dirty="0" smtClean="0">
                <a:solidFill>
                  <a:schemeClr val="accent1"/>
                </a:solidFill>
              </a:rPr>
              <a:t>Řím,120 n.l</a:t>
            </a:r>
            <a:r>
              <a:rPr lang="cs-CZ" dirty="0">
                <a:solidFill>
                  <a:schemeClr val="accent1"/>
                </a:solidFill>
              </a:rPr>
              <a:t>.</a:t>
            </a:r>
            <a:br>
              <a:rPr lang="cs-CZ" dirty="0">
                <a:solidFill>
                  <a:schemeClr val="accent1"/>
                </a:solidFill>
              </a:rPr>
            </a:br>
            <a:r>
              <a:rPr lang="cs-CZ" sz="1300" b="1" dirty="0">
                <a:solidFill>
                  <a:schemeClr val="tx1"/>
                </a:solidFill>
              </a:rPr>
              <a:t>Obliba chrámů kruhového půdorysu, zaklenutý kopulí o průměru 43 metrů</a:t>
            </a:r>
            <a:r>
              <a:rPr lang="cs-CZ" b="1" dirty="0">
                <a:solidFill>
                  <a:srgbClr val="C00000"/>
                </a:solidFill>
              </a:rPr>
              <a:t/>
            </a:r>
            <a:br>
              <a:rPr lang="cs-CZ" b="1" dirty="0">
                <a:solidFill>
                  <a:srgbClr val="C00000"/>
                </a:solidFill>
              </a:rPr>
            </a:br>
            <a:endParaRPr lang="de-AT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Ãhnliches Fot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3" y="2125362"/>
            <a:ext cx="3774926" cy="433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Ãhnliches F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357" y="2125361"/>
            <a:ext cx="4634256" cy="433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079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accent1"/>
                </a:solidFill>
              </a:rPr>
              <a:t>Koloseum, </a:t>
            </a:r>
            <a:r>
              <a:rPr lang="cs-CZ" sz="3200" dirty="0" smtClean="0">
                <a:solidFill>
                  <a:schemeClr val="accent1"/>
                </a:solidFill>
              </a:rPr>
              <a:t>70- 80 </a:t>
            </a:r>
            <a:r>
              <a:rPr lang="cs-CZ" sz="3200" dirty="0">
                <a:solidFill>
                  <a:schemeClr val="accent1"/>
                </a:solidFill>
              </a:rPr>
              <a:t>n.l.</a:t>
            </a:r>
            <a:br>
              <a:rPr lang="cs-CZ" sz="3200" dirty="0">
                <a:solidFill>
                  <a:schemeClr val="accent1"/>
                </a:solidFill>
              </a:rPr>
            </a:br>
            <a:r>
              <a:rPr lang="cs-CZ" sz="1300" b="1" dirty="0"/>
              <a:t>Největší amfiteátr s kapacitou 45.000 diváků. Arény pro populární zápasy gladiátorů </a:t>
            </a:r>
            <a:r>
              <a:rPr lang="de-DE" sz="1300" b="1" dirty="0"/>
              <a:t>(</a:t>
            </a:r>
            <a:r>
              <a:rPr lang="cs-CZ" sz="1300" b="1" dirty="0"/>
              <a:t>zpravidla otroci cvičení k boji na život a smrt</a:t>
            </a:r>
            <a:r>
              <a:rPr lang="de-DE" sz="1300" b="1" dirty="0"/>
              <a:t>)</a:t>
            </a:r>
            <a:r>
              <a:rPr lang="cs-CZ" sz="1300" b="1" dirty="0"/>
              <a:t>. Elipsovitého půdorysu se stoupajícími řadami sedaček pro diváky.</a:t>
            </a:r>
            <a:endParaRPr lang="de-AT" sz="1300" b="1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5" y="2141837"/>
            <a:ext cx="4313238" cy="3945925"/>
          </a:xfrm>
          <a:prstGeom prst="rect">
            <a:avLst/>
          </a:prstGeom>
        </p:spPr>
      </p:pic>
      <p:pic>
        <p:nvPicPr>
          <p:cNvPr id="7172" name="Picture 4" descr="Ãhnliches Fot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4" y="2141837"/>
            <a:ext cx="4286250" cy="394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114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1"/>
                </a:solidFill>
              </a:rPr>
              <a:t>Forum romanum</a:t>
            </a:r>
            <a:br>
              <a:rPr lang="cs-CZ" dirty="0">
                <a:solidFill>
                  <a:schemeClr val="accent1"/>
                </a:solidFill>
              </a:rPr>
            </a:br>
            <a:r>
              <a:rPr lang="cs-CZ" sz="1300" b="1" dirty="0"/>
              <a:t>Centrum městského života, jedná se o náměstí, jež je obklopené význačnými veřejnými budovami, zdobené sochami, vítěznými oblouky.</a:t>
            </a:r>
            <a:br>
              <a:rPr lang="cs-CZ" sz="1300" b="1" dirty="0"/>
            </a:br>
            <a:r>
              <a:rPr lang="cs-CZ" sz="1300" b="1" dirty="0"/>
              <a:t/>
            </a:r>
            <a:br>
              <a:rPr lang="cs-CZ" sz="1300" b="1" dirty="0"/>
            </a:br>
            <a:r>
              <a:rPr lang="cs-CZ" sz="1300" b="1" dirty="0"/>
              <a:t>Dříve a nyní.</a:t>
            </a:r>
            <a:r>
              <a:rPr lang="cs-CZ" b="1" dirty="0"/>
              <a:t/>
            </a:r>
            <a:br>
              <a:rPr lang="cs-CZ" b="1" dirty="0"/>
            </a:br>
            <a:endParaRPr lang="de-AT" b="1" dirty="0"/>
          </a:p>
        </p:txBody>
      </p:sp>
      <p:pic>
        <p:nvPicPr>
          <p:cNvPr id="8196" name="Picture 4" descr="Ãhnliches F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2207741"/>
            <a:ext cx="4313238" cy="377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ildergebnis fÃ¼r antickÃ½ ÅÃ­m reliÃ©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4" y="2207741"/>
            <a:ext cx="4153865" cy="377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361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02182"/>
          </a:xfrm>
        </p:spPr>
        <p:txBody>
          <a:bodyPr/>
          <a:lstStyle/>
          <a:p>
            <a:r>
              <a:rPr lang="de-DE" dirty="0" err="1">
                <a:solidFill>
                  <a:schemeClr val="accent1"/>
                </a:solidFill>
              </a:rPr>
              <a:t>Architektura</a:t>
            </a:r>
            <a:endParaRPr lang="de-AT" dirty="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1433384"/>
            <a:ext cx="8915400" cy="4477838"/>
          </a:xfrm>
        </p:spPr>
        <p:txBody>
          <a:bodyPr/>
          <a:lstStyle/>
          <a:p>
            <a:r>
              <a:rPr lang="de-DE" dirty="0" err="1"/>
              <a:t>Bohat</a:t>
            </a:r>
            <a:r>
              <a:rPr lang="cs-CZ" dirty="0"/>
              <a:t>á síť </a:t>
            </a:r>
            <a:r>
              <a:rPr lang="cs-CZ" b="1" dirty="0"/>
              <a:t>dálkových silnic</a:t>
            </a:r>
          </a:p>
          <a:p>
            <a:r>
              <a:rPr lang="cs-CZ" dirty="0"/>
              <a:t>Výstavba </a:t>
            </a:r>
            <a:r>
              <a:rPr lang="cs-CZ" b="1" dirty="0"/>
              <a:t>vodovodů a akvaduktů</a:t>
            </a:r>
            <a:r>
              <a:rPr lang="cs-CZ" dirty="0"/>
              <a:t>- stavby s řadou mostních oblouků, někdy i nad sebou v patrech, nesoucí nad terénem spádový vodovod</a:t>
            </a:r>
          </a:p>
          <a:p>
            <a:r>
              <a:rPr lang="cs-CZ" dirty="0"/>
              <a:t>Byli mistry v </a:t>
            </a:r>
            <a:r>
              <a:rPr lang="cs-CZ" b="1" dirty="0"/>
              <a:t>budování mostů</a:t>
            </a:r>
          </a:p>
          <a:p>
            <a:r>
              <a:rPr lang="cs-CZ" dirty="0"/>
              <a:t>Vášnivá obliba ve stavění </a:t>
            </a:r>
            <a:r>
              <a:rPr lang="cs-CZ" b="1" dirty="0"/>
              <a:t>vítezných oblouků</a:t>
            </a:r>
          </a:p>
          <a:p>
            <a:r>
              <a:rPr lang="cs-CZ" dirty="0"/>
              <a:t>Architektura </a:t>
            </a:r>
            <a:r>
              <a:rPr lang="cs-CZ" b="1" dirty="0"/>
              <a:t>obytných domů </a:t>
            </a:r>
            <a:r>
              <a:rPr lang="cs-CZ" dirty="0"/>
              <a:t>– honosně zdobená obydlí Římanů prozrazují rafinovaný životní styl. Bohatá měststká rodiny obývá </a:t>
            </a:r>
            <a:r>
              <a:rPr lang="cs-CZ" b="1" dirty="0"/>
              <a:t>domus</a:t>
            </a:r>
            <a:r>
              <a:rPr lang="cs-CZ" dirty="0"/>
              <a:t> </a:t>
            </a:r>
            <a:r>
              <a:rPr lang="de-DE" dirty="0"/>
              <a:t>(</a:t>
            </a:r>
            <a:r>
              <a:rPr lang="cs-CZ" dirty="0"/>
              <a:t>přejímá schéma domů helénistického Řecka, s atriem a sloupovím uprostřed</a:t>
            </a:r>
            <a:r>
              <a:rPr lang="de-DE" dirty="0"/>
              <a:t>).</a:t>
            </a:r>
            <a:r>
              <a:rPr lang="cs-CZ" dirty="0"/>
              <a:t> </a:t>
            </a:r>
            <a:r>
              <a:rPr lang="cs-CZ" b="1" dirty="0" err="1"/>
              <a:t>Venkovs</a:t>
            </a:r>
            <a:r>
              <a:rPr lang="de-DE" b="1" dirty="0"/>
              <a:t>k</a:t>
            </a:r>
            <a:r>
              <a:rPr lang="cs-CZ" b="1" dirty="0"/>
              <a:t>é vily </a:t>
            </a:r>
            <a:r>
              <a:rPr lang="de-DE" b="1" dirty="0"/>
              <a:t>(</a:t>
            </a:r>
            <a:r>
              <a:rPr lang="cs-CZ" b="1" dirty="0"/>
              <a:t>villae</a:t>
            </a:r>
            <a:r>
              <a:rPr lang="de-DE" b="1" dirty="0"/>
              <a:t>)</a:t>
            </a:r>
            <a:r>
              <a:rPr lang="cs-CZ" b="1" dirty="0"/>
              <a:t> </a:t>
            </a:r>
            <a:r>
              <a:rPr lang="cs-CZ" dirty="0"/>
              <a:t>jsou stejně tak luxusními rezidencemi jako hospodářskými usedlostmi.</a:t>
            </a:r>
            <a:endParaRPr lang="de-DE" dirty="0"/>
          </a:p>
          <a:p>
            <a:r>
              <a:rPr lang="de-DE" dirty="0"/>
              <a:t>P</a:t>
            </a:r>
            <a:r>
              <a:rPr lang="cs-CZ" dirty="0"/>
              <a:t>řepych tohoto druhu staveb však kontrastuje s bídou obyčejných městských obydlí </a:t>
            </a:r>
            <a:r>
              <a:rPr lang="de-DE" dirty="0"/>
              <a:t>(</a:t>
            </a:r>
            <a:r>
              <a:rPr lang="cs-CZ" dirty="0"/>
              <a:t>insulae</a:t>
            </a:r>
            <a:r>
              <a:rPr lang="de-DE" dirty="0"/>
              <a:t>)</a:t>
            </a:r>
            <a:endParaRPr lang="cs-CZ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58004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1"/>
                </a:solidFill>
              </a:rPr>
              <a:t>Architektura </a:t>
            </a:r>
            <a:br>
              <a:rPr lang="cs-CZ" dirty="0">
                <a:solidFill>
                  <a:schemeClr val="accent1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/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sz="1200" b="1" dirty="0">
                <a:solidFill>
                  <a:schemeClr val="tx1"/>
                </a:solidFill>
              </a:rPr>
              <a:t>Port du Gard, římský akvadukt v jižní Francii                                      Oblouk Septimia Severa, Řím</a:t>
            </a:r>
            <a:endParaRPr lang="de-AT" sz="1200" b="1" dirty="0">
              <a:solidFill>
                <a:schemeClr val="tx1"/>
              </a:solidFill>
            </a:endParaRPr>
          </a:p>
        </p:txBody>
      </p:sp>
      <p:pic>
        <p:nvPicPr>
          <p:cNvPr id="9222" name="Picture 6" descr="Ãhnliches F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472" y="2191264"/>
            <a:ext cx="4313238" cy="390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Ãhnliches Fot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4" y="2191264"/>
            <a:ext cx="4182290" cy="390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771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78831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1"/>
                </a:solidFill>
              </a:rPr>
              <a:t>Architektura obytných domů</a:t>
            </a:r>
            <a:r>
              <a:rPr lang="cs-CZ" dirty="0">
                <a:solidFill>
                  <a:srgbClr val="C00000"/>
                </a:solidFill>
              </a:rPr>
              <a:t/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sz="1300" b="1" dirty="0">
                <a:solidFill>
                  <a:schemeClr val="tx1"/>
                </a:solidFill>
              </a:rPr>
              <a:t>Villa Vettii- Pompeje</a:t>
            </a:r>
            <a:r>
              <a:rPr lang="cs-CZ" dirty="0">
                <a:solidFill>
                  <a:srgbClr val="C00000"/>
                </a:solidFill>
              </a:rPr>
              <a:t>                            </a:t>
            </a:r>
            <a:r>
              <a:rPr lang="cs-CZ" sz="1200" b="1" dirty="0">
                <a:solidFill>
                  <a:schemeClr val="tx1"/>
                </a:solidFill>
              </a:rPr>
              <a:t>Hadriánova vila, Tivoly- velkolepý komplex budov</a:t>
            </a:r>
            <a:endParaRPr lang="de-AT" sz="1200" b="1" dirty="0">
              <a:solidFill>
                <a:schemeClr val="tx1"/>
              </a:solidFill>
            </a:endParaRPr>
          </a:p>
        </p:txBody>
      </p:sp>
      <p:pic>
        <p:nvPicPr>
          <p:cNvPr id="10246" name="Picture 6" descr="Ãhnliches Fot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4" y="2166551"/>
            <a:ext cx="4309526" cy="350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Ãhnliches F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472" y="2166551"/>
            <a:ext cx="4313238" cy="350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552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33987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Etruskové</a:t>
            </a:r>
            <a:endParaRPr lang="de-AT" dirty="0">
              <a:solidFill>
                <a:srgbClr val="C00000"/>
              </a:solidFill>
            </a:endParaRPr>
          </a:p>
        </p:txBody>
      </p:sp>
      <p:pic>
        <p:nvPicPr>
          <p:cNvPr id="3074" name="Picture 2" descr="Ãhnliches Fot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5" y="1631093"/>
            <a:ext cx="3478362" cy="460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6392562" y="2471480"/>
            <a:ext cx="5112050" cy="459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</a:rPr>
              <a:t>Etruskové rozšiřují svá území a obchodují v celém </a:t>
            </a:r>
            <a:r>
              <a:rPr lang="de-DE" dirty="0">
                <a:solidFill>
                  <a:prstClr val="black">
                    <a:lumMod val="75000"/>
                    <a:lumOff val="25000"/>
                  </a:prstClr>
                </a:solidFill>
              </a:rPr>
              <a:t>S</a:t>
            </a: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</a:rPr>
              <a:t>tředomoří, aby nakonec ve </a:t>
            </a:r>
            <a:r>
              <a:rPr lang="cs-CZ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3. století př.n.l</a:t>
            </a: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</a:rPr>
              <a:t>. zcela podlehli </a:t>
            </a:r>
            <a:r>
              <a:rPr lang="cs-CZ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vzrůstající moci Říma</a:t>
            </a:r>
            <a:endParaRPr lang="cs-CZ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cs-CZ" dirty="0">
                <a:solidFill>
                  <a:prstClr val="black">
                    <a:lumMod val="75000"/>
                    <a:lumOff val="25000"/>
                  </a:prstClr>
                </a:solidFill>
              </a:rPr>
              <a:t>Spojovací článek mezi </a:t>
            </a:r>
            <a:r>
              <a:rPr lang="cs-CZ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uměním řeckým a římským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endParaRPr lang="cs-CZ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endParaRPr lang="cs-CZ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endParaRPr lang="cs-CZ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de-AT" sz="900" dirty="0"/>
              <a:t>https://www.google.cz/search?q=etruskov%C3%A9+mapa&amp;tbm=isch&amp;source=iu&amp;ictx=1&amp;fir=VNR-GnnnGHdKXM%253A%252C6d5N-huc6tZUbM%252C_&amp;vet=1&amp;usg=AI4_-kS_WAMxf8Ygw0xM-r6T0NG4DdvnXA&amp;sa=X&amp;ved=2ahUKEwimiref2-bhAhUFIMUKHZ_3DCMQ9QEwAHoECAkQBA#imgrc=VNR-GnnnGHdKXM:&amp;vet=1</a:t>
            </a:r>
          </a:p>
          <a:p>
            <a:pPr marL="342900" lvl="0" indent="-342900"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endParaRPr lang="cs-CZ" sz="9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spcBef>
                <a:spcPts val="1000"/>
              </a:spcBef>
              <a:buClr>
                <a:srgbClr val="A53010"/>
              </a:buClr>
            </a:pPr>
            <a:endParaRPr lang="de-AT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72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279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Socha</a:t>
            </a:r>
            <a:r>
              <a:rPr lang="cs-CZ" dirty="0">
                <a:solidFill>
                  <a:schemeClr val="accent1"/>
                </a:solidFill>
              </a:rPr>
              <a:t>řství- antický Řím</a:t>
            </a:r>
            <a:endParaRPr lang="de-AT" dirty="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1565189"/>
            <a:ext cx="8915400" cy="4346033"/>
          </a:xfrm>
        </p:spPr>
        <p:txBody>
          <a:bodyPr/>
          <a:lstStyle/>
          <a:p>
            <a:r>
              <a:rPr lang="cs-CZ" b="1" dirty="0"/>
              <a:t>Portrét</a:t>
            </a:r>
            <a:r>
              <a:rPr lang="cs-CZ" dirty="0"/>
              <a:t>: akceptuje </a:t>
            </a:r>
            <a:r>
              <a:rPr lang="cs-CZ" b="1" dirty="0"/>
              <a:t>jedinečnost, individuální rysy konkrétního člověka </a:t>
            </a:r>
            <a:r>
              <a:rPr lang="cs-CZ" dirty="0"/>
              <a:t>.    Toto pojetí je natolik zásadní, že potlačuje význam studia lidské postavy, dokonce do té míry, že jsou často figury vyráběny sériově a teprve potom jsou doplněny hlavou s individuálními rysy.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3" y="2883243"/>
            <a:ext cx="2625338" cy="359375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8541" y="2883243"/>
            <a:ext cx="2896071" cy="359375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843" y="2883243"/>
            <a:ext cx="3101405" cy="359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47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91652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Socha</a:t>
            </a:r>
            <a:r>
              <a:rPr lang="cs-CZ" dirty="0">
                <a:solidFill>
                  <a:schemeClr val="accent1"/>
                </a:solidFill>
              </a:rPr>
              <a:t>řství </a:t>
            </a:r>
            <a:endParaRPr lang="de-AT" dirty="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1598141"/>
            <a:ext cx="8915400" cy="5107459"/>
          </a:xfrm>
        </p:spPr>
        <p:txBody>
          <a:bodyPr/>
          <a:lstStyle/>
          <a:p>
            <a:r>
              <a:rPr lang="cs-CZ" b="1" dirty="0"/>
              <a:t>Reliéf</a:t>
            </a:r>
            <a:r>
              <a:rPr lang="cs-CZ" dirty="0"/>
              <a:t>- popisuje </a:t>
            </a:r>
            <a:r>
              <a:rPr lang="cs-CZ" b="1" dirty="0"/>
              <a:t>konkrétní scény v konkrétních okamžicích</a:t>
            </a:r>
            <a:r>
              <a:rPr lang="cs-CZ" dirty="0"/>
              <a:t>. Zdůrazňuje vztahy, které lid poutají k bohům a především k státu. </a:t>
            </a:r>
          </a:p>
          <a:p>
            <a:r>
              <a:rPr lang="cs-CZ" dirty="0"/>
              <a:t>V době císařství je </a:t>
            </a:r>
            <a:r>
              <a:rPr lang="cs-CZ" b="1" dirty="0"/>
              <a:t>historický reliéf </a:t>
            </a:r>
            <a:r>
              <a:rPr lang="cs-CZ" dirty="0"/>
              <a:t>využíván k propagandistickým cílům, zvláště na </a:t>
            </a:r>
            <a:r>
              <a:rPr lang="cs-CZ" b="1" dirty="0"/>
              <a:t>vítězných sloupech a obloucích</a:t>
            </a:r>
            <a:r>
              <a:rPr lang="cs-CZ" dirty="0"/>
              <a:t>- v těchto případech je totožnost a individualita zobrazené postavy prvořadá.</a:t>
            </a:r>
          </a:p>
          <a:p>
            <a:r>
              <a:rPr lang="cs-CZ" dirty="0"/>
              <a:t>Kulturní potřeby- </a:t>
            </a:r>
            <a:r>
              <a:rPr lang="cs-CZ" b="1" dirty="0"/>
              <a:t>reliéfy mytologické</a:t>
            </a:r>
            <a:r>
              <a:rPr lang="cs-CZ" dirty="0"/>
              <a:t>: rozmach výroby </a:t>
            </a:r>
            <a:r>
              <a:rPr lang="cs-CZ" b="1" dirty="0"/>
              <a:t>mramorových sarkofágů</a:t>
            </a:r>
            <a:r>
              <a:rPr lang="cs-CZ" dirty="0"/>
              <a:t> a rozvoj pohřebních reliéfů.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1200" b="1" dirty="0"/>
              <a:t>Detail Trajanova sloupu v Římě</a:t>
            </a:r>
            <a:endParaRPr lang="de-AT" sz="1200" b="1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596" y="3888259"/>
            <a:ext cx="6150016" cy="28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92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83414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Malířství </a:t>
            </a:r>
            <a:endParaRPr lang="de-AT" dirty="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1507524"/>
            <a:ext cx="8915400" cy="4403698"/>
          </a:xfrm>
        </p:spPr>
        <p:txBody>
          <a:bodyPr/>
          <a:lstStyle/>
          <a:p>
            <a:r>
              <a:rPr lang="cs-CZ" b="1" dirty="0"/>
              <a:t>Nástěnné malby </a:t>
            </a:r>
            <a:r>
              <a:rPr lang="de-DE" b="1" dirty="0"/>
              <a:t>(</a:t>
            </a:r>
            <a:r>
              <a:rPr lang="cs-CZ" b="1" dirty="0"/>
              <a:t>fresky</a:t>
            </a:r>
            <a:r>
              <a:rPr lang="de-DE" b="1" dirty="0"/>
              <a:t>)</a:t>
            </a:r>
            <a:r>
              <a:rPr lang="cs-CZ" b="1" dirty="0"/>
              <a:t> </a:t>
            </a:r>
            <a:r>
              <a:rPr lang="cs-CZ" dirty="0"/>
              <a:t>se zachovaly např. ve vile </a:t>
            </a:r>
            <a:r>
              <a:rPr lang="cs-CZ" b="1" dirty="0"/>
              <a:t>v Pompejích</a:t>
            </a:r>
            <a:r>
              <a:rPr lang="cs-CZ" dirty="0"/>
              <a:t>, městě zničeném výbuchem sopky Vesuv v roce 79 n.l.</a:t>
            </a:r>
          </a:p>
          <a:p>
            <a:r>
              <a:rPr lang="cs-CZ" dirty="0"/>
              <a:t>Stěny jsou rozděleny na plochy ohraničené dekorativními prvky- </a:t>
            </a:r>
            <a:r>
              <a:rPr lang="cs-CZ" b="1" dirty="0"/>
              <a:t>sloupy</a:t>
            </a:r>
            <a:r>
              <a:rPr lang="de-DE" b="1" dirty="0"/>
              <a:t>,</a:t>
            </a:r>
            <a:r>
              <a:rPr lang="cs-CZ" b="1" dirty="0"/>
              <a:t> svícny</a:t>
            </a:r>
            <a:r>
              <a:rPr lang="cs-CZ" dirty="0"/>
              <a:t>. Uprostřed takto členěných ploch jsou </a:t>
            </a:r>
            <a:r>
              <a:rPr lang="cs-CZ" b="1" dirty="0"/>
              <a:t>menší obrazy </a:t>
            </a:r>
            <a:r>
              <a:rPr lang="cs-CZ" dirty="0"/>
              <a:t>s mytologickými nebo krajinnými scénami.</a:t>
            </a:r>
          </a:p>
          <a:p>
            <a:r>
              <a:rPr lang="cs-CZ" b="1" dirty="0"/>
              <a:t>Iluzionistické malby</a:t>
            </a:r>
            <a:r>
              <a:rPr lang="cs-CZ" dirty="0"/>
              <a:t>-plocha zdi byla rozdělována malovanými architektonickými prvky, mezi nimiž se otvíraly průhledy na městskou či vesnickou krajinu</a:t>
            </a:r>
          </a:p>
          <a:p>
            <a:r>
              <a:rPr lang="cs-CZ" dirty="0"/>
              <a:t>Barvy</a:t>
            </a:r>
            <a:r>
              <a:rPr lang="cs-CZ" b="1" dirty="0"/>
              <a:t> pestré, živé</a:t>
            </a:r>
          </a:p>
          <a:p>
            <a:r>
              <a:rPr lang="cs-CZ" b="1" dirty="0"/>
              <a:t>Portré</a:t>
            </a:r>
            <a:r>
              <a:rPr lang="de-DE" b="1" dirty="0"/>
              <a:t>t</a:t>
            </a:r>
            <a:r>
              <a:rPr lang="cs-CZ" b="1" dirty="0"/>
              <a:t>y</a:t>
            </a:r>
            <a:r>
              <a:rPr lang="cs-CZ" dirty="0"/>
              <a:t>- lze je studovat z fresek římských domů</a:t>
            </a:r>
          </a:p>
          <a:p>
            <a:r>
              <a:rPr lang="cs-CZ" b="1" dirty="0"/>
              <a:t>Mozaiky</a:t>
            </a:r>
            <a:r>
              <a:rPr lang="cs-CZ" dirty="0"/>
              <a:t>- pokrývají podlahu právě tak jako stěny. Užívají se regionální varianty, za výtvarně nejnáročnější považujeme prvky africké školy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52274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Nástěnné malby</a:t>
            </a:r>
            <a:br>
              <a:rPr lang="cs-CZ" dirty="0">
                <a:solidFill>
                  <a:schemeClr val="accent1"/>
                </a:solidFill>
              </a:rPr>
            </a:br>
            <a:endParaRPr lang="de-AT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Ãhnliches Fot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4" y="1905000"/>
            <a:ext cx="4981360" cy="230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00848" y="1905000"/>
            <a:ext cx="3503763" cy="456994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924" y="4415481"/>
            <a:ext cx="4981360" cy="205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54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42711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1"/>
                </a:solidFill>
              </a:rPr>
              <a:t>Malířství</a:t>
            </a:r>
            <a:br>
              <a:rPr lang="cs-CZ" dirty="0">
                <a:solidFill>
                  <a:schemeClr val="accent1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/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sz="1200" b="1" dirty="0">
                <a:solidFill>
                  <a:schemeClr val="tx1"/>
                </a:solidFill>
              </a:rPr>
              <a:t>Portrét- velmi realistický, zobrazoval často i prosté lidi                          Mozaika- technika skládání drobných kostiček z barevných  </a:t>
            </a:r>
            <a:br>
              <a:rPr lang="cs-CZ" sz="1200" b="1" dirty="0">
                <a:solidFill>
                  <a:schemeClr val="tx1"/>
                </a:solidFill>
              </a:rPr>
            </a:br>
            <a:r>
              <a:rPr lang="cs-CZ" sz="1200" b="1" dirty="0">
                <a:solidFill>
                  <a:schemeClr val="tx1"/>
                </a:solidFill>
              </a:rPr>
              <a:t>                                                                                                                     minerálů do obrazců  </a:t>
            </a:r>
            <a:br>
              <a:rPr lang="cs-CZ" sz="1200" b="1" dirty="0">
                <a:solidFill>
                  <a:schemeClr val="tx1"/>
                </a:solidFill>
              </a:rPr>
            </a:br>
            <a:r>
              <a:rPr lang="cs-CZ" sz="1200" b="1" dirty="0">
                <a:solidFill>
                  <a:schemeClr val="tx1"/>
                </a:solidFill>
              </a:rPr>
              <a:t>                                                                                                                     </a:t>
            </a:r>
            <a:endParaRPr lang="de-AT" sz="12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Ãhnliches F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601" y="2125663"/>
            <a:ext cx="4254786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hnliches Fot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4" y="2133600"/>
            <a:ext cx="3755036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6287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Náboženství- </a:t>
            </a:r>
            <a:r>
              <a:rPr lang="cs-CZ" sz="2800" dirty="0">
                <a:solidFill>
                  <a:schemeClr val="accent1"/>
                </a:solidFill>
              </a:rPr>
              <a:t>polyteistické</a:t>
            </a:r>
            <a:endParaRPr lang="de-AT" sz="2800" dirty="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Náboženství římské říše se vyvíjí již v období před Etrusky</a:t>
            </a:r>
            <a:r>
              <a:rPr lang="cs-CZ" b="1" dirty="0"/>
              <a:t>. Prvotní představy </a:t>
            </a:r>
            <a:r>
              <a:rPr lang="cs-CZ" dirty="0"/>
              <a:t>byly spojeny s </a:t>
            </a:r>
            <a:r>
              <a:rPr lang="cs-CZ" b="1" dirty="0"/>
              <a:t>přírodními jevy </a:t>
            </a:r>
            <a:r>
              <a:rPr lang="cs-CZ" dirty="0"/>
              <a:t>a </a:t>
            </a:r>
            <a:r>
              <a:rPr lang="cs-CZ" b="1" dirty="0"/>
              <a:t>bohové</a:t>
            </a:r>
            <a:r>
              <a:rPr lang="cs-CZ" dirty="0"/>
              <a:t> byli zobrazováni </a:t>
            </a:r>
            <a:r>
              <a:rPr lang="cs-CZ" b="1" dirty="0"/>
              <a:t>ve zvířecí podobě</a:t>
            </a:r>
            <a:r>
              <a:rPr lang="cs-CZ" dirty="0"/>
              <a:t>.</a:t>
            </a:r>
          </a:p>
          <a:p>
            <a:r>
              <a:rPr lang="cs-CZ" dirty="0"/>
              <a:t>Poté </a:t>
            </a:r>
            <a:r>
              <a:rPr lang="cs-CZ" b="1" dirty="0"/>
              <a:t>Etruskové </a:t>
            </a:r>
            <a:r>
              <a:rPr lang="cs-CZ" dirty="0"/>
              <a:t>přejali </a:t>
            </a:r>
            <a:r>
              <a:rPr lang="cs-CZ" b="1" dirty="0"/>
              <a:t>antropomorfní vzory</a:t>
            </a:r>
            <a:r>
              <a:rPr lang="cs-CZ" dirty="0"/>
              <a:t> </a:t>
            </a:r>
            <a:r>
              <a:rPr lang="de-DE" dirty="0"/>
              <a:t>(</a:t>
            </a:r>
            <a:r>
              <a:rPr lang="cs-CZ" dirty="0"/>
              <a:t>lidská podoba</a:t>
            </a:r>
            <a:r>
              <a:rPr lang="de-DE" dirty="0"/>
              <a:t>)</a:t>
            </a:r>
            <a:r>
              <a:rPr lang="cs-CZ" dirty="0"/>
              <a:t> od Řeků a dalších kmenů</a:t>
            </a:r>
            <a:r>
              <a:rPr lang="de-DE" dirty="0"/>
              <a:t>.</a:t>
            </a:r>
            <a:endParaRPr lang="cs-CZ" dirty="0"/>
          </a:p>
          <a:p>
            <a:r>
              <a:rPr lang="cs-CZ" dirty="0"/>
              <a:t>Římané si přisvojili </a:t>
            </a:r>
            <a:r>
              <a:rPr lang="cs-CZ" b="1" dirty="0"/>
              <a:t>etruskou podobu </a:t>
            </a:r>
            <a:r>
              <a:rPr lang="cs-CZ" dirty="0"/>
              <a:t>náboženství a propojili ji </a:t>
            </a:r>
            <a:r>
              <a:rPr lang="cs-CZ" b="1" dirty="0"/>
              <a:t>s řeckými představami</a:t>
            </a:r>
            <a:r>
              <a:rPr lang="cs-CZ" dirty="0"/>
              <a:t>. Římané</a:t>
            </a:r>
            <a:r>
              <a:rPr lang="cs-CZ" b="1" dirty="0"/>
              <a:t> upravili některé báje </a:t>
            </a:r>
            <a:r>
              <a:rPr lang="cs-CZ" dirty="0"/>
              <a:t>a zasadili je do své mytologie </a:t>
            </a:r>
            <a:r>
              <a:rPr lang="de-DE" dirty="0"/>
              <a:t>(</a:t>
            </a:r>
            <a:r>
              <a:rPr lang="cs-CZ" dirty="0"/>
              <a:t>např. Heráklés- Herkules</a:t>
            </a:r>
            <a:r>
              <a:rPr lang="de-DE" dirty="0"/>
              <a:t>).</a:t>
            </a:r>
            <a:endParaRPr lang="cs-CZ" dirty="0"/>
          </a:p>
          <a:p>
            <a:r>
              <a:rPr lang="cs-CZ" b="1" dirty="0"/>
              <a:t>Římští bohové </a:t>
            </a:r>
            <a:r>
              <a:rPr lang="cs-CZ" dirty="0"/>
              <a:t>se v mnohém </a:t>
            </a:r>
            <a:r>
              <a:rPr lang="cs-CZ" b="1" dirty="0"/>
              <a:t>překrývají s řecký</a:t>
            </a:r>
            <a:r>
              <a:rPr lang="de-DE" b="1" dirty="0"/>
              <a:t>m</a:t>
            </a:r>
            <a:r>
              <a:rPr lang="cs-CZ" b="1" dirty="0"/>
              <a:t>i</a:t>
            </a:r>
            <a:r>
              <a:rPr lang="cs-CZ" dirty="0"/>
              <a:t>, rozlišujeme je pouze podle jména </a:t>
            </a:r>
            <a:r>
              <a:rPr lang="de-DE" dirty="0"/>
              <a:t>(</a:t>
            </a:r>
            <a:r>
              <a:rPr lang="cs-CZ" dirty="0"/>
              <a:t>Jupiter- Zeus, Neptun- Poseidon, Minerva- Pallas Athena</a:t>
            </a:r>
            <a:r>
              <a:rPr lang="de-DE" dirty="0"/>
              <a:t>)</a:t>
            </a:r>
            <a:r>
              <a:rPr lang="cs-CZ" dirty="0"/>
              <a:t>.</a:t>
            </a:r>
          </a:p>
          <a:p>
            <a:r>
              <a:rPr lang="cs-CZ" dirty="0"/>
              <a:t>Změna v pojetí náboženství v Římě přišl</a:t>
            </a:r>
            <a:r>
              <a:rPr lang="de-DE" dirty="0"/>
              <a:t>a</a:t>
            </a:r>
            <a:r>
              <a:rPr lang="cs-CZ" dirty="0"/>
              <a:t> v </a:t>
            </a:r>
            <a:r>
              <a:rPr lang="cs-CZ" b="1" dirty="0"/>
              <a:t>dominátu</a:t>
            </a:r>
            <a:r>
              <a:rPr lang="cs-CZ" dirty="0"/>
              <a:t>, kdy se mezi čelní náboženské představy dostalo </a:t>
            </a:r>
            <a:r>
              <a:rPr lang="cs-CZ" b="1" dirty="0"/>
              <a:t>křesťanství</a:t>
            </a:r>
            <a:r>
              <a:rPr lang="cs-CZ" dirty="0"/>
              <a:t>.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66211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Použité zdroje: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1688757"/>
            <a:ext cx="8915400" cy="4222465"/>
          </a:xfrm>
        </p:spPr>
        <p:txBody>
          <a:bodyPr/>
          <a:lstStyle/>
          <a:p>
            <a:pPr marL="0" indent="0">
              <a:buNone/>
            </a:pPr>
            <a:endParaRPr lang="cs-CZ" dirty="0">
              <a:solidFill>
                <a:schemeClr val="tx1"/>
              </a:solidFill>
              <a:hlinkClick r:id="rId2"/>
            </a:endParaRPr>
          </a:p>
          <a:p>
            <a:r>
              <a:rPr lang="cs-CZ" sz="1600" dirty="0"/>
              <a:t>DEBICKI, Jacek. Dějiny umění, 1.vydání- dotisk, Praha: Argo, 2018. ISBN 80-7203-076-0</a:t>
            </a:r>
          </a:p>
          <a:p>
            <a:r>
              <a:rPr lang="cs-CZ" sz="1600" dirty="0"/>
              <a:t>PROKOP, Vladimír. Kapitoly z dějin výtvarného umění pro výuku dějin umění na středních školách.</a:t>
            </a:r>
          </a:p>
          <a:p>
            <a:r>
              <a:rPr lang="de-AT" sz="1600" dirty="0">
                <a:solidFill>
                  <a:schemeClr val="tx1"/>
                </a:solidFill>
                <a:hlinkClick r:id="rId2"/>
              </a:rPr>
              <a:t>http://www.dejepisvkostce.estranky.cz/clanky/starovek/staroveky-rim--kralovstvi--republika--cisarstvi-.html</a:t>
            </a:r>
            <a:endParaRPr lang="cs-CZ" sz="1600" dirty="0">
              <a:solidFill>
                <a:schemeClr val="tx1"/>
              </a:solidFill>
            </a:endParaRPr>
          </a:p>
          <a:p>
            <a:r>
              <a:rPr lang="de-AT" sz="1600" dirty="0">
                <a:solidFill>
                  <a:schemeClr val="tx1"/>
                </a:solidFill>
                <a:hlinkClick r:id="rId3"/>
              </a:rPr>
              <a:t>http://intranet.gymroznov.cz/webdl/opvk/4MZ%20-%206.sada%20-%20D%20-%20Starov%C4%9Bk/pdf/VY_32_INOVACE_D1r0220.pdf</a:t>
            </a:r>
            <a:endParaRPr lang="cs-CZ" sz="1600" dirty="0">
              <a:solidFill>
                <a:schemeClr val="tx1"/>
              </a:solidFill>
            </a:endParaRPr>
          </a:p>
          <a:p>
            <a:r>
              <a:rPr lang="cs-CZ" sz="1600" dirty="0">
                <a:solidFill>
                  <a:schemeClr val="tx1"/>
                </a:solidFill>
                <a:hlinkClick r:id="rId4"/>
              </a:rPr>
              <a:t>www.google.com</a:t>
            </a:r>
            <a:r>
              <a:rPr lang="de-DE" sz="1600" dirty="0">
                <a:solidFill>
                  <a:schemeClr val="tx1"/>
                </a:solidFill>
                <a:hlinkClick r:id="rId4"/>
              </a:rPr>
              <a:t>/</a:t>
            </a:r>
            <a:r>
              <a:rPr lang="cs-CZ" sz="1600" dirty="0">
                <a:solidFill>
                  <a:schemeClr val="tx1"/>
                </a:solidFill>
                <a:hlinkClick r:id="rId4"/>
              </a:rPr>
              <a:t>obrázky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de-DE" sz="1600" dirty="0">
                <a:solidFill>
                  <a:schemeClr val="tx1"/>
                </a:solidFill>
              </a:rPr>
              <a:t>(</a:t>
            </a:r>
            <a:r>
              <a:rPr lang="cs-CZ" sz="1600" dirty="0">
                <a:solidFill>
                  <a:schemeClr val="tx1"/>
                </a:solidFill>
              </a:rPr>
              <a:t>jednotlivé fotografie</a:t>
            </a:r>
            <a:r>
              <a:rPr lang="de-DE" sz="1600" dirty="0">
                <a:solidFill>
                  <a:schemeClr val="tx1"/>
                </a:solidFill>
              </a:rPr>
              <a:t>)</a:t>
            </a:r>
            <a:endParaRPr lang="cs-CZ" sz="1600" dirty="0">
              <a:solidFill>
                <a:schemeClr val="tx1"/>
              </a:solidFill>
            </a:endParaRPr>
          </a:p>
          <a:p>
            <a:endParaRPr lang="cs-CZ" sz="1600" dirty="0">
              <a:solidFill>
                <a:schemeClr val="tx1"/>
              </a:solidFill>
            </a:endParaRPr>
          </a:p>
          <a:p>
            <a:endParaRPr lang="cs-CZ" sz="1600" dirty="0">
              <a:solidFill>
                <a:schemeClr val="tx1"/>
              </a:solidFill>
            </a:endParaRP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2557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50789"/>
            <a:ext cx="8911687" cy="790833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Etruské umění</a:t>
            </a:r>
            <a:r>
              <a:rPr lang="de-DE" dirty="0">
                <a:solidFill>
                  <a:srgbClr val="C00000"/>
                </a:solidFill>
              </a:rPr>
              <a:t>- </a:t>
            </a:r>
            <a:r>
              <a:rPr lang="cs-CZ" dirty="0">
                <a:solidFill>
                  <a:srgbClr val="C00000"/>
                </a:solidFill>
              </a:rPr>
              <a:t>architektura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1968843"/>
            <a:ext cx="8915400" cy="4044779"/>
          </a:xfrm>
        </p:spPr>
        <p:txBody>
          <a:bodyPr/>
          <a:lstStyle/>
          <a:p>
            <a:r>
              <a:rPr lang="cs-CZ" dirty="0"/>
              <a:t>Působily na n</a:t>
            </a:r>
            <a:r>
              <a:rPr lang="de-DE" dirty="0"/>
              <a:t>i</a:t>
            </a:r>
            <a:r>
              <a:rPr lang="cs-CZ" dirty="0"/>
              <a:t> </a:t>
            </a:r>
            <a:r>
              <a:rPr lang="cs-CZ" b="1" dirty="0"/>
              <a:t>vlivy Orientu </a:t>
            </a:r>
            <a:r>
              <a:rPr lang="cs-CZ" dirty="0"/>
              <a:t>a hlavně archaického </a:t>
            </a:r>
            <a:r>
              <a:rPr lang="cs-CZ" b="1" dirty="0"/>
              <a:t>Řecka</a:t>
            </a:r>
          </a:p>
          <a:p>
            <a:r>
              <a:rPr lang="de-DE" dirty="0"/>
              <a:t>U</a:t>
            </a:r>
            <a:r>
              <a:rPr lang="cs-CZ" dirty="0" err="1"/>
              <a:t>přednostňuje</a:t>
            </a:r>
            <a:r>
              <a:rPr lang="cs-CZ" dirty="0"/>
              <a:t> </a:t>
            </a:r>
            <a:r>
              <a:rPr lang="cs-CZ" b="1" dirty="0"/>
              <a:t>dekorativní a živý styl </a:t>
            </a:r>
            <a:r>
              <a:rPr lang="cs-CZ" dirty="0"/>
              <a:t>s velkou dávkou realismu</a:t>
            </a:r>
          </a:p>
          <a:p>
            <a:r>
              <a:rPr lang="cs-CZ" dirty="0"/>
              <a:t>K dochovaným stavbám patří </a:t>
            </a:r>
            <a:r>
              <a:rPr lang="cs-CZ" b="1" dirty="0"/>
              <a:t>náhrobní stavby- hrobky</a:t>
            </a:r>
            <a:r>
              <a:rPr lang="cs-CZ" dirty="0"/>
              <a:t>,</a:t>
            </a:r>
            <a:r>
              <a:rPr lang="cs-CZ" b="1" dirty="0"/>
              <a:t> </a:t>
            </a:r>
            <a:r>
              <a:rPr lang="cs-CZ" dirty="0"/>
              <a:t>dostávaly hlavně zvířecí názvy a tak známe hrobku Býků, Lvic, Leopardů, apod.</a:t>
            </a:r>
          </a:p>
          <a:p>
            <a:r>
              <a:rPr lang="cs-CZ" dirty="0"/>
              <a:t>Etruské</a:t>
            </a:r>
            <a:r>
              <a:rPr lang="cs-CZ" b="1" dirty="0"/>
              <a:t> chrámy se nedochovaly</a:t>
            </a:r>
            <a:r>
              <a:rPr lang="cs-CZ" dirty="0"/>
              <a:t>, protože byly tvořeny z pomíjivých materiálů </a:t>
            </a:r>
            <a:r>
              <a:rPr lang="de-DE" dirty="0"/>
              <a:t>(</a:t>
            </a:r>
            <a:r>
              <a:rPr lang="cs-CZ" dirty="0"/>
              <a:t>cihly, dřevo a kámen</a:t>
            </a:r>
            <a:r>
              <a:rPr lang="de-DE" dirty="0"/>
              <a:t>)</a:t>
            </a:r>
            <a:endParaRPr lang="cs-CZ" dirty="0"/>
          </a:p>
          <a:p>
            <a:r>
              <a:rPr lang="cs-CZ" dirty="0"/>
              <a:t>Etruskové znali </a:t>
            </a:r>
            <a:r>
              <a:rPr lang="cs-CZ" b="1" dirty="0"/>
              <a:t>klenbu i oblouk</a:t>
            </a:r>
            <a:endParaRPr lang="de-DE" b="1" dirty="0"/>
          </a:p>
          <a:p>
            <a:r>
              <a:rPr lang="cs-CZ" b="1" dirty="0"/>
              <a:t>Klenba z opracovaného kamene</a:t>
            </a:r>
            <a:r>
              <a:rPr lang="cs-CZ" dirty="0"/>
              <a:t>- je konstruována tak, že spáry směřují do středu jejího zakřivení.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293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33987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Klenba z opracovaného kamene</a:t>
            </a:r>
            <a:endParaRPr lang="de-AT" sz="3200" dirty="0">
              <a:solidFill>
                <a:srgbClr val="C00000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92924" y="1968843"/>
            <a:ext cx="4318622" cy="4102443"/>
          </a:xfrm>
          <a:prstGeom prst="rect">
            <a:avLst/>
          </a:prstGeo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18638" y="1968842"/>
            <a:ext cx="4110680" cy="41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14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4" y="624109"/>
            <a:ext cx="8911687" cy="1336495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Etruskové- architektura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de-DE" dirty="0">
                <a:solidFill>
                  <a:srgbClr val="FF0000"/>
                </a:solidFill>
              </a:rPr>
              <a:t/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AT" sz="1400" b="1" dirty="0"/>
              <a:t>Porta Augusta, etruská brána v Perugii</a:t>
            </a:r>
            <a:r>
              <a:rPr lang="cs-CZ" sz="1400" b="1" dirty="0"/>
              <a:t> </a:t>
            </a:r>
            <a:r>
              <a:rPr lang="de-DE" sz="1400" dirty="0"/>
              <a:t>(</a:t>
            </a:r>
            <a:r>
              <a:rPr lang="cs-CZ" sz="1400" dirty="0"/>
              <a:t>oblouk</a:t>
            </a:r>
            <a:r>
              <a:rPr lang="de-DE" sz="1400" dirty="0"/>
              <a:t>)</a:t>
            </a:r>
            <a:r>
              <a:rPr lang="cs-CZ" sz="1400" b="1" dirty="0"/>
              <a:t>          </a:t>
            </a:r>
            <a:r>
              <a:rPr lang="it-IT" sz="1300" b="1" dirty="0"/>
              <a:t>Civita di Bagnoregio - </a:t>
            </a:r>
            <a:r>
              <a:rPr lang="it-IT" sz="1300" b="1" dirty="0" err="1"/>
              <a:t>etruské</a:t>
            </a:r>
            <a:r>
              <a:rPr lang="it-IT" sz="1300" b="1" dirty="0"/>
              <a:t> </a:t>
            </a:r>
            <a:r>
              <a:rPr lang="it-IT" sz="1300" b="1" dirty="0" err="1"/>
              <a:t>město</a:t>
            </a:r>
            <a:r>
              <a:rPr lang="de-AT" sz="1300" b="1" dirty="0"/>
              <a:t/>
            </a:r>
            <a:br>
              <a:rPr lang="de-AT" sz="1300" b="1" dirty="0"/>
            </a:br>
            <a:endParaRPr lang="de-AT" sz="1300" b="1" dirty="0"/>
          </a:p>
        </p:txBody>
      </p:sp>
      <p:pic>
        <p:nvPicPr>
          <p:cNvPr id="6146" name="Picture 2" descr="Bildergebnis fÃ¼r etruskÃ¡ architektura obrÃ¡zk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4" y="2026508"/>
            <a:ext cx="3717260" cy="387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383801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AT" dirty="0"/>
          </a:p>
        </p:txBody>
      </p:sp>
      <p:pic>
        <p:nvPicPr>
          <p:cNvPr id="6150" name="Picture 6" descr="Ãhnliches F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071" y="2026508"/>
            <a:ext cx="4609540" cy="387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297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Etruskové- architektura</a:t>
            </a:r>
            <a:r>
              <a:rPr lang="de-DE" dirty="0">
                <a:solidFill>
                  <a:schemeClr val="accent1"/>
                </a:solidFill>
              </a:rPr>
              <a:t/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/>
              <a:t/>
            </a:r>
            <a:br>
              <a:rPr lang="de-DE" dirty="0"/>
            </a:br>
            <a:r>
              <a:rPr lang="de-DE" sz="1300" b="1" dirty="0"/>
              <a:t>Etrusk</a:t>
            </a:r>
            <a:r>
              <a:rPr lang="cs-CZ" sz="1300" b="1" dirty="0"/>
              <a:t>é pohřebiště v Caere- </a:t>
            </a:r>
            <a:r>
              <a:rPr lang="de-DE" sz="1300" b="1" dirty="0"/>
              <a:t>„</a:t>
            </a:r>
            <a:r>
              <a:rPr lang="cs-CZ" sz="1300" b="1" dirty="0"/>
              <a:t>Město mrtvých</a:t>
            </a:r>
            <a:r>
              <a:rPr lang="de-DE" sz="1300" b="1" dirty="0"/>
              <a:t>“</a:t>
            </a:r>
            <a:r>
              <a:rPr lang="cs-CZ" sz="1300" b="1" dirty="0"/>
              <a:t/>
            </a:r>
            <a:br>
              <a:rPr lang="cs-CZ" sz="1300" b="1" dirty="0"/>
            </a:br>
            <a:endParaRPr lang="de-AT" sz="1300" b="1" u="sng" dirty="0">
              <a:solidFill>
                <a:schemeClr val="tx1"/>
              </a:solidFill>
            </a:endParaRPr>
          </a:p>
        </p:txBody>
      </p:sp>
      <p:pic>
        <p:nvPicPr>
          <p:cNvPr id="7170" name="Picture 2" descr="Ãhnliches Fot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4" y="2125663"/>
            <a:ext cx="4066960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Ãhnliches F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432" y="2125663"/>
            <a:ext cx="3830596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599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61752" y="624110"/>
            <a:ext cx="9642860" cy="1715436"/>
          </a:xfrm>
        </p:spPr>
        <p:txBody>
          <a:bodyPr>
            <a:normAutofit/>
          </a:bodyPr>
          <a:lstStyle/>
          <a:p>
            <a:r>
              <a:rPr lang="de-DE" sz="3200" dirty="0">
                <a:solidFill>
                  <a:schemeClr val="accent1"/>
                </a:solidFill>
              </a:rPr>
              <a:t>      </a:t>
            </a:r>
            <a:r>
              <a:rPr lang="cs-CZ" sz="3200" dirty="0">
                <a:solidFill>
                  <a:srgbClr val="C00000"/>
                </a:solidFill>
              </a:rPr>
              <a:t>Etruské hrobk</a:t>
            </a:r>
            <a:r>
              <a:rPr lang="de-DE" sz="3200" dirty="0">
                <a:solidFill>
                  <a:srgbClr val="C00000"/>
                </a:solidFill>
              </a:rPr>
              <a:t>y</a:t>
            </a:r>
            <a:br>
              <a:rPr lang="de-DE" sz="3200" dirty="0">
                <a:solidFill>
                  <a:srgbClr val="C00000"/>
                </a:solidFill>
              </a:rPr>
            </a:br>
            <a:r>
              <a:rPr lang="cs-CZ" sz="3200" dirty="0">
                <a:solidFill>
                  <a:schemeClr val="accent1"/>
                </a:solidFill>
              </a:rPr>
              <a:t/>
            </a:r>
            <a:br>
              <a:rPr lang="cs-CZ" sz="3200" dirty="0">
                <a:solidFill>
                  <a:schemeClr val="accent1"/>
                </a:solidFill>
              </a:rPr>
            </a:br>
            <a:r>
              <a:rPr lang="de-DE" sz="1200" b="1" dirty="0">
                <a:solidFill>
                  <a:schemeClr val="tx1"/>
                </a:solidFill>
              </a:rPr>
              <a:t>Perugia</a:t>
            </a:r>
            <a:r>
              <a:rPr lang="cs-CZ" sz="1200" b="1" dirty="0">
                <a:solidFill>
                  <a:schemeClr val="tx1"/>
                </a:solidFill>
              </a:rPr>
              <a:t> </a:t>
            </a:r>
            <a:r>
              <a:rPr lang="cs-CZ" sz="1200" b="1" dirty="0">
                <a:solidFill>
                  <a:schemeClr val="accent1"/>
                </a:solidFill>
              </a:rPr>
              <a:t> </a:t>
            </a:r>
            <a:r>
              <a:rPr lang="de-DE" sz="3200" dirty="0">
                <a:solidFill>
                  <a:schemeClr val="accent1"/>
                </a:solidFill>
              </a:rPr>
              <a:t>                                                   </a:t>
            </a:r>
            <a:r>
              <a:rPr lang="cs-CZ" sz="1200" b="1" dirty="0">
                <a:solidFill>
                  <a:schemeClr val="tx1"/>
                </a:solidFill>
              </a:rPr>
              <a:t>Cerveteri- </a:t>
            </a:r>
            <a:r>
              <a:rPr lang="de-DE" sz="1200" b="1" dirty="0">
                <a:solidFill>
                  <a:schemeClr val="tx1"/>
                </a:solidFill>
              </a:rPr>
              <a:t>„</a:t>
            </a:r>
            <a:r>
              <a:rPr lang="cs-CZ" sz="1200" b="1" dirty="0">
                <a:solidFill>
                  <a:schemeClr val="tx1"/>
                </a:solidFill>
              </a:rPr>
              <a:t>Město mrtvých</a:t>
            </a:r>
            <a:r>
              <a:rPr lang="de-DE" sz="1200" b="1" dirty="0">
                <a:solidFill>
                  <a:schemeClr val="tx1"/>
                </a:solidFill>
              </a:rPr>
              <a:t>“</a:t>
            </a:r>
            <a:endParaRPr lang="de-AT" sz="1200" b="1" dirty="0">
              <a:solidFill>
                <a:schemeClr val="tx1"/>
              </a:solidFill>
            </a:endParaRPr>
          </a:p>
        </p:txBody>
      </p:sp>
      <p:pic>
        <p:nvPicPr>
          <p:cNvPr id="12290" name="Picture 2" descr="Bildergebnis fÃ¼r etruskÃ© hrobk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30" y="2438400"/>
            <a:ext cx="3618406" cy="389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Ãhnliches Fo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026" y="2224216"/>
            <a:ext cx="3513911" cy="41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227" y="1746423"/>
            <a:ext cx="3229231" cy="406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6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33987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Sochařství a malířství</a:t>
            </a: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89212" y="2207741"/>
            <a:ext cx="8915400" cy="381881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Etruské sochařství používá převážně </a:t>
            </a:r>
            <a:r>
              <a:rPr lang="cs-CZ" b="1" dirty="0"/>
              <a:t>terakotu</a:t>
            </a:r>
            <a:r>
              <a:rPr lang="de-DE" dirty="0"/>
              <a:t>(p</a:t>
            </a:r>
            <a:r>
              <a:rPr lang="cs-CZ" dirty="0"/>
              <a:t>álenou hlínu</a:t>
            </a:r>
            <a:r>
              <a:rPr lang="de-DE" dirty="0"/>
              <a:t>)</a:t>
            </a:r>
            <a:r>
              <a:rPr lang="cs-CZ" dirty="0"/>
              <a:t>a </a:t>
            </a:r>
            <a:r>
              <a:rPr lang="cs-CZ" b="1" dirty="0"/>
              <a:t>bronz</a:t>
            </a:r>
            <a:r>
              <a:rPr lang="cs-CZ" dirty="0"/>
              <a:t>.</a:t>
            </a:r>
          </a:p>
          <a:p>
            <a:r>
              <a:rPr lang="cs-CZ" dirty="0"/>
              <a:t>Terakota čili pálená hlína je užívána i v </a:t>
            </a:r>
            <a:r>
              <a:rPr lang="cs-CZ" b="1" dirty="0"/>
              <a:t>pohřební architektuře</a:t>
            </a:r>
            <a:r>
              <a:rPr lang="cs-CZ" dirty="0"/>
              <a:t>- velké </a:t>
            </a:r>
            <a:r>
              <a:rPr lang="cs-CZ" b="1" dirty="0"/>
              <a:t>sarkofágy</a:t>
            </a:r>
            <a:r>
              <a:rPr lang="cs-CZ" dirty="0"/>
              <a:t>, na nichž jsou zdobeny </a:t>
            </a:r>
            <a:r>
              <a:rPr lang="cs-CZ" dirty="0" err="1"/>
              <a:t>pololežící</a:t>
            </a:r>
            <a:r>
              <a:rPr lang="cs-CZ" dirty="0"/>
              <a:t> postavy zesnulých.</a:t>
            </a:r>
          </a:p>
          <a:p>
            <a:r>
              <a:rPr lang="cs-CZ" dirty="0"/>
              <a:t>V hrobkách byly nalezeny i pozoruhodné </a:t>
            </a:r>
            <a:r>
              <a:rPr lang="cs-CZ" b="1" dirty="0"/>
              <a:t>zlatnické výrobky</a:t>
            </a:r>
            <a:r>
              <a:rPr lang="cs-CZ" dirty="0"/>
              <a:t>, např. náhrdelníky.</a:t>
            </a:r>
          </a:p>
          <a:p>
            <a:r>
              <a:rPr lang="cs-CZ" dirty="0"/>
              <a:t>V prostorách hrobek se nacházejí také </a:t>
            </a:r>
            <a:r>
              <a:rPr lang="cs-CZ" b="1" dirty="0"/>
              <a:t>fresky- nástěnné malby</a:t>
            </a:r>
            <a:r>
              <a:rPr lang="cs-CZ" dirty="0"/>
              <a:t>.</a:t>
            </a:r>
            <a:r>
              <a:rPr lang="de-DE" dirty="0"/>
              <a:t> </a:t>
            </a:r>
            <a:r>
              <a:rPr lang="cs-CZ" dirty="0"/>
              <a:t>Jejich</a:t>
            </a:r>
            <a:r>
              <a:rPr lang="de-DE" dirty="0"/>
              <a:t> n</a:t>
            </a:r>
            <a:r>
              <a:rPr lang="cs-CZ" dirty="0"/>
              <a:t>á</a:t>
            </a:r>
            <a:r>
              <a:rPr lang="de-DE" dirty="0"/>
              <a:t>m</a:t>
            </a:r>
            <a:r>
              <a:rPr lang="cs-CZ" dirty="0" err="1"/>
              <a:t>ěty</a:t>
            </a:r>
            <a:r>
              <a:rPr lang="de-DE" dirty="0"/>
              <a:t> </a:t>
            </a:r>
            <a:r>
              <a:rPr lang="cs-CZ" dirty="0"/>
              <a:t>byly</a:t>
            </a:r>
            <a:r>
              <a:rPr lang="de-DE" dirty="0"/>
              <a:t> </a:t>
            </a:r>
            <a:r>
              <a:rPr lang="cs-CZ" dirty="0"/>
              <a:t>velmi</a:t>
            </a:r>
            <a:r>
              <a:rPr lang="de-DE" dirty="0"/>
              <a:t> </a:t>
            </a:r>
            <a:r>
              <a:rPr lang="cs-CZ" dirty="0"/>
              <a:t>rozmanité, osobitý projev malíře, zachovalo se jich mnoho.</a:t>
            </a:r>
          </a:p>
          <a:p>
            <a:r>
              <a:rPr lang="cs-CZ" dirty="0"/>
              <a:t>Nejznámější je </a:t>
            </a:r>
            <a:r>
              <a:rPr lang="cs-CZ" b="1" dirty="0"/>
              <a:t>socha Vlčice</a:t>
            </a:r>
            <a:r>
              <a:rPr lang="cs-CZ" dirty="0"/>
              <a:t>, která se stala symbolem města Říma. Postavičky Romula a Rema byly doplněny až později.</a:t>
            </a:r>
          </a:p>
          <a:p>
            <a:endParaRPr lang="de-AT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   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27185232"/>
      </p:ext>
    </p:extLst>
  </p:cSld>
  <p:clrMapOvr>
    <a:masterClrMapping/>
  </p:clrMapOvr>
</p:sld>
</file>

<file path=ppt/theme/theme1.xml><?xml version="1.0" encoding="utf-8"?>
<a:theme xmlns:a="http://schemas.openxmlformats.org/drawingml/2006/main" name="Fetzen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1457</Words>
  <Application>Microsoft Office PowerPoint</Application>
  <PresentationFormat>Breitbild</PresentationFormat>
  <Paragraphs>213</Paragraphs>
  <Slides>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0" baseType="lpstr">
      <vt:lpstr>Arial</vt:lpstr>
      <vt:lpstr>Century Gothic</vt:lpstr>
      <vt:lpstr>Wingdings 3</vt:lpstr>
      <vt:lpstr>Fetzen</vt:lpstr>
      <vt:lpstr>Umění apeninského         poloostrova Etruské umění Umění antického Říma    </vt:lpstr>
      <vt:lpstr>Etruskové (7.-3. století př.n.l.)</vt:lpstr>
      <vt:lpstr>Etruskové</vt:lpstr>
      <vt:lpstr>Etruské umění- architektura</vt:lpstr>
      <vt:lpstr>Klenba z opracovaného kamene</vt:lpstr>
      <vt:lpstr>Etruskové- architektura  Porta Augusta, etruská brána v Perugii (oblouk)          Civita di Bagnoregio - etruské město </vt:lpstr>
      <vt:lpstr>Etruskové- architektura  Etruské pohřebiště v Caere- „Město mrtvých“ </vt:lpstr>
      <vt:lpstr>      Etruské hrobky  Perugia                                                     Cerveteri- „Město mrtvých“</vt:lpstr>
      <vt:lpstr>Sochařství a malířství</vt:lpstr>
      <vt:lpstr>Etruskové- sochařství  Sarkofág manželského páru z Caere, pálená hlína</vt:lpstr>
      <vt:lpstr>Etruské šperky</vt:lpstr>
      <vt:lpstr>Fresky- nástěnné malby Tarquinie</vt:lpstr>
      <vt:lpstr>Římská vlčice</vt:lpstr>
      <vt:lpstr>Římská kultura</vt:lpstr>
      <vt:lpstr>Římské dějiny- doba královská  (753 – 510 př.n.l.): </vt:lpstr>
      <vt:lpstr>Římské dějiny- doba republiky (510 – 30/27 př.n.l.) </vt:lpstr>
      <vt:lpstr>Římské dějiny- doba republiky </vt:lpstr>
      <vt:lpstr>Římské dějiny- doba republiky </vt:lpstr>
      <vt:lpstr>Římské dějiny- doba republiky </vt:lpstr>
      <vt:lpstr>Římské dějiny- doba císařství (30/27 př.n.l. – 476 n.l.):    </vt:lpstr>
      <vt:lpstr>Antický Řím- oděv</vt:lpstr>
      <vt:lpstr>Antický Řím- oděv</vt:lpstr>
      <vt:lpstr>Architektura</vt:lpstr>
      <vt:lpstr>Pantheon- chrám všech bohů Řím,120 n.l. Obliba chrámů kruhového půdorysu, zaklenutý kopulí o průměru 43 metrů </vt:lpstr>
      <vt:lpstr>Koloseum, 70- 80 n.l. Největší amfiteátr s kapacitou 45.000 diváků. Arény pro populární zápasy gladiátorů (zpravidla otroci cvičení k boji na život a smrt). Elipsovitého půdorysu se stoupajícími řadami sedaček pro diváky.</vt:lpstr>
      <vt:lpstr>Forum romanum Centrum městského života, jedná se o náměstí, jež je obklopené význačnými veřejnými budovami, zdobené sochami, vítěznými oblouky.  Dříve a nyní. </vt:lpstr>
      <vt:lpstr>Architektura</vt:lpstr>
      <vt:lpstr>Architektura   Port du Gard, římský akvadukt v jižní Francii                                      Oblouk Septimia Severa, Řím</vt:lpstr>
      <vt:lpstr>Architektura obytných domů Villa Vettii- Pompeje                            Hadriánova vila, Tivoly- velkolepý komplex budov</vt:lpstr>
      <vt:lpstr>Sochařství- antický Řím</vt:lpstr>
      <vt:lpstr>Sochařství </vt:lpstr>
      <vt:lpstr>Malířství </vt:lpstr>
      <vt:lpstr>Nástěnné malby </vt:lpstr>
      <vt:lpstr>Malířství  Portrét- velmi realistický, zobrazoval často i prosté lidi                          Mozaika- technika skládání drobných kostiček z barevných                                                                                                                        minerálů do obrazců                                                                                                                        </vt:lpstr>
      <vt:lpstr>Náboženství- polyteistické</vt:lpstr>
      <vt:lpstr>Použité zdroje: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Umění apeninského         poloostrova Etruské umění Umění antického Říma</dc:title>
  <dc:creator>Daniela Rysava</dc:creator>
  <cp:lastModifiedBy>Daniela Rysava</cp:lastModifiedBy>
  <cp:revision>96</cp:revision>
  <dcterms:created xsi:type="dcterms:W3CDTF">2019-04-23T16:25:05Z</dcterms:created>
  <dcterms:modified xsi:type="dcterms:W3CDTF">2019-04-25T23:59:45Z</dcterms:modified>
</cp:coreProperties>
</file>