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0" r:id="rId10"/>
    <p:sldId id="266" r:id="rId11"/>
    <p:sldId id="265" r:id="rId12"/>
    <p:sldId id="275" r:id="rId13"/>
    <p:sldId id="267" r:id="rId14"/>
    <p:sldId id="268" r:id="rId15"/>
    <p:sldId id="276" r:id="rId16"/>
    <p:sldId id="269" r:id="rId17"/>
    <p:sldId id="277" r:id="rId18"/>
    <p:sldId id="270" r:id="rId19"/>
    <p:sldId id="271" r:id="rId20"/>
    <p:sldId id="272" r:id="rId21"/>
    <p:sldId id="273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C14BA-177A-49EE-8189-014B41AB631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FCE57-294E-4AA5-ADD2-E4C5F69C03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2C98B-5B4D-4FDD-96F3-FA4317ECF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44863-013E-4660-B769-C130A69B3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A480B1-EEA6-4711-B111-E66EE31C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A246B-1909-4007-BB8E-213951DA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7466E-35F2-4295-90BD-8F2E5CCD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90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24C1D-DE43-4165-8E8E-9259BEAD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EFA90-3947-495A-B054-ADF963C8E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B77018-47FA-4BD9-9D7F-402FCF2F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6E746-C6FE-4028-AA5B-E9CB7E2D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B7D018-EFF9-41B9-AE0B-15BD850C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22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6692B7-B9A6-4A97-9DCE-7CAB9235F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04CDE3-2EAE-4F90-874F-3180ADC8E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59F91-CD1D-4D6B-A52F-9118C28F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A3DD3-8F67-463A-A809-FBB046FB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CCC661-30A0-42C1-B186-4A664D2F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5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F435E-8D04-4DB0-9599-17E05051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B9E92-B7CE-4A00-AE93-F4351978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D610F-5B1F-4D12-986B-9269504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AB028-49C2-49E8-9AE0-252B06F0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58149D-964D-4161-8F81-A7EB4B30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3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12FF9-B94E-4B4F-A02B-51F1D505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5FDE31-034C-426E-9838-344FE8E17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09F218-B870-4B56-9385-703AE427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964FE-E1C1-4280-A677-6D2E22C2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2136A-FA09-44AD-B5B5-71C0FFE3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720F5-BC8A-4F29-AD7A-BA5A318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A2EE2-073A-41AA-8051-5D9D58904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DBC2E-2769-43A7-B268-2137D457A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C3DF8B-9518-49B1-8A6A-4FC3A7A5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F89153-42A3-436C-B81C-4C90D499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76390D-C05F-418E-A740-70792012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1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3374C-4C9F-4D25-A668-C2F6912A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AE181-C9AA-47B9-9B80-392BB07FC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60200A-311D-4340-8826-37C6C8E6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699971-6919-44E1-83A2-37634218E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A19293-3BDA-4EF1-AEF6-8D311F4E2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7A7F5E3-E257-4FD2-9119-BA4B06F2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5166C6-A6DF-4853-85B7-4FB57C5C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3CBD56-CEF2-4958-9EB4-454A3691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E79B4-8F41-4243-88EA-CB0918AA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087485-8A0A-4F0C-9289-BF7C5ECF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8E5963-689C-49ED-B128-42A2366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A4FFED-9350-40F5-A81D-DF3CA164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6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A67964-C853-48AB-AA4B-C102BAD5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3805EE-5D12-4A2A-8A57-14C73160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A97C81-B160-40FE-9DF6-D13DAE3E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81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94A1C-5B63-47DC-B565-E72681F7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E7DFC-4987-471E-99DD-924806EB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D61564-FDD1-4DCA-82EA-CCDFE8D5E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1AF388-6586-48FF-AE71-C789CB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4D3A39-3863-41B6-901D-9AAE7F36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9EEFC0-C282-4D5E-8457-0709246A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9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3704B-03A5-4CED-A4FF-414C11D5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EC35BA-B829-4F5C-BC0B-38B6E9D6D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D2267F-4BFE-4B8A-9F68-5A4F1BE8E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D97FED-7567-4EA2-A144-9A76B500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19FEFB-97A7-4996-9EDC-B830A0E2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41517B-10C4-4AA5-AE77-B8E8A2D9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8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A3AABD-E50D-4E5E-8417-49776D2A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70C85A-F82F-4FE1-8277-4D620240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069361-68E7-497A-8DCD-B7383F152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A531-498E-4CD8-89EC-A2C23A6A0B6F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9EA9B9-1959-4566-B07D-219249CAA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486E4-2491-45EA-8820-023DEE80D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7A46-AC85-4BD5-998F-3EB2066AD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80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uVlhYH0pU&amp;list=PL5C45B64BB9A546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0737024-8493-4686-9780-970F120EB5FD}"/>
              </a:ext>
            </a:extLst>
          </p:cNvPr>
          <p:cNvSpPr txBox="1"/>
          <p:nvPr/>
        </p:nvSpPr>
        <p:spPr>
          <a:xfrm>
            <a:off x="923827" y="1357460"/>
            <a:ext cx="10463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lgerian" panose="04020705040A02060702" pitchFamily="82" charset="0"/>
              </a:rPr>
              <a:t>Alena </a:t>
            </a:r>
            <a:r>
              <a:rPr lang="cs-CZ" sz="2800" dirty="0" err="1">
                <a:latin typeface="Algerian" panose="04020705040A02060702" pitchFamily="82" charset="0"/>
              </a:rPr>
              <a:t>Gricová</a:t>
            </a:r>
            <a:r>
              <a:rPr lang="cs-CZ" sz="2800" dirty="0">
                <a:latin typeface="Algerian" panose="04020705040A02060702" pitchFamily="82" charset="0"/>
              </a:rPr>
              <a:t>   a   Hana Matušková</a:t>
            </a:r>
          </a:p>
          <a:p>
            <a:endParaRPr lang="cs-CZ" sz="2800" dirty="0">
              <a:latin typeface="Algerian" panose="04020705040A02060702" pitchFamily="82" charset="0"/>
            </a:endParaRPr>
          </a:p>
          <a:p>
            <a:endParaRPr lang="cs-CZ" sz="4000" dirty="0">
              <a:latin typeface="Algerian" panose="04020705040A02060702" pitchFamily="82" charset="0"/>
            </a:endParaRPr>
          </a:p>
          <a:p>
            <a:pPr algn="ctr"/>
            <a:r>
              <a:rPr lang="cs-CZ" sz="9600">
                <a:latin typeface="Algerian" panose="04020705040A02060702" pitchFamily="82" charset="0"/>
              </a:rPr>
              <a:t>Gotik</a:t>
            </a:r>
            <a:r>
              <a:rPr lang="cs-CZ" sz="9600" dirty="0">
                <a:latin typeface="Algerian" panose="04020705040A02060702" pitchFamily="8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9251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85BA7-2457-4B7B-8894-34DB4B2B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7" y="382447"/>
            <a:ext cx="5575983" cy="461915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C426B5-3B16-48C6-8CB1-A5D217BE1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387" y="1690386"/>
            <a:ext cx="5537763" cy="369184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9340768-C44F-4F38-AE2C-76FD099D07E3}"/>
              </a:ext>
            </a:extLst>
          </p:cNvPr>
          <p:cNvSpPr/>
          <p:nvPr/>
        </p:nvSpPr>
        <p:spPr>
          <a:xfrm>
            <a:off x="8063725" y="409059"/>
            <a:ext cx="166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Vladislavský sál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01ADFD1-7F30-42C6-BFAB-72944945F19F}"/>
              </a:ext>
            </a:extLst>
          </p:cNvPr>
          <p:cNvSpPr/>
          <p:nvPr/>
        </p:nvSpPr>
        <p:spPr>
          <a:xfrm>
            <a:off x="7435408" y="6206609"/>
            <a:ext cx="39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22507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A2E57CC-0B03-4288-94D1-62C66EF49466}"/>
              </a:ext>
            </a:extLst>
          </p:cNvPr>
          <p:cNvSpPr/>
          <p:nvPr/>
        </p:nvSpPr>
        <p:spPr>
          <a:xfrm>
            <a:off x="329836" y="737672"/>
            <a:ext cx="341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Chrám svaté Barbory v Kutné Hoře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462FAD-10BE-41A9-9E2B-838018E02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64" y="354629"/>
            <a:ext cx="6808202" cy="37920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E05FB8-95FA-4F17-AB35-D289BCAC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47" y="2221222"/>
            <a:ext cx="2773785" cy="415326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27FAE7B-68FD-4D45-8813-BDB2967DADF5}"/>
              </a:ext>
            </a:extLst>
          </p:cNvPr>
          <p:cNvSpPr/>
          <p:nvPr/>
        </p:nvSpPr>
        <p:spPr>
          <a:xfrm>
            <a:off x="3563331" y="5744647"/>
            <a:ext cx="2950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portál Staré radnice – Brno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4869D77-D36B-4382-AE71-D507F781AFF4}"/>
              </a:ext>
            </a:extLst>
          </p:cNvPr>
          <p:cNvSpPr/>
          <p:nvPr/>
        </p:nvSpPr>
        <p:spPr>
          <a:xfrm>
            <a:off x="6651625" y="5991910"/>
            <a:ext cx="5310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Chrám sv. Barbory v Kutné Hoře, foto: </a:t>
            </a:r>
            <a:r>
              <a:rPr lang="cs-CZ" dirty="0" err="1"/>
              <a:t>wikipedia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– </a:t>
            </a:r>
            <a:r>
              <a:rPr lang="cs-CZ" dirty="0" err="1"/>
              <a:t>nojin</a:t>
            </a:r>
            <a:r>
              <a:rPr lang="cs-CZ" dirty="0"/>
              <a:t>,</a:t>
            </a:r>
          </a:p>
          <a:p>
            <a:r>
              <a:rPr lang="cs-CZ" dirty="0"/>
              <a:t>Zdroj Wikipedie</a:t>
            </a:r>
          </a:p>
        </p:txBody>
      </p:sp>
    </p:spTree>
    <p:extLst>
      <p:ext uri="{BB962C8B-B14F-4D97-AF65-F5344CB8AC3E}">
        <p14:creationId xmlns:p14="http://schemas.microsoft.com/office/powerpoint/2010/main" val="416928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4B44C60-2B95-470F-8D99-A8EB3010438E}"/>
              </a:ext>
            </a:extLst>
          </p:cNvPr>
          <p:cNvSpPr/>
          <p:nvPr/>
        </p:nvSpPr>
        <p:spPr>
          <a:xfrm>
            <a:off x="436227" y="528506"/>
            <a:ext cx="10494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Opakování </a:t>
            </a:r>
          </a:p>
          <a:p>
            <a:endParaRPr lang="cs-CZ" dirty="0"/>
          </a:p>
          <a:p>
            <a:r>
              <a:rPr lang="cs-CZ" dirty="0"/>
              <a:t>Pracuj s textem. Do textu doplň vynechaná slova:</a:t>
            </a:r>
          </a:p>
          <a:p>
            <a:r>
              <a:rPr lang="cs-CZ" dirty="0"/>
              <a:t>Gotika je umělecký sloh </a:t>
            </a:r>
            <a:r>
              <a:rPr lang="cs-CZ" u="sng" dirty="0"/>
              <a:t>                                       </a:t>
            </a:r>
            <a:r>
              <a:rPr lang="cs-CZ" dirty="0"/>
              <a:t>na sloh </a:t>
            </a:r>
            <a:r>
              <a:rPr lang="cs-CZ" u="sng" dirty="0"/>
              <a:t>                            </a:t>
            </a:r>
            <a:r>
              <a:rPr lang="cs-CZ" dirty="0"/>
              <a:t>     .</a:t>
            </a:r>
          </a:p>
          <a:p>
            <a:endParaRPr lang="cs-CZ" dirty="0"/>
          </a:p>
          <a:p>
            <a:r>
              <a:rPr lang="cs-CZ" dirty="0"/>
              <a:t>Název vznikl až v době    </a:t>
            </a:r>
            <a:r>
              <a:rPr lang="cs-CZ" u="sng" dirty="0"/>
              <a:t>                                 </a:t>
            </a:r>
            <a:r>
              <a:rPr lang="cs-CZ" dirty="0"/>
              <a:t>a je odvozen od názvu germánského kmene                                  .</a:t>
            </a:r>
          </a:p>
          <a:p>
            <a:endParaRPr lang="cs-CZ" dirty="0"/>
          </a:p>
          <a:p>
            <a:r>
              <a:rPr lang="cs-CZ" dirty="0"/>
              <a:t>Tři významná období gotiky jsou:</a:t>
            </a:r>
          </a:p>
          <a:p>
            <a:r>
              <a:rPr lang="cs-CZ" dirty="0"/>
              <a:t> </a:t>
            </a:r>
            <a:r>
              <a:rPr lang="cs-CZ" u="sng" dirty="0"/>
              <a:t>                                </a:t>
            </a:r>
            <a:r>
              <a:rPr lang="cs-CZ" dirty="0"/>
              <a:t>gotika</a:t>
            </a:r>
          </a:p>
          <a:p>
            <a:r>
              <a:rPr lang="cs-CZ" dirty="0"/>
              <a:t> </a:t>
            </a:r>
            <a:r>
              <a:rPr lang="cs-CZ" u="sng" dirty="0"/>
              <a:t>                               </a:t>
            </a:r>
            <a:r>
              <a:rPr lang="cs-CZ" dirty="0"/>
              <a:t> gotika </a:t>
            </a:r>
          </a:p>
          <a:p>
            <a:r>
              <a:rPr lang="cs-CZ" dirty="0"/>
              <a:t>  </a:t>
            </a:r>
            <a:r>
              <a:rPr lang="cs-CZ" u="sng" dirty="0"/>
              <a:t>                               </a:t>
            </a:r>
            <a:r>
              <a:rPr lang="cs-CZ" dirty="0"/>
              <a:t>gotika</a:t>
            </a:r>
          </a:p>
          <a:p>
            <a:r>
              <a:rPr lang="cs-CZ" dirty="0"/>
              <a:t>Mezi známé stavitele v Čechách patřili Matyáš z    </a:t>
            </a:r>
            <a:r>
              <a:rPr lang="cs-CZ" u="sng" dirty="0"/>
              <a:t>            </a:t>
            </a:r>
            <a:r>
              <a:rPr lang="cs-CZ" dirty="0"/>
              <a:t>, Petr </a:t>
            </a:r>
            <a:r>
              <a:rPr lang="cs-CZ" u="sng" dirty="0"/>
              <a:t>                    </a:t>
            </a:r>
            <a:r>
              <a:rPr lang="cs-CZ" dirty="0"/>
              <a:t>   .</a:t>
            </a:r>
          </a:p>
        </p:txBody>
      </p:sp>
    </p:spTree>
    <p:extLst>
      <p:ext uri="{BB962C8B-B14F-4D97-AF65-F5344CB8AC3E}">
        <p14:creationId xmlns:p14="http://schemas.microsoft.com/office/powerpoint/2010/main" val="400006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B290F0D-1FF6-47CC-BAC7-8C6EBEE5E36D}"/>
              </a:ext>
            </a:extLst>
          </p:cNvPr>
          <p:cNvSpPr/>
          <p:nvPr/>
        </p:nvSpPr>
        <p:spPr>
          <a:xfrm>
            <a:off x="669303" y="772998"/>
            <a:ext cx="84746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Algerian" panose="04020705040A02060702" pitchFamily="82" charset="0"/>
              </a:rPr>
              <a:t>Znaky gotiky</a:t>
            </a:r>
          </a:p>
          <a:p>
            <a:pPr algn="ctr"/>
            <a:endParaRPr lang="cs-CZ" dirty="0">
              <a:latin typeface="Algerian" panose="04020705040A02060702" pitchFamily="82" charset="0"/>
            </a:endParaRPr>
          </a:p>
          <a:p>
            <a:pPr algn="ctr"/>
            <a:endParaRPr lang="cs-CZ" dirty="0">
              <a:latin typeface="Algerian" panose="04020705040A02060702" pitchFamily="82" charset="0"/>
            </a:endParaRPr>
          </a:p>
          <a:p>
            <a:pPr algn="ctr"/>
            <a:endParaRPr lang="cs-CZ" dirty="0">
              <a:latin typeface="Algerian" panose="04020705040A02060702" pitchFamily="82" charset="0"/>
            </a:endParaRPr>
          </a:p>
          <a:p>
            <a:r>
              <a:rPr lang="cs-CZ" dirty="0" err="1">
                <a:latin typeface="Algerian" panose="04020705040A02060702" pitchFamily="82" charset="0"/>
              </a:rPr>
              <a:t>Vertikalita</a:t>
            </a:r>
            <a:r>
              <a:rPr lang="cs-CZ" dirty="0"/>
              <a:t> – všechny prvky vedou do výšky ….k Bohu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Algerian" panose="04020705040A02060702" pitchFamily="82" charset="0"/>
              </a:rPr>
              <a:t>Lomený oblouk </a:t>
            </a:r>
            <a:r>
              <a:rPr lang="cs-CZ" dirty="0"/>
              <a:t>– Důležitou součástí konstrukcí se stal lomený oblouk. Jeho největší výhodou byly menší vodorovné síly, než tomu bylo v případě klasických kružnicových oblouků. Opěrný systém pro zachycení tlaku pak mohl být mnohem štíhlejší.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7B486A-5C33-4895-88D4-3F740A2A6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88" y="986473"/>
            <a:ext cx="3078509" cy="230888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BEE41F6-ED94-4E6D-9F6B-C1B25A97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460" y="3933727"/>
            <a:ext cx="3162300" cy="2667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232E7B6-C940-41CD-B8A6-2355F6EF27FF}"/>
              </a:ext>
            </a:extLst>
          </p:cNvPr>
          <p:cNvSpPr/>
          <p:nvPr/>
        </p:nvSpPr>
        <p:spPr>
          <a:xfrm>
            <a:off x="245096" y="6224072"/>
            <a:ext cx="604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 Wikipedie,</a:t>
            </a:r>
          </a:p>
          <a:p>
            <a:r>
              <a:rPr lang="cs-CZ" dirty="0"/>
              <a:t>Chrám sv. Víta, Praha Hradčany, foto: flickr.com – </a:t>
            </a:r>
            <a:r>
              <a:rPr lang="cs-CZ" dirty="0" err="1"/>
              <a:t>monudet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11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D57A9C7-F36D-4D1B-B63E-B59D4205C593}"/>
              </a:ext>
            </a:extLst>
          </p:cNvPr>
          <p:cNvSpPr/>
          <p:nvPr/>
        </p:nvSpPr>
        <p:spPr>
          <a:xfrm>
            <a:off x="848411" y="1253766"/>
            <a:ext cx="9615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lgerian" panose="04020705040A02060702" pitchFamily="82" charset="0"/>
              </a:rPr>
              <a:t>Gotické klenby </a:t>
            </a:r>
            <a:r>
              <a:rPr lang="cs-CZ" dirty="0"/>
              <a:t>– využívali se zejména </a:t>
            </a:r>
            <a:r>
              <a:rPr lang="cs-CZ" u="sng" dirty="0"/>
              <a:t>klenby s nosnými žebry</a:t>
            </a:r>
            <a:r>
              <a:rPr lang="cs-CZ" dirty="0"/>
              <a:t>, čímž došlo k odlehčení výplní a následně celé soustavy. Později byly vyvinuty další typy kleneb </a:t>
            </a:r>
            <a:r>
              <a:rPr lang="cs-CZ" u="sng" dirty="0"/>
              <a:t>– hvězdová a síťová.</a:t>
            </a:r>
            <a:r>
              <a:rPr lang="cs-CZ" dirty="0"/>
              <a:t> Tam, kde podpory nestáli proti sobě, mohla být použita klenba obkročná. Pomocí obkročné klenby mohl být zaklenut prostor prakticky libovolného polygonálního tvaru. </a:t>
            </a:r>
            <a:r>
              <a:rPr lang="cs-CZ" u="sng" dirty="0"/>
              <a:t>V období pozdní gotiky byly využity ještě odvážnější klenby – vějířové, kroužené a sklípkové.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B2D2EF-A85B-454F-8811-8E18EAE2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756" y="3708213"/>
            <a:ext cx="2053015" cy="22092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75034B1-0D7A-4A2D-B666-F0288E194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401" y="3724710"/>
            <a:ext cx="2053014" cy="27306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620420C-2688-4CE7-8F42-76A48E6573D5}"/>
              </a:ext>
            </a:extLst>
          </p:cNvPr>
          <p:cNvSpPr txBox="1"/>
          <p:nvPr/>
        </p:nvSpPr>
        <p:spPr>
          <a:xfrm>
            <a:off x="3195687" y="3337089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Křížová klenba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BAC74C-957C-4730-91EA-85721F050D54}"/>
              </a:ext>
            </a:extLst>
          </p:cNvPr>
          <p:cNvSpPr txBox="1"/>
          <p:nvPr/>
        </p:nvSpPr>
        <p:spPr>
          <a:xfrm>
            <a:off x="8559538" y="3429000"/>
            <a:ext cx="1614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Žebrová klenba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558EE2E-189F-4D78-A288-CF6B6A83ECFC}"/>
              </a:ext>
            </a:extLst>
          </p:cNvPr>
          <p:cNvSpPr/>
          <p:nvPr/>
        </p:nvSpPr>
        <p:spPr>
          <a:xfrm>
            <a:off x="10009415" y="6197084"/>
            <a:ext cx="16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 Wikipedie</a:t>
            </a:r>
          </a:p>
        </p:txBody>
      </p:sp>
    </p:spTree>
    <p:extLst>
      <p:ext uri="{BB962C8B-B14F-4D97-AF65-F5344CB8AC3E}">
        <p14:creationId xmlns:p14="http://schemas.microsoft.com/office/powerpoint/2010/main" val="327834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398EB71-2BC4-4F60-A6A4-8DF819585166}"/>
              </a:ext>
            </a:extLst>
          </p:cNvPr>
          <p:cNvSpPr/>
          <p:nvPr/>
        </p:nvSpPr>
        <p:spPr>
          <a:xfrm>
            <a:off x="704675" y="1997839"/>
            <a:ext cx="8439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Mezi hlavní znaky gotiky patří:</a:t>
            </a:r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u="sng" dirty="0"/>
              <a:t>	                              </a:t>
            </a:r>
            <a:r>
              <a:rPr lang="cs-CZ" dirty="0"/>
              <a:t>-  symbolické protahování církevních staveb směrem do výšky znázorňuje přiblížení Bohu</a:t>
            </a:r>
          </a:p>
          <a:p>
            <a:r>
              <a:rPr lang="cs-CZ" dirty="0"/>
              <a:t>	                                </a:t>
            </a:r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u="sng" dirty="0"/>
              <a:t>	                           </a:t>
            </a:r>
            <a:r>
              <a:rPr lang="cs-CZ" dirty="0"/>
              <a:t> - zejména klenby s nosnými žebry – došlo k odlehčení výplní a následně celé soustavy</a:t>
            </a:r>
          </a:p>
          <a:p>
            <a:endParaRPr lang="cs-CZ" dirty="0"/>
          </a:p>
          <a:p>
            <a:r>
              <a:rPr lang="cs-CZ" dirty="0"/>
              <a:t>•</a:t>
            </a:r>
            <a:r>
              <a:rPr lang="cs-CZ" u="sng" dirty="0"/>
              <a:t>	                             </a:t>
            </a:r>
            <a:r>
              <a:rPr lang="cs-CZ" dirty="0"/>
              <a:t>- je úzké, vysoké, zakončené lomeným obloukem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318F383-6ACA-412F-A02B-EC71D0A32C22}"/>
              </a:ext>
            </a:extLst>
          </p:cNvPr>
          <p:cNvSpPr txBox="1"/>
          <p:nvPr/>
        </p:nvSpPr>
        <p:spPr>
          <a:xfrm>
            <a:off x="933254" y="1150070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Opakování</a:t>
            </a:r>
          </a:p>
        </p:txBody>
      </p:sp>
    </p:spTree>
    <p:extLst>
      <p:ext uri="{BB962C8B-B14F-4D97-AF65-F5344CB8AC3E}">
        <p14:creationId xmlns:p14="http://schemas.microsoft.com/office/powerpoint/2010/main" val="264709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80B6109-4451-454B-A225-F26B3D998682}"/>
              </a:ext>
            </a:extLst>
          </p:cNvPr>
          <p:cNvSpPr/>
          <p:nvPr/>
        </p:nvSpPr>
        <p:spPr>
          <a:xfrm>
            <a:off x="904973" y="490194"/>
            <a:ext cx="823902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ARCHITEKTURA</a:t>
            </a:r>
          </a:p>
          <a:p>
            <a:pPr algn="ctr"/>
            <a:endParaRPr lang="cs-CZ" b="1" dirty="0"/>
          </a:p>
          <a:p>
            <a:r>
              <a:rPr lang="cs-CZ" dirty="0"/>
              <a:t>Mezi nejvýznamnější typy staveb patří:</a:t>
            </a:r>
          </a:p>
          <a:p>
            <a:r>
              <a:rPr lang="cs-CZ" sz="2000" b="1" dirty="0"/>
              <a:t>K a t e d r á l a </a:t>
            </a:r>
          </a:p>
          <a:p>
            <a:r>
              <a:rPr lang="cs-CZ" dirty="0"/>
              <a:t>Nejtypičtější gotický typ stavby vůbec. </a:t>
            </a:r>
          </a:p>
          <a:p>
            <a:endParaRPr lang="cs-CZ" dirty="0"/>
          </a:p>
          <a:p>
            <a:r>
              <a:rPr lang="cs-CZ" dirty="0"/>
              <a:t>Znaky katedrál:: - troj nebo pětilodní kostel s příčnou lodí a vysokým chorem (prostor oddělená pro oltář a kněze) lemovaným mnohoúhelníkovým ochozem, do něhož ústí věnec kaplí</a:t>
            </a:r>
          </a:p>
          <a:p>
            <a:r>
              <a:rPr lang="cs-CZ" dirty="0"/>
              <a:t> - bohatý vnější opěrný systém </a:t>
            </a:r>
          </a:p>
          <a:p>
            <a:r>
              <a:rPr lang="cs-CZ" dirty="0"/>
              <a:t>Mezi nejznámější katedrály patří Notre – Dame v Paříži</a:t>
            </a:r>
          </a:p>
          <a:p>
            <a:r>
              <a:rPr lang="cs-CZ" dirty="0"/>
              <a:t>Katedrály v Čechách: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Chrám sv. Víta v Praze, katedrála sv. Barbory v Kutné Hoře, katedrála sv. Bartoloměje v Kolíně</a:t>
            </a:r>
          </a:p>
        </p:txBody>
      </p:sp>
    </p:spTree>
    <p:extLst>
      <p:ext uri="{BB962C8B-B14F-4D97-AF65-F5344CB8AC3E}">
        <p14:creationId xmlns:p14="http://schemas.microsoft.com/office/powerpoint/2010/main" val="94247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16520847-AB2F-4FF4-AF5B-03AEB06A8F1E}"/>
              </a:ext>
            </a:extLst>
          </p:cNvPr>
          <p:cNvSpPr/>
          <p:nvPr/>
        </p:nvSpPr>
        <p:spPr>
          <a:xfrm>
            <a:off x="637563" y="1997839"/>
            <a:ext cx="98067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Napiš nejznámější světovou katedrálu a v jaké zemi se nachází: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Napiš dvě nejznámější české katedrály: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Napiš pět českých hradů (pokud víš, napiš, v kterém kraji se nachází):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B0A2A91-0F2A-42E9-8609-B8695D2AB8EC}"/>
              </a:ext>
            </a:extLst>
          </p:cNvPr>
          <p:cNvCxnSpPr/>
          <p:nvPr/>
        </p:nvCxnSpPr>
        <p:spPr>
          <a:xfrm>
            <a:off x="725864" y="2667786"/>
            <a:ext cx="9577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AD27889-ADF2-4FBB-A3CC-350A5409F51A}"/>
              </a:ext>
            </a:extLst>
          </p:cNvPr>
          <p:cNvCxnSpPr/>
          <p:nvPr/>
        </p:nvCxnSpPr>
        <p:spPr>
          <a:xfrm>
            <a:off x="725864" y="3949831"/>
            <a:ext cx="9624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9ADC622-2874-482C-9CA7-AA37D303699B}"/>
              </a:ext>
            </a:extLst>
          </p:cNvPr>
          <p:cNvCxnSpPr/>
          <p:nvPr/>
        </p:nvCxnSpPr>
        <p:spPr>
          <a:xfrm>
            <a:off x="725864" y="5156462"/>
            <a:ext cx="9718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E2098F-FCED-4C35-85C7-0D0CF5724F5A}"/>
              </a:ext>
            </a:extLst>
          </p:cNvPr>
          <p:cNvSpPr txBox="1"/>
          <p:nvPr/>
        </p:nvSpPr>
        <p:spPr>
          <a:xfrm>
            <a:off x="838986" y="1065229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Opakování</a:t>
            </a:r>
          </a:p>
        </p:txBody>
      </p:sp>
    </p:spTree>
    <p:extLst>
      <p:ext uri="{BB962C8B-B14F-4D97-AF65-F5344CB8AC3E}">
        <p14:creationId xmlns:p14="http://schemas.microsoft.com/office/powerpoint/2010/main" val="181949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AB3D36AA-25FA-4F13-80C1-AED385BD642C}"/>
              </a:ext>
            </a:extLst>
          </p:cNvPr>
          <p:cNvSpPr/>
          <p:nvPr/>
        </p:nvSpPr>
        <p:spPr>
          <a:xfrm>
            <a:off x="3036531" y="267772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Mezi nejznámější katedrály patří Notre – Dame v Paříži</a:t>
            </a: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2A63FA3D-AF1E-4CB1-B3A2-A328BDA19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528" y="1892598"/>
            <a:ext cx="7154944" cy="493444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34F69B2-6155-4B79-8D71-1D7B791D5863}"/>
              </a:ext>
            </a:extLst>
          </p:cNvPr>
          <p:cNvSpPr/>
          <p:nvPr/>
        </p:nvSpPr>
        <p:spPr>
          <a:xfrm>
            <a:off x="5057775" y="1080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https://www.youtube.com/watch?v=DTuVlhYH0pU&amp;list=PL5C45B64BB9A54650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B76818-8D0A-4905-94F6-4F8CFB3A07B7}"/>
              </a:ext>
            </a:extLst>
          </p:cNvPr>
          <p:cNvSpPr txBox="1"/>
          <p:nvPr/>
        </p:nvSpPr>
        <p:spPr>
          <a:xfrm>
            <a:off x="487829" y="1080185"/>
            <a:ext cx="433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                                 Gotická hudba: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D8B27B8-D04E-44A2-9FB8-8BC27CCB4ED1}"/>
              </a:ext>
            </a:extLst>
          </p:cNvPr>
          <p:cNvSpPr/>
          <p:nvPr/>
        </p:nvSpPr>
        <p:spPr>
          <a:xfrm>
            <a:off x="10330090" y="6262172"/>
            <a:ext cx="16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 Wikipedie</a:t>
            </a:r>
          </a:p>
        </p:txBody>
      </p:sp>
    </p:spTree>
    <p:extLst>
      <p:ext uri="{BB962C8B-B14F-4D97-AF65-F5344CB8AC3E}">
        <p14:creationId xmlns:p14="http://schemas.microsoft.com/office/powerpoint/2010/main" val="54098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D1C2F59-6882-48D5-B6E8-B310CBFDA8E1}"/>
              </a:ext>
            </a:extLst>
          </p:cNvPr>
          <p:cNvSpPr/>
          <p:nvPr/>
        </p:nvSpPr>
        <p:spPr>
          <a:xfrm>
            <a:off x="1040090" y="971037"/>
            <a:ext cx="10630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Halový (stejnolodní kostel) k o s t e l </a:t>
            </a:r>
          </a:p>
          <a:p>
            <a:endParaRPr lang="cs-CZ" dirty="0"/>
          </a:p>
          <a:p>
            <a:r>
              <a:rPr lang="cs-CZ" dirty="0"/>
              <a:t>typ kostela, který má všechny lodi stejně vysoké. Tyto lodě jsou odděleny štíhlými sloupy. Halový kostel umožnil nebývalé sjednocení prostoru do velkolepé síně. Halový kostel je </a:t>
            </a:r>
            <a:r>
              <a:rPr lang="cs-CZ" b="1" dirty="0"/>
              <a:t>typický pro pozdní gotiku</a:t>
            </a:r>
            <a:r>
              <a:rPr lang="cs-CZ" dirty="0"/>
              <a:t>. Příklad halového kostela (chrám sv. Mořice v Olomouci). Z pohledu do interiéru je zcela patrná stejná výška lodí.</a:t>
            </a:r>
          </a:p>
          <a:p>
            <a:r>
              <a:rPr lang="cs-CZ" b="1" dirty="0"/>
              <a:t>Kostel sv. Mořice v Olomouci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8DA2C4-1C9C-4CAD-8AF4-1FE4A8B8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969" y="2692724"/>
            <a:ext cx="2993666" cy="39969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8B0AE45-F0EF-4A1E-BECE-0C1BEB96F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72" y="2605046"/>
            <a:ext cx="2993666" cy="398575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C878E4A-015F-485A-BD69-966309DD439F}"/>
              </a:ext>
            </a:extLst>
          </p:cNvPr>
          <p:cNvSpPr/>
          <p:nvPr/>
        </p:nvSpPr>
        <p:spPr>
          <a:xfrm>
            <a:off x="9019733" y="6309797"/>
            <a:ext cx="299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326156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FE422CB-1770-4A4E-8ACB-24C938343D57}"/>
              </a:ext>
            </a:extLst>
          </p:cNvPr>
          <p:cNvSpPr/>
          <p:nvPr/>
        </p:nvSpPr>
        <p:spPr>
          <a:xfrm>
            <a:off x="669303" y="796954"/>
            <a:ext cx="10454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Gotika je umělecký sloh navazující na sloh románský.</a:t>
            </a:r>
          </a:p>
          <a:p>
            <a:endParaRPr lang="cs-CZ" b="1" dirty="0"/>
          </a:p>
          <a:p>
            <a:r>
              <a:rPr lang="cs-CZ" dirty="0"/>
              <a:t>Počátek má v polovině </a:t>
            </a:r>
            <a:r>
              <a:rPr lang="cs-CZ" b="1" dirty="0"/>
              <a:t>12. století </a:t>
            </a:r>
            <a:r>
              <a:rPr lang="cs-CZ" dirty="0"/>
              <a:t>ve Francii a trvala v Německu a střední Evropě až do počátku </a:t>
            </a:r>
            <a:r>
              <a:rPr lang="cs-CZ" b="1" dirty="0"/>
              <a:t>16. století.</a:t>
            </a:r>
          </a:p>
          <a:p>
            <a:r>
              <a:rPr lang="cs-CZ" dirty="0"/>
              <a:t>V českých zemích nastupuje i ustupuje o něco později.</a:t>
            </a:r>
          </a:p>
          <a:p>
            <a:endParaRPr lang="cs-CZ" dirty="0"/>
          </a:p>
          <a:p>
            <a:r>
              <a:rPr lang="cs-CZ" b="1" dirty="0"/>
              <a:t>Název vznikl až v období renesance a je odvozen od názvu germánského kmene Gótů.</a:t>
            </a:r>
          </a:p>
          <a:p>
            <a:r>
              <a:rPr lang="cs-CZ" b="1" dirty="0"/>
              <a:t>Označení gotika tedy znamenalo hanlivé označení pro něco primitivního, barbarského.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EABB97-F871-4F7D-AD1A-8CA9E66B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3641496"/>
            <a:ext cx="3790950" cy="2667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17AF1A-6CFF-4673-BD52-892A2B000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57" y="3216214"/>
            <a:ext cx="2469786" cy="3583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28EFE8-523C-4A2A-B01B-14683557C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32" y="3468381"/>
            <a:ext cx="4000500" cy="2667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DFB64F1-14FB-456B-A525-E124913D12AB}"/>
              </a:ext>
            </a:extLst>
          </p:cNvPr>
          <p:cNvSpPr/>
          <p:nvPr/>
        </p:nvSpPr>
        <p:spPr>
          <a:xfrm>
            <a:off x="9015763" y="6309797"/>
            <a:ext cx="259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</a:t>
            </a:r>
          </a:p>
        </p:txBody>
      </p:sp>
    </p:spTree>
    <p:extLst>
      <p:ext uri="{BB962C8B-B14F-4D97-AF65-F5344CB8AC3E}">
        <p14:creationId xmlns:p14="http://schemas.microsoft.com/office/powerpoint/2010/main" val="1765735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60ACB19-A46D-45EB-B306-0246AF79E26A}"/>
              </a:ext>
            </a:extLst>
          </p:cNvPr>
          <p:cNvSpPr/>
          <p:nvPr/>
        </p:nvSpPr>
        <p:spPr>
          <a:xfrm>
            <a:off x="919163" y="752039"/>
            <a:ext cx="10694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 r a d</a:t>
            </a:r>
          </a:p>
          <a:p>
            <a:endParaRPr lang="cs-CZ" dirty="0"/>
          </a:p>
          <a:p>
            <a:r>
              <a:rPr lang="cs-CZ" b="1" dirty="0"/>
              <a:t> je symbolem středověku</a:t>
            </a:r>
            <a:r>
              <a:rPr lang="cs-CZ" dirty="0"/>
              <a:t>.. Smyslem hradu byla </a:t>
            </a:r>
            <a:r>
              <a:rPr lang="cs-CZ" b="1" dirty="0"/>
              <a:t>ochrana určitého území a obyvatelstva před nepřáteli v době válek. Současně sloužil hrad jako správní středisko panství </a:t>
            </a:r>
            <a:r>
              <a:rPr lang="cs-CZ" dirty="0"/>
              <a:t>(u šlechtických hradů) či státu (u královských hradů). ¨</a:t>
            </a:r>
          </a:p>
          <a:p>
            <a:r>
              <a:rPr lang="cs-CZ" dirty="0"/>
              <a:t>Nejznámější hrady v Čechách:  např.: Pražský hrad, </a:t>
            </a:r>
            <a:r>
              <a:rPr lang="cs-CZ" dirty="0" err="1"/>
              <a:t>Karlštějn</a:t>
            </a:r>
            <a:r>
              <a:rPr lang="cs-CZ" dirty="0"/>
              <a:t>, Pernštejn, Kost, Bouzov, Křivoklát, Český Krumlov, Sovinec, </a:t>
            </a:r>
            <a:r>
              <a:rPr lang="cs-CZ" dirty="0" err="1"/>
              <a:t>Helfštýn</a:t>
            </a:r>
            <a:r>
              <a:rPr lang="cs-CZ" dirty="0"/>
              <a:t>, Kokořín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17F4F3-E1B1-4B2E-9E0B-9641B39F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2" y="2506365"/>
            <a:ext cx="7381875" cy="2952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732368-F433-458C-850A-89200A40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387" y="2073099"/>
            <a:ext cx="4052541" cy="22785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31B70C-3AEB-47E9-9881-9A0235B2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064" y="4464758"/>
            <a:ext cx="3434081" cy="227853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162139B-F58C-4AB6-AE63-784D63041A17}"/>
              </a:ext>
            </a:extLst>
          </p:cNvPr>
          <p:cNvSpPr/>
          <p:nvPr/>
        </p:nvSpPr>
        <p:spPr>
          <a:xfrm>
            <a:off x="34483" y="6300272"/>
            <a:ext cx="39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224933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C7939CC-2AF5-40A9-AA66-30B8CE0F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177" y="1569437"/>
            <a:ext cx="5761219" cy="43224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D6E6642-6238-4A27-A299-3AB5EA1AA224}"/>
              </a:ext>
            </a:extLst>
          </p:cNvPr>
          <p:cNvSpPr/>
          <p:nvPr/>
        </p:nvSpPr>
        <p:spPr>
          <a:xfrm>
            <a:off x="5222449" y="6203434"/>
            <a:ext cx="6381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Zdroj http://innamorata.armentum.cz/hudebni-nastroje/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87CD322-05DE-4A81-AFC7-FF370B128A25}"/>
              </a:ext>
            </a:extLst>
          </p:cNvPr>
          <p:cNvSpPr/>
          <p:nvPr/>
        </p:nvSpPr>
        <p:spPr>
          <a:xfrm>
            <a:off x="188536" y="546754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Hudba v období gotiky</a:t>
            </a:r>
          </a:p>
          <a:p>
            <a:r>
              <a:rPr lang="cs-CZ" dirty="0"/>
              <a:t>Hudba v gotickém stylu </a:t>
            </a:r>
            <a:r>
              <a:rPr lang="cs-CZ" u="sng" dirty="0"/>
              <a:t>vznikla na území Francie </a:t>
            </a:r>
            <a:r>
              <a:rPr lang="cs-CZ" dirty="0"/>
              <a:t>a zařazujeme ji do období 12.–14. stol (v Čechách 15. stol.).</a:t>
            </a:r>
          </a:p>
          <a:p>
            <a:r>
              <a:rPr lang="cs-CZ" dirty="0"/>
              <a:t>Jedná se o období, kdy byly podnikány křížové výpravy do Orientu </a:t>
            </a:r>
            <a:r>
              <a:rPr lang="cs-CZ" b="1" dirty="0"/>
              <a:t>Kontakt s Orientem se pak projevil značně i v hudbě, převážně ve složce instrumentální.</a:t>
            </a:r>
          </a:p>
          <a:p>
            <a:r>
              <a:rPr lang="cs-CZ" dirty="0"/>
              <a:t>Nové nástroje, na které se hrálo, byly hlavně </a:t>
            </a:r>
            <a:r>
              <a:rPr lang="cs-CZ" b="1" dirty="0"/>
              <a:t>arabského původu.</a:t>
            </a:r>
            <a:r>
              <a:rPr lang="cs-CZ" dirty="0"/>
              <a:t> Jednalo se o </a:t>
            </a:r>
            <a:r>
              <a:rPr lang="cs-CZ" b="1" dirty="0" err="1"/>
              <a:t>alud</a:t>
            </a:r>
            <a:r>
              <a:rPr lang="cs-CZ" b="1" dirty="0"/>
              <a:t> (</a:t>
            </a:r>
            <a:r>
              <a:rPr lang="cs-CZ" b="1" dirty="0" err="1"/>
              <a:t>lauda</a:t>
            </a:r>
            <a:r>
              <a:rPr lang="cs-CZ" b="1" dirty="0"/>
              <a:t> = loutna</a:t>
            </a:r>
            <a:r>
              <a:rPr lang="cs-CZ" dirty="0"/>
              <a:t>),</a:t>
            </a:r>
          </a:p>
          <a:p>
            <a:r>
              <a:rPr lang="cs-CZ" dirty="0"/>
              <a:t> </a:t>
            </a:r>
            <a:r>
              <a:rPr lang="cs-CZ" b="1" dirty="0" err="1"/>
              <a:t>zurna</a:t>
            </a:r>
            <a:r>
              <a:rPr lang="cs-CZ" b="1" dirty="0"/>
              <a:t> (= šalmaj - plátkový nástroj</a:t>
            </a:r>
            <a:r>
              <a:rPr lang="cs-CZ" dirty="0"/>
              <a:t>), dále pak různé typy </a:t>
            </a:r>
            <a:r>
              <a:rPr lang="cs-CZ" b="1" dirty="0"/>
              <a:t>fléten, bicích a strunných nástrojů</a:t>
            </a:r>
            <a:r>
              <a:rPr lang="cs-CZ" dirty="0"/>
              <a:t>. Oblíbená byla například </a:t>
            </a:r>
            <a:r>
              <a:rPr lang="cs-CZ" b="1" dirty="0" err="1"/>
              <a:t>daidra</a:t>
            </a:r>
            <a:r>
              <a:rPr lang="cs-CZ" b="1" dirty="0"/>
              <a:t> (= tamburína s plíšky</a:t>
            </a:r>
            <a:r>
              <a:rPr lang="cs-CZ" dirty="0"/>
              <a:t>), </a:t>
            </a:r>
            <a:r>
              <a:rPr lang="cs-CZ" b="1" dirty="0" err="1"/>
              <a:t>rybebky</a:t>
            </a:r>
            <a:r>
              <a:rPr lang="cs-CZ" b="1" dirty="0"/>
              <a:t> (= housle</a:t>
            </a:r>
            <a:r>
              <a:rPr lang="cs-CZ" dirty="0"/>
              <a:t>), </a:t>
            </a:r>
            <a:r>
              <a:rPr lang="cs-CZ" dirty="0" err="1"/>
              <a:t>rebce</a:t>
            </a:r>
            <a:r>
              <a:rPr lang="cs-CZ" dirty="0"/>
              <a:t> (= housličky) a al </a:t>
            </a:r>
            <a:r>
              <a:rPr lang="cs-CZ" dirty="0" err="1"/>
              <a:t>rebab</a:t>
            </a:r>
            <a:r>
              <a:rPr lang="cs-CZ" dirty="0"/>
              <a:t> (= arabské housličky které jsou potaženy kůží)</a:t>
            </a:r>
          </a:p>
        </p:txBody>
      </p:sp>
    </p:spTree>
    <p:extLst>
      <p:ext uri="{BB962C8B-B14F-4D97-AF65-F5344CB8AC3E}">
        <p14:creationId xmlns:p14="http://schemas.microsoft.com/office/powerpoint/2010/main" val="214200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9125152-A7E9-482C-A058-9A513EE318F6}"/>
              </a:ext>
            </a:extLst>
          </p:cNvPr>
          <p:cNvSpPr/>
          <p:nvPr/>
        </p:nvSpPr>
        <p:spPr>
          <a:xfrm>
            <a:off x="1118532" y="30614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Vypiš alespoň čtyři dobové hudební nástroje: 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37A80A9-6F9B-47AF-95D3-912C2A75ABF1}"/>
              </a:ext>
            </a:extLst>
          </p:cNvPr>
          <p:cNvCxnSpPr/>
          <p:nvPr/>
        </p:nvCxnSpPr>
        <p:spPr>
          <a:xfrm>
            <a:off x="1241571" y="4337108"/>
            <a:ext cx="8338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ED349D4-A605-419E-BF1E-843999488318}"/>
              </a:ext>
            </a:extLst>
          </p:cNvPr>
          <p:cNvCxnSpPr/>
          <p:nvPr/>
        </p:nvCxnSpPr>
        <p:spPr>
          <a:xfrm>
            <a:off x="1266738" y="4949505"/>
            <a:ext cx="8296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F3C3DB-DD1D-4B51-BAC3-9607422D48FF}"/>
              </a:ext>
            </a:extLst>
          </p:cNvPr>
          <p:cNvSpPr txBox="1"/>
          <p:nvPr/>
        </p:nvSpPr>
        <p:spPr>
          <a:xfrm>
            <a:off x="1118532" y="1366887"/>
            <a:ext cx="117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Opakování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6C083F-C809-478D-A560-71C88CE93ED7}"/>
              </a:ext>
            </a:extLst>
          </p:cNvPr>
          <p:cNvSpPr txBox="1"/>
          <p:nvPr/>
        </p:nvSpPr>
        <p:spPr>
          <a:xfrm>
            <a:off x="593889" y="658024"/>
            <a:ext cx="105108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lgerian" panose="04020705040A02060702" pitchFamily="82" charset="0"/>
              </a:rPr>
              <a:t>Raná gotika</a:t>
            </a:r>
          </a:p>
          <a:p>
            <a:r>
              <a:rPr lang="cs-CZ" dirty="0"/>
              <a:t>Raná gotika se k nám dostala v první třetině 13. století a trvala až do začátku 14. století. Dochází stále k míšení s románským slohem. Nové prvky jsou navíc využity pouze účelově a bez návazností. Gotika k nám však přišla velmi rychle, </a:t>
            </a:r>
            <a:r>
              <a:rPr lang="cs-CZ" b="1" dirty="0"/>
              <a:t>zasloužili se o to zejména cisterciáci z Burgundska</a:t>
            </a:r>
            <a:r>
              <a:rPr lang="cs-CZ" dirty="0"/>
              <a:t>. Další vlivy pak přišly ze západu. Díky tomu byla naše raná gotika poměrně pestrá a často se jednalo o syntézu různých vlivů.</a:t>
            </a:r>
          </a:p>
          <a:p>
            <a:endParaRPr lang="cs-CZ" dirty="0"/>
          </a:p>
          <a:p>
            <a:r>
              <a:rPr lang="cs-CZ" dirty="0"/>
              <a:t>Jednou z nejvýznamnějších památek tohoto období je </a:t>
            </a:r>
            <a:r>
              <a:rPr lang="cs-CZ" dirty="0">
                <a:latin typeface="Algerian" panose="04020705040A02060702" pitchFamily="82" charset="0"/>
              </a:rPr>
              <a:t>klášter Porta </a:t>
            </a:r>
            <a:r>
              <a:rPr lang="cs-CZ" dirty="0" err="1">
                <a:latin typeface="Algerian" panose="04020705040A02060702" pitchFamily="82" charset="0"/>
              </a:rPr>
              <a:t>coeli</a:t>
            </a:r>
            <a:r>
              <a:rPr lang="cs-CZ" dirty="0">
                <a:latin typeface="Algerian" panose="04020705040A02060702" pitchFamily="82" charset="0"/>
              </a:rPr>
              <a:t> (brána nebes) v obci Předklášteří u Tišnova</a:t>
            </a:r>
            <a:r>
              <a:rPr lang="cs-CZ" dirty="0"/>
              <a:t>. Klášter je příkladem míšení obou stylů. Zatímco okna a hlavní portál jsou z období románského, klenby a vnější konstrukční systém jsou již gotické.</a:t>
            </a:r>
          </a:p>
          <a:p>
            <a:r>
              <a:rPr lang="cs-CZ" dirty="0"/>
              <a:t>Významné památky: Cisterciánský klášter – Osek, Anežský klášter v Praze, hrad Zvíkov, hrad Buchlov, hrad Buchlov</a:t>
            </a:r>
          </a:p>
          <a:p>
            <a:r>
              <a:rPr lang="cs-CZ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7C6F97C-7BAF-4761-A252-01058743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371" y="3561566"/>
            <a:ext cx="4693285" cy="31393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BC979FB-4CAE-4C22-951D-C55C3AAC8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50" y="3893469"/>
            <a:ext cx="2000588" cy="1960576"/>
          </a:xfrm>
          <a:prstGeom prst="rect">
            <a:avLst/>
          </a:prstGeom>
          <a:effectLst>
            <a:outerShdw blurRad="50800" dist="38100" dir="13020000" sx="111000" sy="111000" algn="t" rotWithShape="0">
              <a:schemeClr val="accent4">
                <a:alpha val="34000"/>
              </a:schemeClr>
            </a:outerShdw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6C73972-C42D-40B0-A8C6-FD0243F123A6}"/>
              </a:ext>
            </a:extLst>
          </p:cNvPr>
          <p:cNvSpPr txBox="1"/>
          <p:nvPr/>
        </p:nvSpPr>
        <p:spPr>
          <a:xfrm>
            <a:off x="2724346" y="4147794"/>
            <a:ext cx="2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Obraz  cisterciáků při práci</a:t>
            </a:r>
          </a:p>
          <a:p>
            <a:r>
              <a:rPr lang="cs-CZ" dirty="0"/>
              <a:t> z kláštera Porta </a:t>
            </a:r>
            <a:r>
              <a:rPr lang="cs-CZ" dirty="0" err="1"/>
              <a:t>Coeli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2F3C98D-F3E4-40BD-A48D-6B15546FD700}"/>
              </a:ext>
            </a:extLst>
          </p:cNvPr>
          <p:cNvSpPr/>
          <p:nvPr/>
        </p:nvSpPr>
        <p:spPr>
          <a:xfrm>
            <a:off x="1434346" y="6233597"/>
            <a:ext cx="4693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420832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95F4694-5659-4FF1-A809-35F4C756B595}"/>
              </a:ext>
            </a:extLst>
          </p:cNvPr>
          <p:cNvSpPr txBox="1"/>
          <p:nvPr/>
        </p:nvSpPr>
        <p:spPr>
          <a:xfrm>
            <a:off x="1150070" y="1159497"/>
            <a:ext cx="2388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Anežský klášter v Praze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DB5F5F-44CC-49DC-B19F-E9BA32B0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1223"/>
            <a:ext cx="5854404" cy="43712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F35637-89AA-48AD-9A9E-B7C45EC0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6" y="3205112"/>
            <a:ext cx="5102138" cy="338530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88A061-1E33-42DB-B69C-31063D7D1A9C}"/>
              </a:ext>
            </a:extLst>
          </p:cNvPr>
          <p:cNvSpPr txBox="1"/>
          <p:nvPr/>
        </p:nvSpPr>
        <p:spPr>
          <a:xfrm>
            <a:off x="6315959" y="113122"/>
            <a:ext cx="617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klášter Porta </a:t>
            </a:r>
            <a:r>
              <a:rPr lang="cs-CZ" b="1" dirty="0" err="1"/>
              <a:t>coeli</a:t>
            </a:r>
            <a:r>
              <a:rPr lang="cs-CZ" b="1" dirty="0"/>
              <a:t> (brána nebes)</a:t>
            </a: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96802D-13E2-44FF-BFE3-AF18DC297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731" y="1716540"/>
            <a:ext cx="3562350" cy="2667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12FFE46-2330-49C5-8BBD-E91544C1F3BA}"/>
              </a:ext>
            </a:extLst>
          </p:cNvPr>
          <p:cNvSpPr/>
          <p:nvPr/>
        </p:nvSpPr>
        <p:spPr>
          <a:xfrm>
            <a:off x="7624518" y="6267251"/>
            <a:ext cx="415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174690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DB00726-C28B-4A5C-B6F9-1391EE7C6C24}"/>
              </a:ext>
            </a:extLst>
          </p:cNvPr>
          <p:cNvSpPr/>
          <p:nvPr/>
        </p:nvSpPr>
        <p:spPr>
          <a:xfrm>
            <a:off x="3048000" y="25518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dirty="0"/>
              <a:t>Hrad Špilberk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58B32E-78F3-4A9E-9899-C2545D7A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13" y="455236"/>
            <a:ext cx="4606074" cy="3448398"/>
          </a:xfrm>
          <a:prstGeom prst="rect">
            <a:avLst/>
          </a:prstGeom>
          <a:effectLst>
            <a:outerShdw blurRad="50800" dist="50800" dir="5400000" sx="106000" sy="106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C1BF4A-6BB0-40CF-8F6C-024A15D28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02" y="368037"/>
            <a:ext cx="2166447" cy="3209551"/>
          </a:xfrm>
          <a:prstGeom prst="rect">
            <a:avLst/>
          </a:prstGeom>
          <a:effectLst>
            <a:outerShdw blurRad="393700" dist="50800" dir="5400000" sx="102000" sy="102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4EB3E38-3729-463F-A351-E51B250A13A7}"/>
              </a:ext>
            </a:extLst>
          </p:cNvPr>
          <p:cNvSpPr txBox="1"/>
          <p:nvPr/>
        </p:nvSpPr>
        <p:spPr>
          <a:xfrm>
            <a:off x="5329288" y="612742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hrad Buchlov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5E6588-990C-4064-BBB8-B4027CA4CD9C}"/>
              </a:ext>
            </a:extLst>
          </p:cNvPr>
          <p:cNvSpPr/>
          <p:nvPr/>
        </p:nvSpPr>
        <p:spPr>
          <a:xfrm>
            <a:off x="2062000" y="483672"/>
            <a:ext cx="1248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hrad Zvíkov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C782F9-C6E1-488F-94CB-82A8392D6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3" y="3988429"/>
            <a:ext cx="6667500" cy="2667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B5B5F3D-5D67-42CB-9956-5940D85EBB93}"/>
              </a:ext>
            </a:extLst>
          </p:cNvPr>
          <p:cNvSpPr/>
          <p:nvPr/>
        </p:nvSpPr>
        <p:spPr>
          <a:xfrm>
            <a:off x="7378258" y="6178034"/>
            <a:ext cx="39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a wikipedie.cz</a:t>
            </a:r>
          </a:p>
        </p:txBody>
      </p:sp>
    </p:spTree>
    <p:extLst>
      <p:ext uri="{BB962C8B-B14F-4D97-AF65-F5344CB8AC3E}">
        <p14:creationId xmlns:p14="http://schemas.microsoft.com/office/powerpoint/2010/main" val="102728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EE0C43B-8052-4FCB-9A0F-85CC3395B3D5}"/>
              </a:ext>
            </a:extLst>
          </p:cNvPr>
          <p:cNvSpPr txBox="1"/>
          <p:nvPr/>
        </p:nvSpPr>
        <p:spPr>
          <a:xfrm>
            <a:off x="612742" y="1253765"/>
            <a:ext cx="1097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lgerian" panose="04020705040A02060702" pitchFamily="82" charset="0"/>
              </a:rPr>
              <a:t>Vrcholná gotika</a:t>
            </a:r>
          </a:p>
          <a:p>
            <a:r>
              <a:rPr lang="cs-CZ" dirty="0"/>
              <a:t>K dalšímu přelomovému vývoji gotiky </a:t>
            </a:r>
            <a:r>
              <a:rPr lang="cs-CZ" b="1" dirty="0"/>
              <a:t>dochází za panování Lucemburků</a:t>
            </a:r>
            <a:r>
              <a:rPr lang="cs-CZ" dirty="0"/>
              <a:t>. </a:t>
            </a:r>
          </a:p>
          <a:p>
            <a:r>
              <a:rPr lang="cs-CZ" dirty="0"/>
              <a:t>S nástupem Karla IV dochází k činnosti francouzských hutí. Objevují se hvězdové a síťové klenby. Rozšiřují se síňové kostely se stejně vysokými loděmi.</a:t>
            </a:r>
          </a:p>
          <a:p>
            <a:endParaRPr lang="cs-CZ" dirty="0"/>
          </a:p>
          <a:p>
            <a:r>
              <a:rPr lang="cs-CZ" dirty="0"/>
              <a:t>Významné památky:  Betlémská kaple, hrady Kost, </a:t>
            </a:r>
            <a:r>
              <a:rPr lang="cs-CZ" dirty="0" err="1"/>
              <a:t>Kašperk</a:t>
            </a:r>
            <a:r>
              <a:rPr lang="cs-CZ" dirty="0"/>
              <a:t> či Karlštejn, Staroměstská radnice v Praze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F294AB-BF17-4D3F-A685-55BC03764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02" y="3572911"/>
            <a:ext cx="1546879" cy="141873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EF7F2A1-84B8-4523-9E89-B10AC2BEAABE}"/>
              </a:ext>
            </a:extLst>
          </p:cNvPr>
          <p:cNvSpPr/>
          <p:nvPr/>
        </p:nvSpPr>
        <p:spPr>
          <a:xfrm>
            <a:off x="2384982" y="3346748"/>
            <a:ext cx="6467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Matyáš z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Arrasu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se ve Francii spřátelil s Karlem IV., později spolu v Čechách spolupracovali. Matyáš se podílel na stavbě Kamenného mostu, Nového Města pražského. </a:t>
            </a:r>
          </a:p>
          <a:p>
            <a:r>
              <a:rPr lang="cs-CZ" dirty="0"/>
              <a:t>A právě po jeho smrti nastupuje na scénu </a:t>
            </a:r>
            <a:r>
              <a:rPr lang="cs-CZ" sz="2000" b="1" dirty="0"/>
              <a:t>Petr Parléř.</a:t>
            </a:r>
          </a:p>
          <a:p>
            <a:endParaRPr lang="cs-CZ" dirty="0"/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umělec evropské vrcholné gotiky 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ED94EBD-7A70-4837-9AA9-AEAE3ED8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895" y="4402465"/>
            <a:ext cx="2259047" cy="220557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BDD2BE7-21EC-4114-9ABA-BD060C746976}"/>
              </a:ext>
            </a:extLst>
          </p:cNvPr>
          <p:cNvSpPr/>
          <p:nvPr/>
        </p:nvSpPr>
        <p:spPr>
          <a:xfrm>
            <a:off x="393258" y="6101834"/>
            <a:ext cx="192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wikipedie.cz</a:t>
            </a:r>
          </a:p>
        </p:txBody>
      </p:sp>
    </p:spTree>
    <p:extLst>
      <p:ext uri="{BB962C8B-B14F-4D97-AF65-F5344CB8AC3E}">
        <p14:creationId xmlns:p14="http://schemas.microsoft.com/office/powerpoint/2010/main" val="29380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A7934DB-AD17-429F-A32B-09B13125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1" y="577334"/>
            <a:ext cx="5369775" cy="374014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74A16F3-1020-4D89-9CED-CFEF1C43A2B4}"/>
              </a:ext>
            </a:extLst>
          </p:cNvPr>
          <p:cNvSpPr/>
          <p:nvPr/>
        </p:nvSpPr>
        <p:spPr>
          <a:xfrm>
            <a:off x="4242062" y="5328722"/>
            <a:ext cx="1896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Betlémská kaple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2B38BDE-0537-45F0-930E-49C9804577CA}"/>
              </a:ext>
            </a:extLst>
          </p:cNvPr>
          <p:cNvSpPr/>
          <p:nvPr/>
        </p:nvSpPr>
        <p:spPr>
          <a:xfrm>
            <a:off x="6007454" y="737672"/>
            <a:ext cx="109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hrad Kost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867CD96-3639-46CE-9F6B-E46CF93EF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80" y="3129699"/>
            <a:ext cx="5632299" cy="375486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0815DE3-F646-4A34-895A-CB123F494B84}"/>
              </a:ext>
            </a:extLst>
          </p:cNvPr>
          <p:cNvSpPr/>
          <p:nvPr/>
        </p:nvSpPr>
        <p:spPr>
          <a:xfrm>
            <a:off x="4142933" y="3244334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.cz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6A13122-8E50-45DE-840A-773C61246701}"/>
              </a:ext>
            </a:extLst>
          </p:cNvPr>
          <p:cNvSpPr/>
          <p:nvPr/>
        </p:nvSpPr>
        <p:spPr>
          <a:xfrm>
            <a:off x="54727" y="6101834"/>
            <a:ext cx="365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a wikipedie</a:t>
            </a:r>
          </a:p>
        </p:txBody>
      </p:sp>
    </p:spTree>
    <p:extLst>
      <p:ext uri="{BB962C8B-B14F-4D97-AF65-F5344CB8AC3E}">
        <p14:creationId xmlns:p14="http://schemas.microsoft.com/office/powerpoint/2010/main" val="53580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30C4238-F5B9-407C-BA8D-01346813A5B3}"/>
              </a:ext>
            </a:extLst>
          </p:cNvPr>
          <p:cNvSpPr/>
          <p:nvPr/>
        </p:nvSpPr>
        <p:spPr>
          <a:xfrm>
            <a:off x="112264" y="832922"/>
            <a:ext cx="29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Staroměstská radnice v Praze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89059A-8C20-49A1-A3E9-1BF94DB2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69" y="2312601"/>
            <a:ext cx="8343900" cy="2609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DAA0C2-6F0F-4377-8F02-145EEA218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110" y="468240"/>
            <a:ext cx="1952816" cy="146200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942A845-9143-4BF8-B385-8EC213411183}"/>
              </a:ext>
            </a:extLst>
          </p:cNvPr>
          <p:cNvSpPr/>
          <p:nvPr/>
        </p:nvSpPr>
        <p:spPr>
          <a:xfrm>
            <a:off x="9595078" y="6130409"/>
            <a:ext cx="16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 Wikipedie</a:t>
            </a:r>
          </a:p>
        </p:txBody>
      </p:sp>
    </p:spTree>
    <p:extLst>
      <p:ext uri="{BB962C8B-B14F-4D97-AF65-F5344CB8AC3E}">
        <p14:creationId xmlns:p14="http://schemas.microsoft.com/office/powerpoint/2010/main" val="130293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8E7F998-F750-4894-A515-A160A112D3D0}"/>
              </a:ext>
            </a:extLst>
          </p:cNvPr>
          <p:cNvSpPr/>
          <p:nvPr/>
        </p:nvSpPr>
        <p:spPr>
          <a:xfrm>
            <a:off x="461913" y="1028343"/>
            <a:ext cx="112178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Algerian" panose="04020705040A02060702" pitchFamily="82" charset="0"/>
              </a:rPr>
              <a:t>Pozdní gotika</a:t>
            </a:r>
          </a:p>
          <a:p>
            <a:r>
              <a:rPr lang="cs-CZ" dirty="0"/>
              <a:t>Období pozdní gotiky se u nás začíná projevovat v druhé polovině 14. století a největšího rozkvětu dosahuje </a:t>
            </a:r>
            <a:r>
              <a:rPr lang="cs-CZ" b="1" dirty="0"/>
              <a:t>za vlády Vladislava II. Jagelonského</a:t>
            </a:r>
            <a:r>
              <a:rPr lang="cs-CZ" dirty="0"/>
              <a:t>. Pozdní gotika přetrvává až do třicátých let 16. století. Představiteli pozdní gotiky jsou Benedikt </a:t>
            </a:r>
            <a:r>
              <a:rPr lang="cs-CZ" dirty="0" err="1"/>
              <a:t>Rejt</a:t>
            </a:r>
            <a:r>
              <a:rPr lang="cs-CZ" dirty="0"/>
              <a:t> či Matěj Rejsek z Prostějova.</a:t>
            </a:r>
          </a:p>
          <a:p>
            <a:r>
              <a:rPr lang="cs-CZ" dirty="0"/>
              <a:t>Architektura je vznešenější, štíhlejší a odvážnější. Proměňuje se i tvarosloví a používají se tvarově složitější plaménkové kružby a kroužené klenby. Nejznámějším příkladem kroužené klenby je </a:t>
            </a:r>
            <a:r>
              <a:rPr lang="cs-CZ" b="1" dirty="0"/>
              <a:t>Vladislavský sál na pražském hradě </a:t>
            </a:r>
            <a:r>
              <a:rPr lang="cs-CZ" dirty="0"/>
              <a:t>(1490 – 1502), který vznikl pod vedením architekta </a:t>
            </a:r>
            <a:r>
              <a:rPr lang="cs-CZ" b="1" dirty="0"/>
              <a:t>Benedikta </a:t>
            </a:r>
            <a:r>
              <a:rPr lang="cs-CZ" b="1" dirty="0" err="1"/>
              <a:t>Rejta</a:t>
            </a:r>
            <a:r>
              <a:rPr lang="cs-CZ" dirty="0"/>
              <a:t>.  Sál je již jakýmsi přechodem mezi pozdní gotikou a renesancí (sdružená okna, sgrafitová výzdoba vnější fasády). Na počátku 16. století se u nás začíná čím dál více uplatňovat renesance.</a:t>
            </a:r>
          </a:p>
          <a:p>
            <a:r>
              <a:rPr lang="cs-CZ" dirty="0"/>
              <a:t>Významné památky: Chrám svaté Barbory v Kutné Hoře, Vladislavský sál, portál Staré radnice – Brno, kostel Nanebevzetí Panny Marie – Rožmberk nad Vltavou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A70789-EDD7-4246-A2CC-5120AEC9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47" y="4537042"/>
            <a:ext cx="2579589" cy="198630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331AD53-046E-4F82-A43F-567EFDCC2A15}"/>
              </a:ext>
            </a:extLst>
          </p:cNvPr>
          <p:cNvSpPr/>
          <p:nvPr/>
        </p:nvSpPr>
        <p:spPr>
          <a:xfrm>
            <a:off x="3685879" y="5781159"/>
            <a:ext cx="2410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Vladislav II. Jagelonský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E52B08-D171-4930-8A70-88185C183156}"/>
              </a:ext>
            </a:extLst>
          </p:cNvPr>
          <p:cNvSpPr/>
          <p:nvPr/>
        </p:nvSpPr>
        <p:spPr>
          <a:xfrm>
            <a:off x="8132321" y="6178034"/>
            <a:ext cx="2593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Obrazky.seznam.cz </a:t>
            </a:r>
          </a:p>
        </p:txBody>
      </p:sp>
    </p:spTree>
    <p:extLst>
      <p:ext uri="{BB962C8B-B14F-4D97-AF65-F5344CB8AC3E}">
        <p14:creationId xmlns:p14="http://schemas.microsoft.com/office/powerpoint/2010/main" val="14956810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1312</Words>
  <Application>Microsoft Office PowerPoint</Application>
  <PresentationFormat>Širokoúhlá obrazovka</PresentationFormat>
  <Paragraphs>143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 </dc:title>
  <dc:creator>Libor Matuška</dc:creator>
  <cp:lastModifiedBy>Libor Matuška</cp:lastModifiedBy>
  <cp:revision>35</cp:revision>
  <dcterms:created xsi:type="dcterms:W3CDTF">2019-03-17T07:29:24Z</dcterms:created>
  <dcterms:modified xsi:type="dcterms:W3CDTF">2019-04-13T08:53:00Z</dcterms:modified>
</cp:coreProperties>
</file>