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12" r:id="rId2"/>
  </p:sldMasterIdLst>
  <p:sldIdLst>
    <p:sldId id="256" r:id="rId3"/>
    <p:sldId id="257" r:id="rId4"/>
    <p:sldId id="312" r:id="rId5"/>
    <p:sldId id="304" r:id="rId6"/>
    <p:sldId id="289" r:id="rId7"/>
    <p:sldId id="293" r:id="rId8"/>
    <p:sldId id="290" r:id="rId9"/>
    <p:sldId id="274" r:id="rId10"/>
    <p:sldId id="275" r:id="rId11"/>
    <p:sldId id="276" r:id="rId12"/>
    <p:sldId id="277" r:id="rId13"/>
    <p:sldId id="284" r:id="rId14"/>
    <p:sldId id="278" r:id="rId15"/>
    <p:sldId id="279" r:id="rId16"/>
    <p:sldId id="283" r:id="rId17"/>
    <p:sldId id="281" r:id="rId18"/>
    <p:sldId id="280" r:id="rId19"/>
    <p:sldId id="282" r:id="rId20"/>
    <p:sldId id="285" r:id="rId21"/>
    <p:sldId id="303" r:id="rId22"/>
    <p:sldId id="286" r:id="rId23"/>
    <p:sldId id="288" r:id="rId24"/>
    <p:sldId id="287" r:id="rId25"/>
    <p:sldId id="299" r:id="rId26"/>
    <p:sldId id="300" r:id="rId27"/>
    <p:sldId id="301" r:id="rId28"/>
    <p:sldId id="302" r:id="rId29"/>
    <p:sldId id="291" r:id="rId30"/>
    <p:sldId id="296" r:id="rId31"/>
    <p:sldId id="307" r:id="rId32"/>
    <p:sldId id="305" r:id="rId33"/>
    <p:sldId id="306" r:id="rId34"/>
    <p:sldId id="308" r:id="rId35"/>
    <p:sldId id="292" r:id="rId36"/>
    <p:sldId id="310" r:id="rId37"/>
    <p:sldId id="309" r:id="rId38"/>
    <p:sldId id="294" r:id="rId39"/>
    <p:sldId id="311" r:id="rId40"/>
    <p:sldId id="295" r:id="rId41"/>
    <p:sldId id="258" r:id="rId42"/>
    <p:sldId id="260" r:id="rId43"/>
    <p:sldId id="259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2" r:id="rId55"/>
    <p:sldId id="27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840760" cy="1295400"/>
          </a:xfrm>
        </p:spPr>
        <p:txBody>
          <a:bodyPr>
            <a:noAutofit/>
          </a:bodyPr>
          <a:lstStyle/>
          <a:p>
            <a:r>
              <a:rPr lang="cs-CZ" sz="6900" b="1" u="sng" dirty="0" smtClean="0"/>
              <a:t>KLASICISMUS</a:t>
            </a:r>
            <a:endParaRPr lang="cs-CZ" sz="69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2961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Blažková Kristina</a:t>
            </a:r>
            <a:br>
              <a:rPr lang="cs-CZ" sz="2400" dirty="0" smtClean="0"/>
            </a:br>
            <a:r>
              <a:rPr lang="cs-CZ" sz="2400" dirty="0" smtClean="0"/>
              <a:t>Turková Klára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206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JEAN DOMINIQUE INGRES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(1780 - 1867)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francouzský malíř, vůdčí představitel v malbě, žák J.L. Davida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nejvýznamnějším odkazem jsou jeho portréty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vyznavač ideální krásy, dokonalý pozorovatel skutečnosti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oficiální malíř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Napolena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II.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obrazy: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Davidův žák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Slečna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Riviérová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Koupající se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Turecká lázeň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MALÍŘSTVÍ</a:t>
            </a:r>
            <a:r>
              <a:rPr lang="cs-CZ" dirty="0" smtClean="0"/>
              <a:t> - představitelé</a:t>
            </a:r>
            <a:endParaRPr lang="cs-CZ" dirty="0"/>
          </a:p>
        </p:txBody>
      </p:sp>
      <p:pic>
        <p:nvPicPr>
          <p:cNvPr id="14338" name="Picture 2" descr="http://nd05.jxs.cz/786/261/4e0b07e4b2_80737811_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09268"/>
            <a:ext cx="1575412" cy="22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ek obrÃ¡zku pro tureckÃ¡ lÃ¡zeÅ ing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ek obrÃ¡zku pro tureckÃ¡ lÃ¡zeÅ ing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4" name="Picture 8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6443"/>
            <a:ext cx="2358430" cy="23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1" cy="4243760"/>
          </a:xfrm>
        </p:spPr>
        <p:txBody>
          <a:bodyPr>
            <a:normAutofit fontScale="92500"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FRANCISCO GOYA  </a:t>
            </a:r>
            <a:r>
              <a:rPr lang="cs-CZ" sz="2200" dirty="0" smtClean="0">
                <a:solidFill>
                  <a:schemeClr val="tx1"/>
                </a:solidFill>
                <a:latin typeface="Calibri" pitchFamily="34" charset="0"/>
              </a:rPr>
              <a:t>(1746 - 1828)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francouzský malíř, významný grafik, starý mistr i moderní malíř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jeho dílo prochází napříč klasicismem, romantismem  i realismem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přináší nové i moderní prvky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začínal jako královský malíř Karla IV. Španělského (řada portrétů)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 stáří ohluchl, trpěl psychickými problémy a maloval dramatické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 fantaskní výjevy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obrazy: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Královská rodina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   Nahá a Oblečená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Mia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   Saturnus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MALÍŘSTVÍ</a:t>
            </a:r>
            <a:r>
              <a:rPr lang="cs-CZ" dirty="0" smtClean="0"/>
              <a:t> - představitelé</a:t>
            </a:r>
            <a:endParaRPr lang="cs-CZ" dirty="0"/>
          </a:p>
        </p:txBody>
      </p:sp>
      <p:pic>
        <p:nvPicPr>
          <p:cNvPr id="11266" name="Picture 2" descr="https://upload.wikimedia.org/wikipedia/commons/thumb/8/82/Francisco_de_Goya%2C_Saturno_devorando_a_su_hijo_%281819-1823%29.jpg/300px-Francisco_de_Goya%2C_Saturno_devorando_a_su_hijo_%281819-182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8295"/>
            <a:ext cx="1245381" cy="22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7/74/La_familia_de_Carlos_IV%2C_por_Francisco_de_Goya.jpg/262px-La_familia_de_Carlos_IV%2C_por_Francisco_de_Go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5392"/>
            <a:ext cx="24955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NICOLAS POUSSIN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(1594 - 1655)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francouzský malíř, který prožil většinu života v Římě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vyšel z baroka a postupně se stal jedním z tvůrců klasicismu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jeho dílo ovlivnilo mnoho francouzských malířů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obrazy: 	</a:t>
            </a:r>
            <a:r>
              <a:rPr lang="cs-CZ" i="1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lanění Tří králů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	Mor v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Ašdódu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Útěk do Egypta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Únos Sabinek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MALÍŘSTVÍ</a:t>
            </a:r>
            <a:r>
              <a:rPr lang="cs-CZ" dirty="0" smtClean="0"/>
              <a:t> - představitelé</a:t>
            </a:r>
            <a:endParaRPr lang="cs-CZ" dirty="0"/>
          </a:p>
        </p:txBody>
      </p:sp>
      <p:sp>
        <p:nvSpPr>
          <p:cNvPr id="4" name="AutoShape 4" descr="VÃ½sledek obrÃ¡zku pro tureckÃ¡ lÃ¡zeÅ ing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ek obrÃ¡zku pro tureckÃ¡ lÃ¡zeÅ ing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06" name="Picture 2" descr="File:Nicolas Poussin - Adoration of the Magi - WGA18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3859"/>
            <a:ext cx="2343860" cy="20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File:Poussin RapeSabineLouv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02848"/>
            <a:ext cx="19162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924944"/>
            <a:ext cx="8568951" cy="38884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Doba vlády osvícenského panovníka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Josefa II.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řinesla mnoho pokrokových reforem (zrušení nevolnictví, toleranční patent, …)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Roku 1796 je založena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Společnost vlasteneckých přátel umění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která shromažďuje umělecká díla (předchůdce dnešní Národní galerie)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Roku 1799 vzniká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ražská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Akademie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zaměřena hlavně na kresbu, malba pod širým nebem v plenéru, byly položeny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základy českého krajinářství a portrétu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Český malířský klasicismus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85249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KAREL POSTL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(1617 - 1818)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na Akademii vedl Krajinářskou školu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krajiny komponované podle klasicistních zvyklostí do 3 plánů (tmavší popředí se stromem na okraji, střední plán s architekturou, světlé pozadí s výhledem do dálky)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objevuje se světelný prvek navozující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atmosféru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Čtyři denní doby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Lesní krajina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malířský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  <p:pic>
        <p:nvPicPr>
          <p:cNvPr id="15362" name="Picture 2" descr="VÃ½sledek obrÃ¡zku pro KAREL POSTL ÄtyÅi dennÃ­ dob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3"/>
          <a:stretch/>
        </p:blipFill>
        <p:spPr bwMode="auto">
          <a:xfrm>
            <a:off x="5374829" y="4293096"/>
            <a:ext cx="37691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ANTONÍN MACHEK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(1775 - 1844)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český malíř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tvořil převážně portréty a obrazy historických žánrů, ale také obrazy náboženské a divadelní dekorace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Portrét dámy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  Rudolf II.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  sv. Václav a sv. Ludmila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482" name="Picture 2" descr="File:Machek, Antonin - portret damy z rodiny Patocku (po 183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3046"/>
            <a:ext cx="1664246" cy="21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VÃ½sledek obrÃ¡zku pro frantiÅ¡ek tkadlÃ­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44" y="4725144"/>
            <a:ext cx="2428252" cy="17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4046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Český malířský klasicismus</a:t>
            </a:r>
            <a:br>
              <a:rPr lang="cs-CZ" smtClean="0"/>
            </a:br>
            <a:r>
              <a:rPr lang="cs-CZ" sz="310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28613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ANTONÍN PUCHERNA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( 1776 - 1852)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český malíř, grafik, kreslíř, rytec a pedagog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vlastenecká topografie a veduty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veduta = přesný malířský nebo grafický záznam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(výsek krajiny s bočním pohledem na město)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kreslil a ryl pohledy na česká města a hrady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Pražský hrad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Český Šternberk	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Obora ve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Mstišově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8434" name="Picture 2" descr="https://upload.wikimedia.org/wikipedia/commons/a/ab/Anton%C3%ADn_Pucherna_-_Pra%C5%BEsk%C3%BD_hrad_z_Jelen%C3%ADho_p%C5%99%C3%ADko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1480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oubor:AntonÃ­n Pucherna - Obora ve MstiÅ¡ovÄ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797152"/>
            <a:ext cx="25855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malířský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3982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ANTONÍN MÁNES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(1784 - 1843)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vedl Akademii po Karlu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Postolovi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jeho dílo prošlo vývojem - od komponované klasicistní krajiny s antickými chrámy přes romantické scenerie se zříceninami a mraky ke krajinám velmi realistickým s přirozeným denním světlem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svěží jsou i jeho akvarely a olejové náčrtky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Mánes hodně cestoval, měl rád přírodu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      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Kokořín, Noc v horách, Pražský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    hrad, Okoř, Krajina s Belvedérem 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7410" name="Picture 2" descr="VÃ½sledek obrÃ¡zku pro mÃ¡nes kokoÅÃ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4" y="4786358"/>
            <a:ext cx="2888010" cy="20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Ã½sledek obrÃ¡zku pro mÃ¡nes obra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49" y="1700808"/>
            <a:ext cx="2369099" cy="1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malířský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5344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FRANTIŠEK TKADLÍK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(1786 - 1840)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český malíř, grafik, pedagog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maloval krajiny, portréty, alegorické obrazy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byl prvním ředitelem pražské Akademie výtvarných umění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ovlivnil řadu studentů, převedším Mánese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Tři andělé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Smrt sv. Rosalie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Podobizna Františka Palackého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458" name="Picture 2" descr="File:Franz Kadlik Drei Engel 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20" y="4581128"/>
            <a:ext cx="23946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7/7c/Frantisek_Palacky_1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70" y="1484784"/>
            <a:ext cx="1769926" cy="21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4046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Český malířský klasicismus</a:t>
            </a:r>
            <a:br>
              <a:rPr lang="cs-CZ" smtClean="0"/>
            </a:br>
            <a:r>
              <a:rPr lang="cs-CZ" sz="310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6821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Pro sochařství v období klasicismu je typická obliba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bílého mramoru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„sněhobílé sochy“, z něhož se  dělaly dokonale propracované busty a pomníky.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Sochaři napodobovali převážně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antické vzory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(včetně oděvů, účesy), námětem byla antická mytologie a portréty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Sochy jsou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dokonalé, strnulé, bez života, bez mimiky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Kromě soch se vytvářely náhrobky, památníky, pomníky, busty.</a:t>
            </a:r>
          </a:p>
          <a:p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Znaky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: vznešenost, ušlechtilost, čistota výrazu bez emocí, neosobní krása, propracovanost.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b="1" u="sng" dirty="0" smtClean="0"/>
              <a:t>SOCHAŘSTVÍ</a:t>
            </a:r>
            <a:endParaRPr lang="cs-CZ" sz="8800" b="1" u="sng" dirty="0"/>
          </a:p>
        </p:txBody>
      </p:sp>
    </p:spTree>
    <p:extLst>
      <p:ext uri="{BB962C8B-B14F-4D97-AF65-F5344CB8AC3E}">
        <p14:creationId xmlns:p14="http://schemas.microsoft.com/office/powerpoint/2010/main" val="11011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Klasicismus (z lat. </a:t>
            </a:r>
            <a:r>
              <a:rPr lang="cs-CZ" dirty="0" err="1">
                <a:solidFill>
                  <a:schemeClr val="tx1"/>
                </a:solidFill>
                <a:latin typeface="Calibri" pitchFamily="34" charset="0"/>
              </a:rPr>
              <a:t>classicus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= vynikající, vzorový, dokonalý) vznikl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v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druhé polovině 17. století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ve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Francii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v době vlády krále Slunce, Ludvíka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XIV.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Na rozdíl od baroka se klasicismus přiklání k pravidelnosti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 harmonii tvarů, od těžkopádného baroka inspirujícího se církví k jednoduchosti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inspirované antikou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. Zdůrazňuje se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rozum, uměřenost a jasný, pravidelný řád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Klasicismus se prosadil především v západní a jižní Evropě, jeho vliv však můžeme najít též ve Spojených státech amerických.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u="sng" dirty="0" smtClean="0"/>
              <a:t>KLASICISMUS</a:t>
            </a:r>
            <a:endParaRPr lang="cs-CZ" sz="8000" b="1" u="sng" dirty="0"/>
          </a:p>
        </p:txBody>
      </p:sp>
    </p:spTree>
    <p:extLst>
      <p:ext uri="{BB962C8B-B14F-4D97-AF65-F5344CB8AC3E}">
        <p14:creationId xmlns:p14="http://schemas.microsoft.com/office/powerpoint/2010/main" val="30246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ÉTIENNE MAURICE FALCONET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(1716 - 1791)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francouzský sochař, původně tesař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ochrannou ruku nad ním držela Madame de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Pompadour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jeho styl se vyznačoval silným emocionálním nábojem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pracoval převážně s mramorem, ale také s porcelánem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Měděný jezdec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Pygmalión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Galatea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Amor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Milón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z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Krotónu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SOCHAŘSTVÍ</a:t>
            </a:r>
            <a:r>
              <a:rPr lang="cs-CZ" dirty="0" smtClean="0"/>
              <a:t> - představitelé</a:t>
            </a:r>
            <a:endParaRPr lang="cs-CZ" dirty="0"/>
          </a:p>
        </p:txBody>
      </p:sp>
      <p:pic>
        <p:nvPicPr>
          <p:cNvPr id="38914" name="Picture 2" descr="https://upload.wikimedia.org/wikipedia/commons/thumb/9/99/Falconet_-_Milon_de_Crotone_01.jpg/800px-Falconet_-_Milon_de_Croton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File:Bronze Horseman IMG 2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98776"/>
            <a:ext cx="1313723" cy="1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ANTONIO CANOVA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(1757 - 1822)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italský sochař, hlavní představitel klasicismu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portréty, pomníky, modely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působil na dvoře Napoleona, tvořil sochy dam ze dvora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Paulina Bonaparte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Busta Napoleona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model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Possagno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Jezdecká socha Ferdinanda 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SOCHAŘSTVÍ</a:t>
            </a:r>
            <a:r>
              <a:rPr lang="cs-CZ" u="sng" dirty="0" smtClean="0"/>
              <a:t> - představitelé</a:t>
            </a:r>
            <a:endParaRPr lang="cs-CZ" u="sng" dirty="0"/>
          </a:p>
        </p:txBody>
      </p:sp>
      <p:pic>
        <p:nvPicPr>
          <p:cNvPr id="24578" name="Picture 2" descr="File:Antonio-Canova---equestrian-statue-of-Ferdinand-I-of-the-Two-Sicilies-(1751-â1825),-Piazza-Plebiscito,-Naples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741656" cy="22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ek obrÃ¡zku pro canova pa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ek obrÃ¡zku pro canova paul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canova pauli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4586" name="Picture 10" descr="SouvisejÃ­cÃ­ obrÃ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6131"/>
            <a:ext cx="26989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BERTEL THORVALDSEN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(1770 - 1844)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dánský sochař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učil několik známých žáků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jedna z mnoha kopií sochy Žehnajícího Krista se nachází v evangelickém chrámu apoštola Pavla v Ústí nad Labem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Jason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Venuše 		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Žehnající Kristus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SOCHAŘSTVÍ</a:t>
            </a:r>
            <a:r>
              <a:rPr lang="cs-CZ" dirty="0" smtClean="0"/>
              <a:t> - představitelé</a:t>
            </a:r>
            <a:endParaRPr lang="cs-CZ" dirty="0"/>
          </a:p>
        </p:txBody>
      </p:sp>
      <p:pic>
        <p:nvPicPr>
          <p:cNvPr id="22530" name="Picture 2" descr="File:Thorvaldsen Chris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59319"/>
            <a:ext cx="1314657" cy="195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VÃ½sledek obrÃ¡zku pro jason a venuÅ¡e thorvalds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44" y="4803323"/>
            <a:ext cx="792088" cy="18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ouvisejÃ­cÃ­ obrÃ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03322"/>
            <a:ext cx="800026" cy="18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38884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Napodobování antiky je typické i pro sochařství v Čechách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Sochařství bylo daleko skromnější než malířství - nákladnější obor, bylo méně objednávek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Příznačným pro klasicismus je záplava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památníků a pomníků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které připomínají dávnou nebo blízkou minulost národa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Tvořily se však i hřbitovní náhrobky, sochy, sousoší a plastiky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Čechách jsou nejznámějšími zástupci klasicismu a empíru Josef Malinský, František Xaver Lederer a bratři Josef a Emanuel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Maxovi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Český sochařský klasicismus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986389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JOSEF MALÍNSKÝ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(1752 - 1827)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český sochař a řezbář tradice baroka a klasicismu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 Praze získal povolení k hostinské živnosti a otevřel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 si sochařskou dílnu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řezba ze slonoviny, sochy, plastiky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socha Podomek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	socha Student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domovní znamení U modrého hroznu	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1746" name="Picture 2" descr="https://upload.wikimedia.org/wikipedia/commons/thumb/9/9a/Josef_Mal%C3%ADnsk%C3%BD%2C_Podomek_%281805%29%2C_N%C3%A1rodn%C3%AD_galerie_v_Praze.jpg/220px-Josef_Mal%C3%ADnsk%C3%BD%2C_Podomek_%281805%29%2C_N%C3%A1rodn%C3%AD_galerie_v_Pra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88" y="3671208"/>
            <a:ext cx="1775903" cy="29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upload.wikimedia.org/wikipedia/commons/thumb/1/11/Josef_Mal%C3%ADnsk%C3%BD%2C_domovn%C3%AD_znamen%C3%AD_U_modr%C3%A9ho_hroznu%2C_Husova%2C_Star%C3%A9_M%C4%9Bsto_pra%C5%BEsk%C3%A9.jpg/150px-Josef_Mal%C3%ADnsk%C3%BD%2C_domovn%C3%AD_znamen%C3%AD_U_modr%C3%A9ho_hroznu%2C_Husova%2C_Star%C3%A9_M%C4%9Bsto_pra%C5%BEsk%C3%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0607"/>
            <a:ext cx="1656184" cy="15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sochařský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4925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FRANTIŠEK XAVER LEDERER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(1758 - 1811)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pražský kamenosochař období neoklasicismu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jeho otec byl sochař, u kterého se vyučil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r. 1780 si otevřel vlastní dílnu a věnoval se především architektonické a náhrobní plastice pro šlechtické rodiny i měšťany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sousoší Milenci a labuť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náhrobek Ondřeje Hirsche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Dafnis a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Chloé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5842" name="Picture 2" descr="https://upload.wikimedia.org/wikipedia/commons/thumb/a/a4/Praha%2C_Star%C3%A9_M%C4%9Bsto_-_Wimmerova_ka%C5%A1na%2C_detail.jpg/170px-Praha%2C_Star%C3%A9_M%C4%9Bsto_-_Wimmerova_ka%C5%A1na%2C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18" y="4804341"/>
            <a:ext cx="1187202" cy="17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upload.wikimedia.org/wikipedia/commons/thumb/e/ef/Daphnis_Chloe_Cortot_Louvre_CC171.jpg/220px-Daphnis_Chloe_Cortot_Louvre_CC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4144"/>
            <a:ext cx="926186" cy="17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4046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Český sochařský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9098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JOSEF A EMANUEL MAXOVI 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česko-němečtí sochaři, bratři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autoři monumentálních soch, pomníků a portrétů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Socha sv. Františka na Karlově mostě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Pomník Radeckého 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	Františkův pomník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6866" name="Picture 2" descr="File:Charles Bridge St Franc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2" y="5157192"/>
            <a:ext cx="972575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File:Prag Radetzky Denkmal 1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1047186" cy="14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upload.wikimedia.org/wikipedia/commons/thumb/7/7c/Fountain-of-Francis-I-Emperor-Prague2011g.jpg/220px-Fountain-of-Francis-I-Emperor-Prague2011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22668"/>
            <a:ext cx="1872167" cy="24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sochařský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41500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56772"/>
            <a:ext cx="8892480" cy="460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VÁCLAV PRÁCHNER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(1784 - 1832)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český sochař, řezbář a formíř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studoval na pražské Kreslířské Akademii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u Josefa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Berglera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s nímž také později spolupracoval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Náhrobek biskupa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Thuna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Náhrobek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Tieglů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z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Lindenkronu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Pomník bitvy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uChlumce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socha Alegorie Vltavy</a:t>
            </a: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7890" name="Picture 2" descr="File:Leopold Leonhard Raymund Thun-Hohenstein-tombst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887416"/>
            <a:ext cx="2471936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upload.wikimedia.org/wikipedia/commons/thumb/a/a0/Prague_Praha_2014_Holmstad_Statue_Vltava_Clam-Gallas-slottet_Statue_of_river_Vltava_at_Marianske_Namesti.jpg/170px-Prague_Praha_2014_Holmstad_Statue_Vltava_Clam-Gallas-slottet_Statue_of_river_Vltava_at_Marianske_Names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61419"/>
            <a:ext cx="1375817" cy="20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sochařský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9390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784976" cy="41044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Nejnápadněji se klasicismus projevoval v architektuře. Typickými stavbami jsou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banky, vládní, administrativní a hospodářské budovy, divadla, nemocnice, lázně, nádraží, zámky, činžovní domy, tunely, …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Jinými typickými příklady jsou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francouzské parky a zahrady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 přísně geometrickým plánem, symetrickým systémem cest, altánů a alejí.</a:t>
            </a:r>
          </a:p>
          <a:p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Dále se nově staví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paláce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přestavují se celé čtvrti měst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(např. Paříž, Petrohrad, Vídeň, Praha).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Základními architektonickými znaky klasicistních staveb jsou sloupy a pilastry vycházející z římských řádů, dvojitá obdélníková okna, trojúhelníkové štíty, mohutná sloupořadí, čisté a pravidelné linie, symetrické a geometrické fasády a střídmá výzdoba. </a:t>
            </a:r>
          </a:p>
          <a:p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Stavební materiál: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dřevo, kámen, hlína, omítka, kovy, izolační materiál.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b="1" u="sng" dirty="0" smtClean="0"/>
              <a:t>ARCHITEKTURA</a:t>
            </a:r>
            <a:endParaRPr lang="cs-CZ" sz="8800" b="1" u="sng" dirty="0"/>
          </a:p>
        </p:txBody>
      </p:sp>
    </p:spTree>
    <p:extLst>
      <p:ext uri="{BB962C8B-B14F-4D97-AF65-F5344CB8AC3E}">
        <p14:creationId xmlns:p14="http://schemas.microsoft.com/office/powerpoint/2010/main" val="22915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FRANCIE - PAŘÍŽ: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	      PANTHEON	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	             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      VÍTĚZNÝ OBLOUK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>
                <a:solidFill>
                  <a:schemeClr val="tx1"/>
                </a:solidFill>
                <a:latin typeface="Calibri" pitchFamily="34" charset="0"/>
              </a:rPr>
              <a:t>        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(Jacques-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Germain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Sufflot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	                        (Jean-Francois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Chalgrin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/>
              <a:t>ARCHITEKTURA</a:t>
            </a:r>
            <a:endParaRPr lang="cs-CZ" sz="6000" b="1" dirty="0"/>
          </a:p>
        </p:txBody>
      </p:sp>
      <p:pic>
        <p:nvPicPr>
          <p:cNvPr id="34818" name="Picture 2" descr="Paris July 2011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6" y="3933056"/>
            <a:ext cx="2948956" cy="27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upload.wikimedia.org/wikipedia/commons/thumb/f/f3/Pant%C3%A9on_%28Francia%29.jpg/250px-Pant%C3%A9on_%28Francia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896096"/>
            <a:ext cx="2530349" cy="27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681" y="2610544"/>
            <a:ext cx="8797823" cy="405881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DOBA VE SVĚTĚ:</a:t>
            </a:r>
          </a:p>
          <a:p>
            <a:pPr marL="0" lvl="1" indent="0">
              <a:buNone/>
            </a:pPr>
            <a:r>
              <a:rPr lang="cs-CZ" sz="1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1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sz="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reformy Marie Terezie a Josefa II.</a:t>
            </a:r>
          </a:p>
          <a:p>
            <a:pPr marL="342900" lvl="1" indent="-342900"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vlády Kateřiny II. v Rusku</a:t>
            </a:r>
          </a:p>
          <a:p>
            <a:pPr marL="342900" lvl="1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vznik Spojených států amerických</a:t>
            </a:r>
          </a:p>
          <a:p>
            <a:pPr marL="342900" lvl="1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Velká francouzská revoluce</a:t>
            </a:r>
          </a:p>
          <a:p>
            <a:pPr marL="342900" lvl="1" indent="-342900"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Napoleonské války</a:t>
            </a:r>
          </a:p>
          <a:p>
            <a:pPr marL="342900" lvl="1" indent="-342900">
              <a:buFontTx/>
              <a:buChar char="-"/>
            </a:pPr>
            <a:endParaRPr lang="cs-CZ" dirty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KLASICISMUS</a:t>
            </a:r>
            <a:endParaRPr lang="cs-CZ" sz="5400" b="1" u="sng" dirty="0"/>
          </a:p>
        </p:txBody>
      </p:sp>
      <p:pic>
        <p:nvPicPr>
          <p:cNvPr id="48130" name="Picture 2" descr="VÃ½sledek obrÃ¡zku pro marie terezie a josef 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953903" cy="19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palba.cz/forumfoto/albums/userpics/10242/normal_napole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57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ANGLIE - LONDÝN: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	NÁRODNÍ GALERIE		         BRITSKÉ MUZEUM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>
                <a:solidFill>
                  <a:schemeClr val="tx1"/>
                </a:solidFill>
                <a:latin typeface="Calibri" pitchFamily="34" charset="0"/>
              </a:rPr>
              <a:t>        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       (William Wilkins)		                (John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Rusell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Pope)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/>
              <a:t>ARCHITEKTURA</a:t>
            </a:r>
            <a:endParaRPr lang="cs-CZ" sz="6000" b="1" dirty="0"/>
          </a:p>
        </p:txBody>
      </p:sp>
      <p:pic>
        <p:nvPicPr>
          <p:cNvPr id="40962" name="Picture 2" descr="https://upload.wikimedia.org/wikipedia/commons/thumb/b/b8/Nationalgallery.jpg/800px-National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5729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upload.wikimedia.org/wikipedia/commons/thumb/b/b0/British_museum_entrance.jpg/800px-British_museum_ent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6404"/>
            <a:ext cx="3643941" cy="27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NĚMECKO - BERLÍN: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      BRANIBORSKÁ BRÁNA		       ČINOHERNÍ DIVADLO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    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(Carl Gotthard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Langhans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		            (Karl Friedrich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Schinkel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/>
              <a:t>ARCHITEKTURA</a:t>
            </a:r>
            <a:endParaRPr lang="cs-CZ" sz="6000" b="1" dirty="0"/>
          </a:p>
        </p:txBody>
      </p:sp>
      <p:pic>
        <p:nvPicPr>
          <p:cNvPr id="43010" name="Picture 2" descr="https://upload.wikimedia.org/wikipedia/commons/thumb/b/b1/Brandenburger_Tor_morgens.jpg/800px-Brandenburger_Tor_morg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60440" cy="26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obr.k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2825"/>
            <a:ext cx="3550683" cy="26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USA - WASHINGTON:</a:t>
            </a:r>
          </a:p>
          <a:p>
            <a:pPr marL="0" indent="0" algn="ctr">
              <a:buNone/>
            </a:pPr>
            <a:endParaRPr lang="cs-CZ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KAPITOL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(William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Thorton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/>
              <a:t>ARCHITEKTURA</a:t>
            </a:r>
            <a:endParaRPr lang="cs-CZ" sz="6000" b="1" dirty="0"/>
          </a:p>
        </p:txBody>
      </p:sp>
      <p:pic>
        <p:nvPicPr>
          <p:cNvPr id="41988" name="Picture 4" descr="http://fast10.vsb.cz/studijni-materialy/zsaa/pict/016klasicismus/k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0479"/>
            <a:ext cx="7056784" cy="30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RUSKO - PETROHRAD: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ZIMNÍ PALÁC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Bartolomeo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Rastrelli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b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Domenice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Trezzini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/>
              <a:t>ARCHITEKTURA</a:t>
            </a:r>
            <a:endParaRPr lang="cs-CZ" sz="6000" b="1" dirty="0"/>
          </a:p>
        </p:txBody>
      </p:sp>
      <p:pic>
        <p:nvPicPr>
          <p:cNvPr id="39938" name="Picture 2" descr="https://upload.wikimedia.org/wikipedia/commons/thumb/c/c9/Winter_Palace_Panorama_3.jpg/800px-Winter_Palace_Panoram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40156"/>
            <a:ext cx="5808646" cy="348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924944"/>
            <a:ext cx="8568951" cy="38884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Stavěly se především užitkové stavby (divadla, muzea, lázně, nemocnice, nádraží, školy), ale i stavby šlechty (zámky, paláce)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Velmi známá je také lázeňská architektura, parky a zahrady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 Čechách byla v klasicistním slohu také postavena centra různých měst (např. Františkovy a Mariánské Lázně)</a:t>
            </a:r>
          </a:p>
          <a:p>
            <a:pPr>
              <a:buFontTx/>
              <a:buChar char="-"/>
            </a:pP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Mezi hlavní znaky klasicistní architektury patří: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trojúhelníkové štíty, antické sloupy a průčelí, rovné linie, symetrické členění, jednoduchost, souměrnost, účelnost, vyrovnanost, jasnost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Český architektonický klasicismus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435772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PRAHA: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         STAVOVSKÉ DIVADLO		          DŮM U HYBERNŮ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      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(Karel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Brust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, Josef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Niklas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	                        (Josef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Zobel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, Georg Fischer)</a:t>
            </a: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Český architektonický klasicismus</a:t>
            </a:r>
          </a:p>
        </p:txBody>
      </p:sp>
      <p:pic>
        <p:nvPicPr>
          <p:cNvPr id="46082" name="Picture 2" descr="https://upload.wikimedia.org/wikipedia/commons/thumb/7/73/U_Hybern%C5%AF_5.JPG/250px-U_Hybern%C5%AF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850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s://www.colosseumticket.cz/images/mista/stavovske_divadlo/stavovske-divad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5437"/>
            <a:ext cx="37804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2204864"/>
            <a:ext cx="8784976" cy="41044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BRNO: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      MAHENOVO DIVADLO		       PRAŽÁKŮV PALÁC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             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(Josef Arnold)		                        (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Theophil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von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Hansen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Český architektonický klasicismus</a:t>
            </a:r>
          </a:p>
        </p:txBody>
      </p:sp>
      <p:pic>
        <p:nvPicPr>
          <p:cNvPr id="45058" name="Picture 2" descr="https://upload.wikimedia.org/wikipedia/commons/a/aa/Mesto_Brno_-_Mahenovo_divadl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40555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interierexpo.cz/data/images/59/7d6ae9/PP_1_1200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6492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2780928"/>
            <a:ext cx="8568951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ZÁMEK KAČINA	  	       ZÁMEK KRÁSNÝ DVŮR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                 (Jiří Fischer)		                        (František Maxmilian Kaňka)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9698" name="Picture 2" descr="https://upload.wikimedia.org/wikipedia/commons/thumb/4/4e/Krasnydvur.JPG/250px-Krasnydv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25" y="3814782"/>
            <a:ext cx="3678931" cy="27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4000" b="1" dirty="0"/>
              <a:t>Český architektonický klasicismus</a:t>
            </a:r>
          </a:p>
        </p:txBody>
      </p:sp>
      <p:pic>
        <p:nvPicPr>
          <p:cNvPr id="29702" name="Picture 6" descr="https://upload.wikimedia.org/wikipedia/commons/thumb/4/41/Z%C3%A1mek_Ka%C4%8Dina_-_01.jpg/800px-Z%C3%A1mek_Ka%C4%8Dina_-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4782"/>
            <a:ext cx="4176464" cy="27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2780928"/>
            <a:ext cx="8856983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MASARYKOVO NÁDRAŽÍ PRAHA	   KVĚTNÁ ZAHRADA KROMĚŘÍŽ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           (Antonín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Jüngling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	                  (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Filiberto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Lucchese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, Giovanni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Tencalla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4000" b="1" dirty="0"/>
              <a:t>Český architektonický klasicismus</a:t>
            </a:r>
          </a:p>
        </p:txBody>
      </p:sp>
      <p:pic>
        <p:nvPicPr>
          <p:cNvPr id="6" name="Picture 2" descr="https://upload.wikimedia.org/wikipedia/commons/thumb/3/3d/Flower_Garden_Kromeriz.jpg/250px-Flower_Garden_Kromer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6606"/>
            <a:ext cx="3777586" cy="28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4/4d/Praha_Masary%C4%8Dka_2.jpg/250px-Praha_Masary%C4%8Dk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6606"/>
            <a:ext cx="4177565" cy="28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2924944"/>
            <a:ext cx="9108504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  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FRANTIŠKOVY LÁZNĚ   	                MARIÁNSKÉ LÁZNĚ	</a:t>
            </a:r>
            <a:b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          (Karel a Gustav Wiedermannovi)                    (Václav Skalník,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Miksche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Niedzilský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4000" b="1" dirty="0"/>
              <a:t>Český architektonický klasicismus</a:t>
            </a:r>
          </a:p>
        </p:txBody>
      </p:sp>
      <p:pic>
        <p:nvPicPr>
          <p:cNvPr id="30724" name="Picture 4" descr="https://upload.wikimedia.org/wikipedia/commons/thumb/4/4a/Franzensbad_Casino.jpg/1024px-Franzensbad_Cas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" y="4077071"/>
            <a:ext cx="4368581" cy="22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upload.wikimedia.org/wikipedia/commons/thumb/b/bb/Kolon%C3%A1da_M.Gork%C3%A9ho.JPG/800px-Kolon%C3%A1da_M.Gork%C3%A9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1"/>
            <a:ext cx="3404898" cy="22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681" y="2636912"/>
            <a:ext cx="8797823" cy="4058816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- politické a společenské změny, upevňuje se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národní uvědomění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racionalismus vytlačuje náboženské myšlení a církev z monopolního 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postavení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- mohutný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nástup kapitalismu, průmyslové výroby</a:t>
            </a:r>
            <a:b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vynálezy se zdokonalovaly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(parní stroj a železnice, vznik fotografie,  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filmu)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- základy vědeckých společností -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objevy pro praktické cíle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(baterie, 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elektromagnet, elektromotor, telegraf, …)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rozvoj oborů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: organická chemie, botanika, historické vědy,   </a:t>
            </a:r>
            <a:b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 jazykověda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KLASICISMUS</a:t>
            </a:r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971940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Klasicismus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v hudbě se obvykle spojuje s trojicí skladatelů, kteří působili ve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Vídni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(centrum hudebního klasicismu) -</a:t>
            </a:r>
            <a:r>
              <a:rPr lang="cs-CZ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b="1" i="1" dirty="0">
                <a:solidFill>
                  <a:schemeClr val="tx1"/>
                </a:solidFill>
                <a:latin typeface="Calibri" pitchFamily="34" charset="0"/>
              </a:rPr>
              <a:t>J. Haydn, W.A. Mozart a L. van Beethoven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. Díla těchto skladatelů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ustavila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vzor „klasické“ hudby, vyvážené a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melodické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a její klasické formy (sonáta, koncert, symfonie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Skladby mají obvykle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3-4 věty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 pravidelným střídáním tempa, orchestr má stále složení se smyčcovými a často i dechovými nástroji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Vznikají především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krátká hudební díla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Hudba je výrazně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srozumitelná a přehlednější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-&gt; oslnění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Přesně se vypisují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doprovody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general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bas už ne)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Dynamika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- postupné zesilování a zeslabování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Hudba v kostelech, ale i pro veřejnost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b="1" u="sng" dirty="0" smtClean="0"/>
              <a:t>HUDBA</a:t>
            </a:r>
            <a:endParaRPr lang="cs-CZ" sz="8800" b="1" u="sng" dirty="0"/>
          </a:p>
        </p:txBody>
      </p:sp>
      <p:pic>
        <p:nvPicPr>
          <p:cNvPr id="1026" name="Picture 2" descr="https://upload.wikimedia.org/wikipedia/commons/thumb/9/9e/Mozart_family_crop.jpg/640px-Mozart_family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49583"/>
            <a:ext cx="1775520" cy="20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SYMFONIE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= skladba pro orchestr, má 4 věty</a:t>
            </a:r>
          </a:p>
          <a:p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SONÁTA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= skladba pro sólový nástroj, popř. s doprovodem klavíru, 3-4 věty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OPERA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= spojuje dramatické divadelní představení s hudbou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SMYČCOVÝ KVARTET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= skladba psaná pouze pro 4 smyčcové nástroje (2x housle,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violloncello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viola), 4 věty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KONCERT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= skladba pro sólový nástroj a orchestr, 3 části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MŠE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missa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brevis (krátká),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missa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solemnis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(dlouhá),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missa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profundis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(requiem)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HUDBA</a:t>
            </a:r>
            <a:r>
              <a:rPr lang="cs-CZ" u="sng" dirty="0" smtClean="0"/>
              <a:t> - hudební formy</a:t>
            </a:r>
            <a:endParaRPr lang="cs-CZ" u="sng" dirty="0"/>
          </a:p>
        </p:txBody>
      </p:sp>
      <p:pic>
        <p:nvPicPr>
          <p:cNvPr id="1026" name="Picture 2" descr="VÃ½sledek obrÃ¡zku pro symfonie klasici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2423"/>
            <a:ext cx="2736304" cy="111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780928"/>
            <a:ext cx="8568951" cy="38884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Hudební dechové nástroje se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zdokonalují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- dostávají řadu klapek kvůli složitějším skladbám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Vůdčí roli mají stále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housle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Cembalo mizí pryč, vystřídal ho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klavír</a:t>
            </a:r>
          </a:p>
          <a:p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Orchestr obohacen o </a:t>
            </a:r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lesní roh, trubky,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klarinet a tympány</a:t>
            </a:r>
            <a:endParaRPr lang="cs-CZ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HUDBA</a:t>
            </a:r>
            <a:r>
              <a:rPr lang="cs-CZ" u="sng" dirty="0" smtClean="0"/>
              <a:t> - hudební nástroje</a:t>
            </a:r>
            <a:endParaRPr lang="cs-CZ" u="sng" dirty="0"/>
          </a:p>
        </p:txBody>
      </p:sp>
      <p:pic>
        <p:nvPicPr>
          <p:cNvPr id="5122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9987" b="12767"/>
          <a:stretch/>
        </p:blipFill>
        <p:spPr bwMode="auto">
          <a:xfrm>
            <a:off x="539552" y="5101920"/>
            <a:ext cx="1440160" cy="15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95.ecdn.cz/img/big/12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3673"/>
            <a:ext cx="2016224" cy="12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6/63/French_horn_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1800200" cy="12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klari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016224" cy="14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CHRISTOPH WILLIBALD GLUCK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(1714 - 1787)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zavedl předehru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libreto psané v jazyce autora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kladl důraz na sborová vystoupení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snaha o zapojení do orchestru více nástrojů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opery: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Orfeus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Ifigenie v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Tauridě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Ifigenie v Aulidě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HUDBA</a:t>
            </a:r>
            <a:r>
              <a:rPr lang="cs-CZ" u="sng" dirty="0" smtClean="0"/>
              <a:t> - hudební představitelé</a:t>
            </a:r>
            <a:endParaRPr lang="cs-CZ" u="sng" dirty="0"/>
          </a:p>
        </p:txBody>
      </p:sp>
      <p:pic>
        <p:nvPicPr>
          <p:cNvPr id="2050" name="Picture 2" descr="VÃ½sledek obrÃ¡zku pro christoph willibald gl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1431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JOSEPH HAYDN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(1732 - 1809)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zpíval ve Vídni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živil se nejdříve soukromým vyučováním hudby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nedaleko Plzně měl sídlo hrabě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Monzin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Esterházy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napsal přes tisíc skladeb, které se hrají dodnes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tvořil symfonie (104 doložených), sonáty a koncerty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Hodiny s úderem kotlů (symfonie 94. D dur)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Stvoření světa (oratorium)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r>
              <a:rPr lang="cs-CZ" dirty="0" smtClean="0"/>
              <a:t> - hudební představitelé</a:t>
            </a:r>
            <a:endParaRPr lang="cs-CZ" dirty="0"/>
          </a:p>
        </p:txBody>
      </p:sp>
      <p:pic>
        <p:nvPicPr>
          <p:cNvPr id="3074" name="Picture 2" descr="VÃ½sledek obrÃ¡zku pro joseph hayd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677363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4032448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>
                <a:solidFill>
                  <a:schemeClr val="tx1"/>
                </a:solidFill>
                <a:latin typeface="Calibri" pitchFamily="34" charset="0"/>
              </a:rPr>
              <a:t>WOLFGANG AMADEUS MOZART 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1756 - 1791)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měl velké hudební nadání od raného věku, byl veden ke hře na klavír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„zázračné dítě“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 12ti letech napsal svoji první operu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- 1787 - přichází do Prahy do Stavovského divadla, kde je svědkem uvedení opery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Figarova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svatba - přijata s obrovským nadšením, proto pro Pražany napsal operu Don Giovanni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tvořil symfonie, koncerty, serenády, klavírní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sonáty, opery, mše, moteta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Malá noční hudba (serenáda)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Turecký pochod (sonáta)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Kouzelná flétna (opera)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r>
              <a:rPr lang="cs-CZ" dirty="0" smtClean="0"/>
              <a:t> - hudební představitelé</a:t>
            </a:r>
            <a:endParaRPr lang="cs-CZ" dirty="0"/>
          </a:p>
        </p:txBody>
      </p:sp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  <a:latin typeface="Calibri" pitchFamily="34" charset="0"/>
              </a:rPr>
              <a:t>LUDWIG VAN BEETHOVEN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(1770 - 1827)</a:t>
            </a:r>
            <a:b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německý hudební skladatel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 17 letech odešel do Vídně, kde se hudebně vzdělával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 26 letech ztrácí sluch -&gt; konec jeho hudební kariéry, ve 36 letech přišel o sluch úplně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po ohluchnutí napsal svá největší díla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Fidelio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(jediná opera)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Měsíční svit cis moll (sonáta)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9 symfonií - Osudová, Óda na radost, …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HUDBA</a:t>
            </a:r>
            <a:r>
              <a:rPr lang="cs-CZ" dirty="0" smtClean="0"/>
              <a:t> - hudební představitelé</a:t>
            </a: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5413" r="9694" b="5860"/>
          <a:stretch/>
        </p:blipFill>
        <p:spPr bwMode="auto">
          <a:xfrm>
            <a:off x="7323290" y="4509120"/>
            <a:ext cx="1425174" cy="21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924944"/>
            <a:ext cx="8568951" cy="388843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České země jsou v období klasicismu pod vlivem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nepříznivých ekonomických podmínek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-&gt; upadání tradičních zámeckých kapel, vytlačování hudby ze škol.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Jedním z hlavních hudebních středisek se stává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chrám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kde se hraje duchovní hudba cizí i domácí.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Nepříznivé sociální podmínky, malá možnost prosazení se a také důvody politické a náboženské vedly k velké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emigraci hudebníků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domácí hudební vývoj byl tímto odchodem hudebníků značně ochuzen.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Český hudební klasicismus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250573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924944"/>
            <a:ext cx="889248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NĚMECKO: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Jan Václav </a:t>
            </a:r>
            <a:r>
              <a:rPr lang="cs-CZ" b="1" dirty="0" err="1" smtClean="0">
                <a:solidFill>
                  <a:schemeClr val="tx1"/>
                </a:solidFill>
                <a:latin typeface="Calibri" pitchFamily="34" charset="0"/>
              </a:rPr>
              <a:t>Stamic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(sonáty, koncerty, symfonie - „Jarní“)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František Xaver Richter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(symfonie, koncerty, </a:t>
            </a:r>
            <a:r>
              <a:rPr lang="cs-CZ" sz="2000" i="1" dirty="0" err="1" smtClean="0">
                <a:solidFill>
                  <a:schemeClr val="tx1"/>
                </a:solidFill>
                <a:latin typeface="Calibri" pitchFamily="34" charset="0"/>
              </a:rPr>
              <a:t>chrám.hudba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Jiří Antonín Benda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(melodramy, koncerty, sonáty)</a:t>
            </a:r>
            <a:b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František Benda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(sonáty, symfonie, skladby pro housle)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FRANCIE: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Jan Ladislav Dusík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(koncerty, sonáty, variace)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Jan Křtitel </a:t>
            </a:r>
            <a:r>
              <a:rPr lang="cs-CZ" b="1" dirty="0" err="1" smtClean="0">
                <a:solidFill>
                  <a:schemeClr val="tx1"/>
                </a:solidFill>
                <a:latin typeface="Calibri" pitchFamily="34" charset="0"/>
              </a:rPr>
              <a:t>Krumpholz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(skladby pro harfu)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Antonín </a:t>
            </a:r>
            <a:r>
              <a:rPr lang="cs-CZ" b="1" dirty="0" err="1" smtClean="0">
                <a:solidFill>
                  <a:schemeClr val="tx1"/>
                </a:solidFill>
                <a:latin typeface="Calibri" pitchFamily="34" charset="0"/>
              </a:rPr>
              <a:t>Rejcha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(opery, symfonie, dechové kvintety)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hudební klasicismus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780928"/>
            <a:ext cx="889248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ITÁLIE:	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Josef Mysliveček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(symfonie, oratoria, opery)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Václav Pich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VÍDEŇ:	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Jan Křtitel </a:t>
            </a:r>
            <a:r>
              <a:rPr lang="cs-CZ" b="1" dirty="0" err="1" smtClean="0">
                <a:solidFill>
                  <a:schemeClr val="tx1"/>
                </a:solidFill>
                <a:latin typeface="Calibri" pitchFamily="34" charset="0"/>
              </a:rPr>
              <a:t>Vaňhal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(symfonie, koncerty, teoretické práce)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Leopold Koželuh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(symfonie, komorní a klavírní skladby)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Pavel Vranický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(opery, balety, symfonie, koncerty)</a:t>
            </a:r>
            <a:b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Antonín Vranický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(koncerty, symfonie, komorní skladby)</a:t>
            </a:r>
          </a:p>
          <a:p>
            <a:pPr marL="0" indent="0">
              <a:buNone/>
            </a:pPr>
            <a:r>
              <a:rPr lang="cs-CZ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František Vincenc </a:t>
            </a:r>
            <a:r>
              <a:rPr lang="cs-CZ" b="1" dirty="0" err="1" smtClean="0">
                <a:solidFill>
                  <a:schemeClr val="tx1"/>
                </a:solidFill>
                <a:latin typeface="Calibri" pitchFamily="34" charset="0"/>
              </a:rPr>
              <a:t>Krommer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-Kramář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(komorní skladby, </a:t>
            </a:r>
            <a:b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 							hobojové koncerty)</a:t>
            </a:r>
            <a:endParaRPr lang="cs-CZ" sz="2000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hudební klasicismus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5" y="2492896"/>
            <a:ext cx="8568951" cy="405881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HLAVNÍ ZNAKY:</a:t>
            </a:r>
          </a:p>
          <a:p>
            <a:pPr marL="0" lvl="1" indent="0">
              <a:buNone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snaha o jednoduchý, jasný, pevně ohraničený tvar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	- harmonická kompozice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	- racionalismus - rozum převládá nad citem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	- návrat k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antice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	- jednotné principy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	- pevný řád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	- rozumová kázeň</a:t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	- krása je v pravdě a v obrazu přírody</a:t>
            </a:r>
          </a:p>
          <a:p>
            <a:endParaRPr lang="cs-CZ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ZASTOUPENÍ V: </a:t>
            </a:r>
          </a:p>
          <a:p>
            <a:pPr marL="301943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	- malířství, sochařství, architektura,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	   hudba, literatura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KLASICISMUS</a:t>
            </a:r>
            <a:endParaRPr lang="cs-CZ" sz="5400" b="1" u="sng" dirty="0"/>
          </a:p>
        </p:txBody>
      </p:sp>
      <p:pic>
        <p:nvPicPr>
          <p:cNvPr id="26626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4" y="4167082"/>
            <a:ext cx="3371528" cy="252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42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DOMÁCÍ HUDEBNÍ ŽIVOT:</a:t>
            </a:r>
            <a:br>
              <a:rPr lang="cs-CZ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</a:br>
            <a:endParaRPr lang="cs-CZ" i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FRANTIŠEK XAVER BRIXI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(1732 - 1771)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pocházel z rozvětveného muzikantského rodu (syn pražského hudebního skladatele Šimona Brixiho, bratranec Bendů)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působil jako varhaník a skladatel v pražských chrámech (od roku 1759 kapelníkem u sv. Víta)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přes 400 titulů - skladby pro varhany, chrámová díla, 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komické opery, mše „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Missa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pastoralis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Dí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“</a:t>
            </a:r>
            <a:endParaRPr lang="cs-CZ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0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 bwMode="auto">
          <a:xfrm>
            <a:off x="6804248" y="1484785"/>
            <a:ext cx="1905000" cy="22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4046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Český hudební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3227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49488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FRANTIŠEK XAVER DUŠEK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(1731 - 1799)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klavírista, pedagog, skladatel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manželkou zpěvačka Josefina Dušková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ve své vile na Bertramce v Praze často hostil W.A. Mozarta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klavírní sonáty a koncerty, symfonie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		zakladatel první české klavírní školy</a:t>
            </a:r>
            <a:endParaRPr lang="cs-CZ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6" name="Picture 2" descr="http://files.malostranskyhrbitov.cz/system_preview_detail_200018140-899d18a979/Du%C5%A1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20478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hudební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6392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708920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VÁCLAV JAN TOMÁŠEK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(1774 - 1850)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skladatel a pedagog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získal úctu pražského kulturního života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vychoval řadu vynikajících klavíristů a skladatelů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klavírní skladby, chrámové skladby, písně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sz="2000" i="1" dirty="0" smtClean="0">
                <a:solidFill>
                  <a:schemeClr val="tx1"/>
                </a:solidFill>
                <a:latin typeface="Calibri" pitchFamily="34" charset="0"/>
              </a:rPr>
              <a:t>- v mnohých skladbách je již patrný přechod k romantismu</a:t>
            </a:r>
            <a:endParaRPr lang="cs-CZ" sz="2000" i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0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2" name="Picture 2" descr="https://upload.wikimedia.org/wikipedia/commons/thumb/9/9c/V_J_Tom%C3%A1%C5%A1ek%2C_by_Anton%C3%ADn_Machek.jpg/225px-V_J_Tom%C3%A1%C5%A1ek%2C_by_Anton%C3%ADn_Mac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68876"/>
            <a:ext cx="18800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hudební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62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JAKUB ŠIMON JAN RYBA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(1765 - 1815)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kantor v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Rožmitále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pod Třemšínem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patřil k nejvzdělanějším kantorům své doby - absolvent filosofie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v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Rožmitále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založil školní knihovnu, zavedl nedělní opakovací kurzy, děti vyučoval praktickým dovednostem (šití, polní hospodářství, …)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pro své nekompromisní pokrokové názory přicházel často do ostrých konfliktů s nadřízenými úřady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stálé ponižování, velká přepracovanost, hmotná bída ho dovedly k dobrovolnému odchodu ze života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jeden z prvních autorů písní na české texty, varhanní skladby, chrámové skladby, koncerty, symfonie, komorní hudba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- dílo: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„Hej, mistře“ - </a:t>
            </a:r>
            <a:r>
              <a:rPr lang="cs-CZ" sz="2200" i="1" dirty="0" smtClean="0">
                <a:solidFill>
                  <a:schemeClr val="tx1"/>
                </a:solidFill>
                <a:latin typeface="Calibri" pitchFamily="34" charset="0"/>
              </a:rPr>
              <a:t>česká vánoční mše (1796)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„Noc pastýřů“ - </a:t>
            </a:r>
            <a:r>
              <a:rPr lang="cs-CZ" sz="2200" i="1" dirty="0" smtClean="0">
                <a:solidFill>
                  <a:schemeClr val="tx1"/>
                </a:solidFill>
                <a:latin typeface="Calibri" pitchFamily="34" charset="0"/>
              </a:rPr>
              <a:t>inscenace o Rybovi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     „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Kancionálek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“ - </a:t>
            </a:r>
            <a:r>
              <a:rPr lang="cs-CZ" sz="2200" i="1" dirty="0" smtClean="0">
                <a:solidFill>
                  <a:schemeClr val="tx1"/>
                </a:solidFill>
                <a:latin typeface="Calibri" pitchFamily="34" charset="0"/>
              </a:rPr>
              <a:t>pro školní mládež</a:t>
            </a:r>
            <a:endParaRPr lang="cs-CZ" sz="19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4" name="Picture 2" descr="VÃ½sledek obrÃ¡zku pro jakub jan ry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50867"/>
            <a:ext cx="2398130" cy="15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Český hudební klasicismus</a:t>
            </a:r>
            <a:br>
              <a:rPr lang="cs-CZ" dirty="0" smtClean="0"/>
            </a:br>
            <a:r>
              <a:rPr lang="cs-CZ" sz="3100" dirty="0" smtClean="0"/>
              <a:t>- představitelé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9305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3921885"/>
          </a:xfrm>
        </p:spPr>
        <p:txBody>
          <a:bodyPr/>
          <a:lstStyle/>
          <a:p>
            <a:r>
              <a:rPr lang="cs-CZ" dirty="0" smtClean="0"/>
              <a:t>Odehnalová, Alena. VYBRANÉ KAPITOLY Z DĚJIN KULTURY. Brno</a:t>
            </a:r>
            <a:r>
              <a:rPr lang="cs-CZ" dirty="0"/>
              <a:t>: Masarykova univerzita, 1995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Černá, Marie. DĚJINY VÝTVARNÉHO UMĚNÍ. Praha: Idea servis, 2012.</a:t>
            </a:r>
          </a:p>
          <a:p>
            <a:r>
              <a:rPr lang="cs-CZ" dirty="0" smtClean="0"/>
              <a:t>Sochorová, Marie. LITERATURA V KOSTCE PRO STŘEDNÍ ŠKOLY, 2. vydání, Havlíčkův Brod: Fragment, 1996. </a:t>
            </a:r>
          </a:p>
          <a:p>
            <a:r>
              <a:rPr lang="cs-CZ" dirty="0" smtClean="0"/>
              <a:t>vlastní zápisy ze studia na střední škole </a:t>
            </a:r>
          </a:p>
          <a:p>
            <a:r>
              <a:rPr lang="cs-CZ" dirty="0" smtClean="0"/>
              <a:t>www.google.com/obrazky (jednotlivé fotografie)</a:t>
            </a:r>
          </a:p>
          <a:p>
            <a:r>
              <a:rPr lang="cs-CZ" dirty="0" smtClean="0"/>
              <a:t>www.kultura.cz/profile/13506-klasicismus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3888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3888432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itchFamily="34" charset="0"/>
              </a:rPr>
              <a:t>Empír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= součást klasicismu, impérium = říše, inspirace hlavně římským císařstvím,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přísnější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forma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klasicismu.</a:t>
            </a:r>
          </a:p>
          <a:p>
            <a:endParaRPr lang="cs-CZ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Z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 vlády Napoleona Bonaparta ve Francii se klasicistní sloh nazývá empír. </a:t>
            </a:r>
            <a:endParaRPr lang="cs-CZ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Empír se uplatnil rovněž jako styl interiérů, kde dominovaly geometrické linie a tématika antické mytologie. Setkáváme se také ale s aplikací egyptských vzorů (po Napoleonově egyptském tažení) či přímo s císařovým monogramem (včelou).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Typickým materiálem pro empírový nábytek je mahagonové dřevo.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/>
              <a:t>EMPÍR</a:t>
            </a:r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2678497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2. polovina 18. století - první desetiletí 19. století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Historické souvislosti - vláda Marie Terezie a Josefa II.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Období českého národního obrození, postaveno Národní divadlo a Muzeum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Založena Společnost vlasteneckých přátel umění (předchůdkyně dnešní Národní galerie)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Klasicismus v Čechách se projevoval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 malířství, sochařství, architektuře, 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hudbě, literatuře a módě.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Autofit/>
          </a:bodyPr>
          <a:lstStyle/>
          <a:p>
            <a:r>
              <a:rPr lang="cs-CZ" sz="4800" b="1" u="sng" dirty="0" smtClean="0"/>
              <a:t>Klasicismus v českých zemích</a:t>
            </a:r>
            <a:endParaRPr lang="cs-CZ" sz="4800" b="1" u="sng" dirty="0"/>
          </a:p>
        </p:txBody>
      </p:sp>
      <p:pic>
        <p:nvPicPr>
          <p:cNvPr id="49154" name="Picture 2" descr="VÃ½sledek obrÃ¡zku pro marie terezie a josef 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8" y="4869160"/>
            <a:ext cx="2661973" cy="17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91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V první fázi klasicismu si umělci často volí témata z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klasického starověku a antické mytologie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od Francouzské revoluce i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vážná a hrdinská témata ze současnosti 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Malířství se stávalo součástí politické propagandy.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Důležitá byla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figurální kompozice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barva nebyla podstatná (obraz nestavěla, pouze kolorovala).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Malířství bylo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proslulé přesnou kresbou a liniemi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. Umělci dokonale ztvárňovali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realitu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, hlavně postav. 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 římské historie umělci vybírali náměty, které byly podřízeny velkým ideálům.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Autofit/>
          </a:bodyPr>
          <a:lstStyle/>
          <a:p>
            <a:r>
              <a:rPr lang="cs-CZ" sz="8800" b="1" u="sng" dirty="0" smtClean="0"/>
              <a:t>MALÍŘSTVÍ</a:t>
            </a:r>
            <a:endParaRPr lang="cs-CZ" sz="8800" b="1" u="sng" dirty="0"/>
          </a:p>
        </p:txBody>
      </p:sp>
    </p:spTree>
    <p:extLst>
      <p:ext uri="{BB962C8B-B14F-4D97-AF65-F5344CB8AC3E}">
        <p14:creationId xmlns:p14="http://schemas.microsoft.com/office/powerpoint/2010/main" val="34964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888432"/>
          </a:xfrm>
        </p:spPr>
        <p:txBody>
          <a:bodyPr>
            <a:normAutofit lnSpcReduction="10000"/>
          </a:bodyPr>
          <a:lstStyle/>
          <a:p>
            <a:r>
              <a:rPr lang="cs-CZ" sz="3200" b="1" dirty="0" smtClean="0">
                <a:solidFill>
                  <a:schemeClr val="tx1"/>
                </a:solidFill>
                <a:latin typeface="Calibri" pitchFamily="34" charset="0"/>
              </a:rPr>
              <a:t>JACQUES-LOUIS DAVID 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</a:rPr>
              <a:t>(1748 - 1825)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francouzský malíř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obdivovatel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Napolena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dokonalá znalost římských reálií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používal především teplé benátské barvy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měl velký počet žáků</a:t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- obrazy: 	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Korunovací Napoleon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Napoleonův přechod přes Alpy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Přísaha Horatiů </a:t>
            </a:r>
            <a:b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		</a:t>
            </a:r>
            <a:r>
              <a:rPr lang="cs-CZ" i="1" dirty="0" err="1" smtClean="0">
                <a:solidFill>
                  <a:schemeClr val="tx1"/>
                </a:solidFill>
                <a:latin typeface="Calibri" pitchFamily="34" charset="0"/>
              </a:rPr>
              <a:t>Maratova</a:t>
            </a:r>
            <a:r>
              <a:rPr lang="cs-CZ" i="1" dirty="0" smtClean="0">
                <a:solidFill>
                  <a:schemeClr val="tx1"/>
                </a:solidFill>
                <a:latin typeface="Calibri" pitchFamily="34" charset="0"/>
              </a:rPr>
              <a:t> vražda</a:t>
            </a:r>
          </a:p>
          <a:p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MALÍŘSTVÍ</a:t>
            </a:r>
            <a:r>
              <a:rPr lang="cs-CZ" u="sng" dirty="0" smtClean="0"/>
              <a:t> - představitelé</a:t>
            </a:r>
            <a:endParaRPr lang="cs-CZ" u="sng" dirty="0"/>
          </a:p>
        </p:txBody>
      </p:sp>
      <p:pic>
        <p:nvPicPr>
          <p:cNvPr id="13314" name="Picture 2" descr="https://upload.wikimedia.org/wikipedia/commons/0/08/Jacques-Louis_David%2C_The_Coronation_of_Napoleon_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74" y="2924944"/>
            <a:ext cx="2514071" cy="15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Ã½sledek obrÃ¡zku pro jacques louis david pÅÃ­saha horatiÅ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74" y="4725144"/>
            <a:ext cx="25140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nění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2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3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4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5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6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7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8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9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1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2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3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4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5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6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7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8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9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30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5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6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7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8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9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40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8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9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50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6.xml><?xml version="1.0" encoding="utf-8"?>
<a:themeOverride xmlns:a="http://schemas.openxmlformats.org/drawingml/2006/main">
  <a:clrScheme name="Úhly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6588</TotalTime>
  <Words>1386</Words>
  <Application>Microsoft Office PowerPoint</Application>
  <PresentationFormat>Předvádění na obrazovce (4:3)</PresentationFormat>
  <Paragraphs>201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1_Svět módy</vt:lpstr>
      <vt:lpstr>Vlnění</vt:lpstr>
      <vt:lpstr>KLASICISMUS</vt:lpstr>
      <vt:lpstr>KLASICISMUS</vt:lpstr>
      <vt:lpstr>KLASICISMUS</vt:lpstr>
      <vt:lpstr>KLASICISMUS</vt:lpstr>
      <vt:lpstr>KLASICISMUS</vt:lpstr>
      <vt:lpstr>EMPÍR</vt:lpstr>
      <vt:lpstr>Klasicismus v českých zemích</vt:lpstr>
      <vt:lpstr>MALÍŘSTVÍ</vt:lpstr>
      <vt:lpstr>MALÍŘSTVÍ - představitelé</vt:lpstr>
      <vt:lpstr>MALÍŘSTVÍ - představitelé</vt:lpstr>
      <vt:lpstr>MALÍŘSTVÍ - představitelé</vt:lpstr>
      <vt:lpstr>MALÍŘSTVÍ - představitelé</vt:lpstr>
      <vt:lpstr>Český malířský klasicismus</vt:lpstr>
      <vt:lpstr>Český malířský klasicismus - představitelé</vt:lpstr>
      <vt:lpstr>Prezentace aplikace PowerPoint</vt:lpstr>
      <vt:lpstr>Český malířský klasicismus - představitelé</vt:lpstr>
      <vt:lpstr>Český malířský klasicismus - představitelé</vt:lpstr>
      <vt:lpstr>Prezentace aplikace PowerPoint</vt:lpstr>
      <vt:lpstr>SOCHAŘSTVÍ</vt:lpstr>
      <vt:lpstr>SOCHAŘSTVÍ - představitelé</vt:lpstr>
      <vt:lpstr>SOCHAŘSTVÍ - představitelé</vt:lpstr>
      <vt:lpstr>SOCHAŘSTVÍ - představitelé</vt:lpstr>
      <vt:lpstr>Český sochařský klasicismus</vt:lpstr>
      <vt:lpstr>Český sochařský klasicismus - představitelé</vt:lpstr>
      <vt:lpstr>Prezentace aplikace PowerPoint</vt:lpstr>
      <vt:lpstr>Český sochařský klasicismus - představitelé</vt:lpstr>
      <vt:lpstr>Český sochařský klasicismus - představitelé</vt:lpstr>
      <vt:lpstr>ARCHITEKTURA</vt:lpstr>
      <vt:lpstr>ARCHITEKTURA</vt:lpstr>
      <vt:lpstr>ARCHITEKTURA</vt:lpstr>
      <vt:lpstr>ARCHITEKTURA</vt:lpstr>
      <vt:lpstr>ARCHITEKTURA</vt:lpstr>
      <vt:lpstr>ARCHITEKTURA</vt:lpstr>
      <vt:lpstr>Český architektonický klasicismus</vt:lpstr>
      <vt:lpstr>Český architektonický klasicismus</vt:lpstr>
      <vt:lpstr>Český architektonický klasicismus</vt:lpstr>
      <vt:lpstr>Český architektonický klasicismus</vt:lpstr>
      <vt:lpstr>Český architektonický klasicismus</vt:lpstr>
      <vt:lpstr>Český architektonický klasicismus</vt:lpstr>
      <vt:lpstr>HUDBA</vt:lpstr>
      <vt:lpstr>HUDBA - hudební formy</vt:lpstr>
      <vt:lpstr>HUDBA - hudební nástroje</vt:lpstr>
      <vt:lpstr>HUDBA - hudební představitelé</vt:lpstr>
      <vt:lpstr>HUDBA - hudební představitelé</vt:lpstr>
      <vt:lpstr>HUDBA - hudební představitelé</vt:lpstr>
      <vt:lpstr>HUDBA - hudební představitelé</vt:lpstr>
      <vt:lpstr>Český hudební klasicismus</vt:lpstr>
      <vt:lpstr>Český hudební klasicismus</vt:lpstr>
      <vt:lpstr>Český hudební klasicismus</vt:lpstr>
      <vt:lpstr>Prezentace aplikace PowerPoint</vt:lpstr>
      <vt:lpstr>Český hudební klasicismus - představitelé</vt:lpstr>
      <vt:lpstr>Český hudební klasicismus - představitelé</vt:lpstr>
      <vt:lpstr>Český hudební klasicismus - představitelé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KLASICISMUS</dc:title>
  <dc:creator>oem</dc:creator>
  <cp:lastModifiedBy>oem</cp:lastModifiedBy>
  <cp:revision>47</cp:revision>
  <dcterms:created xsi:type="dcterms:W3CDTF">2019-03-17T08:08:18Z</dcterms:created>
  <dcterms:modified xsi:type="dcterms:W3CDTF">2019-04-08T13:49:45Z</dcterms:modified>
</cp:coreProperties>
</file>