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0" r:id="rId8"/>
    <p:sldId id="261" r:id="rId9"/>
    <p:sldId id="287" r:id="rId10"/>
    <p:sldId id="264" r:id="rId11"/>
    <p:sldId id="269" r:id="rId12"/>
    <p:sldId id="265" r:id="rId13"/>
    <p:sldId id="268" r:id="rId14"/>
    <p:sldId id="266" r:id="rId15"/>
    <p:sldId id="270" r:id="rId16"/>
    <p:sldId id="271" r:id="rId17"/>
    <p:sldId id="272" r:id="rId18"/>
    <p:sldId id="267" r:id="rId19"/>
    <p:sldId id="274" r:id="rId20"/>
    <p:sldId id="278" r:id="rId21"/>
    <p:sldId id="275" r:id="rId22"/>
    <p:sldId id="276" r:id="rId23"/>
    <p:sldId id="273" r:id="rId24"/>
    <p:sldId id="283" r:id="rId25"/>
    <p:sldId id="281" r:id="rId26"/>
    <p:sldId id="282" r:id="rId27"/>
    <p:sldId id="284" r:id="rId28"/>
    <p:sldId id="285" r:id="rId29"/>
    <p:sldId id="286" r:id="rId30"/>
    <p:sldId id="27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D6AE95-EBC6-4BA6-9812-FD5A0C6A3FA9}" type="datetimeFigureOut">
              <a:rPr lang="cs-CZ" smtClean="0"/>
              <a:pPr/>
              <a:t>22.4.2019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A1BF3C-0B73-47CF-A381-CD94F26B22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.ffa.vutbr.cz/~jiricek/prenos/marky/dejiny/kap_24.pdf" TargetMode="External"/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1500174"/>
            <a:ext cx="7406640" cy="1285884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>
                <a:latin typeface="Times New Roman" pitchFamily="18" charset="0"/>
                <a:cs typeface="Times New Roman" pitchFamily="18" charset="0"/>
              </a:rPr>
              <a:t>ROMANTISMUS</a:t>
            </a:r>
            <a:endParaRPr lang="cs-CZ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4500570"/>
            <a:ext cx="7406640" cy="14287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Erika Tesárková – 443181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Ludmila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Sáblíková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458153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Německo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5544616" cy="4857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Caspar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David Friedrich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(1774-1840)</a:t>
            </a: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	   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      	     </a:t>
            </a:r>
          </a:p>
          <a:p>
            <a:pPr>
              <a:buNone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Žena před vycházejícím sluncem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24128" y="1524000"/>
            <a:ext cx="3209560" cy="466344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Staví do protikladu zanedbatelně malého člověka a vznešenou přírodu. Tím vyjadřuje tragický pocit života.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Users\Erika\Documents\Documents\Studium MU - 1.stupeň\Gerhard_von_Kügelgen_portrait_of_Fried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1819036" cy="2360702"/>
          </a:xfrm>
          <a:prstGeom prst="rect">
            <a:avLst/>
          </a:prstGeom>
          <a:noFill/>
        </p:spPr>
      </p:pic>
      <p:pic>
        <p:nvPicPr>
          <p:cNvPr id="1028" name="Picture 4" descr="D:\Users\Erika\Documents\Documents\Studium MU - 1.stupeň\woman-before-the-rising-sun-caspar-david-friedrich-1818-da18a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4504036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Německo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Poutník nad mořem mlh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736304" cy="37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	Neusiluje o zachycení skutečnosti, ale o to, vyznat se krajinomalbou ze svých pocitů a přimět diváka, aby se zamyslel nad svou existencí.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Users\Erika\Documents\Documents\Studium MU - 1.stupeň\OKS384dc2_ob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434749" cy="3060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475656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Caspar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David Friedrich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(1774-1840)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Anglie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896544" cy="4857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M. W. Turner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žousef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terner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lvl="1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(1775-1851)</a:t>
            </a: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lvl="1">
              <a:buNone/>
            </a:pP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Rybáři na moři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084168" y="2636912"/>
            <a:ext cx="2849520" cy="3550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Ve svých dílech vyjadřoval bezmocnost člověka před ničivými silami přírody.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Erika\Documents\Documents\Studium MU - 1.stupeň\220px-Joseph_Mallord_William_Turner_Self_Portrait_1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1944216" cy="2518644"/>
          </a:xfrm>
          <a:prstGeom prst="rect">
            <a:avLst/>
          </a:prstGeom>
          <a:noFill/>
        </p:spPr>
      </p:pic>
      <p:pic>
        <p:nvPicPr>
          <p:cNvPr id="2051" name="Picture 3" descr="D:\Users\Erika\Documents\Documents\Studium MU - 1.stupeň\220px-Joseph_Mallord_William_Turner_-_Fishermen_at_Sea_-_Google_Art_Pro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4615951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Anglie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Constable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(1776-1837)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Stonehenge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96136" y="2780928"/>
            <a:ext cx="3137552" cy="3406512"/>
          </a:xfrm>
        </p:spPr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Stejně jako Turner vypovídá o tom, jak člověk v dojetí před přírodou vnímá sebe sama.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Users\Erika\Documents\Documents\Studium MU - 1.stupeň\john-constable.jpg!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169056" cy="2344925"/>
          </a:xfrm>
          <a:prstGeom prst="rect">
            <a:avLst/>
          </a:prstGeom>
          <a:noFill/>
        </p:spPr>
      </p:pic>
      <p:pic>
        <p:nvPicPr>
          <p:cNvPr id="3076" name="Picture 4" descr="D:\Users\Erika\Documents\Documents\Studium MU - 1.stupeň\stonehenge-1835.jpg!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450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Francie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Théodore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Géricault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žeriko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(1791-1824)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Derby v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Epsomu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96136" y="1524000"/>
            <a:ext cx="3137552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Jeho obrazy jsou osobitou kronikou neštěstí, v níž se zrcadlí lidská agonie. Ke konci života zpodobňoval duševně choré.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Rád jezdil na koních, zemřel na následky pádu z koně.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Erika\Documents\Documents\Studium MU - 1.stupeň\the-epsom-derby-1821.jpg!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611006" cy="3240000"/>
          </a:xfrm>
          <a:prstGeom prst="rect">
            <a:avLst/>
          </a:prstGeom>
          <a:noFill/>
        </p:spPr>
      </p:pic>
      <p:pic>
        <p:nvPicPr>
          <p:cNvPr id="2051" name="Picture 3" descr="D:\Users\Erika\Documents\Documents\Studium MU - 1.stupeň\225px-Horace_Vernet,_Jean-Louis-André-Théodore_Gericault,_probably_1822_or_1823,_1998.84,_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8604"/>
            <a:ext cx="1754513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Francie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4824536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Eugéne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Delacroix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ežen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delakrua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(1798-1863)</a:t>
            </a: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	Alžírské ženy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940152" y="2636912"/>
            <a:ext cx="3203848" cy="3550528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Největší francouzský romantický malíř. Jeho únik do exotických scenérií jej dovedl k výpovědím o boji za svobodu.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Erika\Documents\Documents\Studium MU - 1.stupeň\Félix_Nadar_1820-1910_portraits_Eugène_Delacro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941592" cy="2664296"/>
          </a:xfrm>
          <a:prstGeom prst="rect">
            <a:avLst/>
          </a:prstGeom>
          <a:noFill/>
        </p:spPr>
      </p:pic>
      <p:pic>
        <p:nvPicPr>
          <p:cNvPr id="3075" name="Picture 3" descr="D:\Users\Erika\Documents\Documents\Studium MU - 1.stupeň\stažený sou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4618723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České země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4968552" cy="4663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Antonín Mánes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(1798-1865)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     </a:t>
            </a: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Krajina s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Kokořínem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a Křivoklátem v bouři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56176" y="2780928"/>
            <a:ext cx="2777512" cy="3406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V jeho tvorbě se projevují výrazné realistické prvky a snaha po vystižení atmosféry. 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Erika\Documents\Documents\Studium MU - 1.stupeň\CZE_NG.O_114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4612100" cy="3240000"/>
          </a:xfrm>
          <a:prstGeom prst="rect">
            <a:avLst/>
          </a:prstGeom>
          <a:noFill/>
        </p:spPr>
      </p:pic>
      <p:pic>
        <p:nvPicPr>
          <p:cNvPr id="4099" name="Picture 3" descr="D:\Users\Erika\Documents\Documents\Studium MU - 1.stupeň\Antonín_Mánes_-_Autoportrét_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1829428" cy="268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4680520" cy="4785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Josef Navrátil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(1798-1865)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          </a:t>
            </a: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 Osamělá kaplička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96136" y="2276872"/>
            <a:ext cx="3137552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Klade důraz na vystižení snivé atmosféry horské přírody.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Jeho nástěnné malby zdobí dodnes různé objekty v Praze.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Erika\Documents\Documents\Studium MU - 1.stupeň\stažený soubor (1).jpg"/>
          <p:cNvPicPr>
            <a:picLocks noChangeAspect="1" noChangeArrowheads="1"/>
          </p:cNvPicPr>
          <p:nvPr/>
        </p:nvPicPr>
        <p:blipFill>
          <a:blip r:embed="rId2" cstate="print"/>
          <a:srcRect b="14835"/>
          <a:stretch>
            <a:fillRect/>
          </a:stretch>
        </p:blipFill>
        <p:spPr bwMode="auto">
          <a:xfrm>
            <a:off x="6228184" y="1196752"/>
            <a:ext cx="1978149" cy="2486070"/>
          </a:xfrm>
          <a:prstGeom prst="rect">
            <a:avLst/>
          </a:prstGeom>
          <a:noFill/>
        </p:spPr>
      </p:pic>
      <p:pic>
        <p:nvPicPr>
          <p:cNvPr id="5123" name="Picture 3" descr="D:\Users\Erika\Documents\Documents\Studium MU - 1.stupeň\CZE_NG.O_136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461538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Architektura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napodobování středověkých slohů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největší obliba gotiky – novogotika (též pseudogotika,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pseudo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= nepravý)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tvorba nepůvodní, netvůrčí přejímání minulých slohů – nedostatek tvůrčích nápadů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prvky: tupé zakončení věží, nárožní věžičky (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mnohoboké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), zubaté cimbuří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vliv na koncepci přírodního krajinářského parku – skleníky, altány, rozhledny, umělé zříceniny a jeskyně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rozvoj městských parků (Centrální park v New Yorku, Boulogneský lesík v Paříži)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Architektura – Anglie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</p:spPr>
        <p:txBody>
          <a:bodyPr>
            <a:normAutofit fontScale="92500" lnSpcReduction="20000"/>
          </a:bodyPr>
          <a:lstStyle/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přestavba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Westminsterského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paláce (zničen požárem)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Erika\Documents\Documents\Studium MU - 1.stupeň\westminstersky-palac-a-big-ben-pohled-z-london-eye-w-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7081967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Historický vývoj romantismu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nastupuje na počátku 19. stol. v Anglii, poté se rozšiřuje do celé Evropy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rozvinul se v období mezi dvěma revolučními roky (1789 a 1848) -  historický podtext francouzské revoluce a napoleonského pustošení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reakce na přemíru chladného rozumu – racionalismus, který škodí a nevede k vytváření rozumně uspořádané společnosti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útok proti klasicismu a racionalismu v osvícenství vyšel z literárních popudů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Architektura – České země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dostavba chrámu sv. Víta v Praze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dostavba Karlštejna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novogotická úprava zámku Hluboká, zámku Lednice a Orlík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úprava olomouckého dómu sv. Václava 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     zámek Hluboká                     Dóm sv. Václava v Olomouci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Erika\Documents\Documents\Studium MU - 1.stupeň\hluboka_tr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2903226" cy="2160000"/>
          </a:xfrm>
          <a:prstGeom prst="rect">
            <a:avLst/>
          </a:prstGeom>
          <a:noFill/>
        </p:spPr>
      </p:pic>
      <p:pic>
        <p:nvPicPr>
          <p:cNvPr id="4099" name="Picture 3" descr="D:\Users\Erika\Documents\Documents\Studium MU - 1.stupeň\stažený soubor.jpg"/>
          <p:cNvPicPr>
            <a:picLocks noChangeAspect="1" noChangeArrowheads="1"/>
          </p:cNvPicPr>
          <p:nvPr/>
        </p:nvPicPr>
        <p:blipFill>
          <a:blip r:embed="rId3" cstate="print"/>
          <a:srcRect l="12230" r="24868" b="14955"/>
          <a:stretch>
            <a:fillRect/>
          </a:stretch>
        </p:blipFill>
        <p:spPr bwMode="auto">
          <a:xfrm>
            <a:off x="5072066" y="3857628"/>
            <a:ext cx="30718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Architektura – České země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	románská zřícenina Janova hradu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Erika\Documents\Documents\Studium MU - 1.stupeň\Januv_hrad,_Led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99425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Architektura – 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		Minaret v Lednici</a:t>
            </a:r>
          </a:p>
          <a:p>
            <a:endParaRPr lang="cs-CZ" dirty="0"/>
          </a:p>
        </p:txBody>
      </p:sp>
      <p:pic>
        <p:nvPicPr>
          <p:cNvPr id="3074" name="Picture 2" descr="D:\Users\Erika\Documents\Documents\Studium MU - 1.stupeň\minare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6215827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dlouho přetrvával vliv klasicismu (hladký povrch a pevný obrys)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používaly se reliéfní ozdoby z historických slohů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novinkou se stalo zobrazování zvířat – návrat k přírodě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převládala tvorba na zakázku – podléhala panujícímu vkusu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zadavateli zakázek byly veřejné instituce (stát, městské rady, soudní orgány)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vzniklo značné množství kamenných a bronzových soch (tzv. pomníková mánie)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církevním prostředí se objevovala monumentální plastika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romantismus se prosadil zejména ve Francii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 nás jediný významný romantický sochař – Václav Levý, další činní sochaři – Josef a Emanuel Maxovi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Francie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5124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Francois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Rude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rydú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(1784-1855)</a:t>
            </a: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1900" i="1" dirty="0" smtClean="0">
                <a:latin typeface="Times New Roman" pitchFamily="18" charset="0"/>
                <a:cs typeface="Times New Roman" pitchFamily="18" charset="0"/>
              </a:rPr>
              <a:t>Reliéfy Odjezd dobrovolníků – Triumfální oblouk na náměstí </a:t>
            </a:r>
            <a:r>
              <a:rPr lang="cs-CZ" sz="1900" i="1" dirty="0" err="1" smtClean="0">
                <a:latin typeface="Times New Roman" pitchFamily="18" charset="0"/>
                <a:cs typeface="Times New Roman" pitchFamily="18" charset="0"/>
              </a:rPr>
              <a:t>Étoile</a:t>
            </a:r>
            <a:r>
              <a:rPr lang="cs-CZ" sz="1900" i="1" dirty="0" smtClean="0">
                <a:latin typeface="Times New Roman" pitchFamily="18" charset="0"/>
                <a:cs typeface="Times New Roman" pitchFamily="18" charset="0"/>
              </a:rPr>
              <a:t> v Paříži</a:t>
            </a:r>
            <a:endParaRPr lang="cs-CZ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Erika\Documents\Documents\Studium MU - 1.stupeň\La_Marseillaise_06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2900700" cy="3960000"/>
          </a:xfrm>
          <a:prstGeom prst="rect">
            <a:avLst/>
          </a:prstGeom>
          <a:noFill/>
        </p:spPr>
      </p:pic>
      <p:pic>
        <p:nvPicPr>
          <p:cNvPr id="3075" name="Picture 3" descr="D:\Users\Erika\Documents\Documents\Studium MU - 1.stupeň\250px-Paris_July_2011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28868"/>
            <a:ext cx="2669492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Francie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Antoine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-Auguste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Préault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(1809-1879)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         Reliéf Vraždění (katedrála v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Chartres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Erika\Documents\Documents\Studium MU - 1.stupeň\ki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4968088" cy="3960000"/>
          </a:xfrm>
          <a:prstGeom prst="rect">
            <a:avLst/>
          </a:prstGeom>
          <a:noFill/>
        </p:spPr>
      </p:pic>
      <p:pic>
        <p:nvPicPr>
          <p:cNvPr id="1027" name="Picture 3" descr="D:\Users\Erika\Documents\Documents\Studium MU - 1.stupeň\Chartr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71744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Francie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Antoine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Louis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Barye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bari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/ (1796-1875)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sochař zvířecích těl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Jaguár požírající zajíce</a:t>
            </a: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Theseus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a Minotaurus – nádvoří v pařížském Louvru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D:\Users\Erika\Documents\Documents\Studium MU - 1.stupeň\Theseus_Slaying_Minotaur_by_Bar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357430"/>
            <a:ext cx="2730100" cy="3600000"/>
          </a:xfrm>
          <a:prstGeom prst="rect">
            <a:avLst/>
          </a:prstGeom>
          <a:noFill/>
        </p:spPr>
      </p:pic>
      <p:pic>
        <p:nvPicPr>
          <p:cNvPr id="2051" name="Picture 3" descr="D:\Users\Erika\Documents\Documents\Studium MU - 1.stupeň\220px-Antoine-Louis_Barye_-_Jaguar_Devouring_a_Hare_-_Walters_27180_-_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57430"/>
            <a:ext cx="3895082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České země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Václav Levý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(1820-1870)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	Pískovcové reliéfy Čertovy hlavy</a:t>
            </a:r>
            <a:endParaRPr lang="cs-CZ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Erika\Documents\Documents\Studium MU - 1.stupeň\1024px-Čertovy_hlav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5397365" cy="3600000"/>
          </a:xfrm>
          <a:prstGeom prst="rect">
            <a:avLst/>
          </a:prstGeom>
          <a:noFill/>
        </p:spPr>
      </p:pic>
      <p:pic>
        <p:nvPicPr>
          <p:cNvPr id="4099" name="Picture 3" descr="D:\Users\Erika\Documents\Documents\Studium MU - 1.stupeň\Jan_Vilímek_-_Václav_Lev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96752"/>
            <a:ext cx="1028571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Václav Levý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(1820-1870)</a:t>
            </a: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		   Poškozené reliéfy postav před jeskyní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Klácelka</a:t>
            </a:r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5122" name="Picture 2" descr="D:\Users\Erika\Documents\Documents\Studium MU - 1.stupeň\1024px-Klácelka_-_Blaník.jpg"/>
          <p:cNvPicPr>
            <a:picLocks noChangeAspect="1" noChangeArrowheads="1"/>
          </p:cNvPicPr>
          <p:nvPr/>
        </p:nvPicPr>
        <p:blipFill>
          <a:blip r:embed="rId2" cstate="print"/>
          <a:srcRect b="11604"/>
          <a:stretch>
            <a:fillRect/>
          </a:stretch>
        </p:blipFill>
        <p:spPr bwMode="auto">
          <a:xfrm>
            <a:off x="1643042" y="2000240"/>
            <a:ext cx="6716519" cy="39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Sochařství – České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	Josef Max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(1804-1855) a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Emanuel Max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(1810-1901)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		Františkův pomník		Sousoší sv. Františka Serafínského</a:t>
            </a:r>
          </a:p>
          <a:p>
            <a:pPr>
              <a:buNone/>
            </a:pP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	 (Smetanovo nábřeží V Praze)		(Karlův most)</a:t>
            </a: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Users\Erika\Documents\Documents\Studium MU - 1.stupeň\220px-Fountain-of-Francis-I-Emperor-Prague201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2703069" cy="3600000"/>
          </a:xfrm>
          <a:prstGeom prst="rect">
            <a:avLst/>
          </a:prstGeom>
          <a:noFill/>
        </p:spPr>
      </p:pic>
      <p:pic>
        <p:nvPicPr>
          <p:cNvPr id="6147" name="Picture 3" descr="D:\Users\Erika\Documents\Documents\Studium MU - 1.stupeň\img_3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24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Základní rysy romantismu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zavržení antického světa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středem zájmu – doba středověku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podtrhuje vše individuální, netypické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proti rozumu zdůrazňoval sílu lidských citů, kladl důraz na fantazii, spontánnost, originalitu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extrémní citové projevy, divokost, bizarnost, exotika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 – střetávání sil přírody a sil člověka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řešení vztahu jednotlivce ke společnosti i jednotlivce (individua) a přírody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BELTON, R. (2004).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Galerie světového malířství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Dobřejovice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Rebo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HLAVAČKA, M. (2007).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Dějepis pro gymnázia a střední školy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Praha: SPN.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KUDĚLKA, V. (1983).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Malý labyrint literatury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Praha: Albatros.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ODEHNALOVÁ, A. (1997). Vybrané kapitoly z dějin kultury. Brno: Cerm.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SCHEJBAL, J., JUNGMANNOVÁ, M. (2002).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Svět umění. Umělci, směry a slohy.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Praha: Knižní klub.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https://cs.wikipedia.org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http://plant.ffa.vutbr.cz/~jiricek/prenos/marky/dejiny/kap_24.pdf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Základní rysy romantismu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oproštění se od pravidel, porozumění  řádu, jež byly v osvícenství základem civilizačních zvyků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důraz na svobodu a uvolnění tvůrčích sil jedince i celých společenství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projevil se zejména v literatuře, ale i ve výtvarném umění či hudbě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architektuře docházelo k přebírání vzorů z minulých slohů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Inspirace romantismu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 středověkých mýtech, legendách, hrdinských eposech a v přírodě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fascinace života nespoutaných, svobodných osob žijících v souladu s přírodou (např. divochů, cikánů, tuláků)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láska k pravdě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posedlost myšlenkou na smrt, vábila je noc, kterou považovali za předobraz smrti 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byl fascinován přírodními živly (divoká rozervaná příroda, opuštěné hrady, noční krajina)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zaujetí přírodou odráželo lidské obavy, strach i naděje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Literatura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uplatnění v poezii - opěvování přírody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v próze - láska jako osudový cit a vášeň způsobující duševní bolest (Utrpení </a:t>
            </a:r>
            <a:r>
              <a:rPr lang="cs-CZ" sz="2300" dirty="0" err="1" smtClean="0">
                <a:latin typeface="Times New Roman" pitchFamily="18" charset="0"/>
                <a:cs typeface="Times New Roman" pitchFamily="18" charset="0"/>
              </a:rPr>
              <a:t>mladeho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300" dirty="0" err="1" smtClean="0">
                <a:latin typeface="Times New Roman" pitchFamily="18" charset="0"/>
                <a:cs typeface="Times New Roman" pitchFamily="18" charset="0"/>
              </a:rPr>
              <a:t>Werthera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300" dirty="0" err="1" smtClean="0">
                <a:latin typeface="Times New Roman" pitchFamily="18" charset="0"/>
                <a:cs typeface="Times New Roman" pitchFamily="18" charset="0"/>
              </a:rPr>
              <a:t>J.W.Goethe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nádech pohádkovosti (bratři </a:t>
            </a:r>
            <a:r>
              <a:rPr lang="cs-CZ" sz="2300" dirty="0" err="1" smtClean="0">
                <a:latin typeface="Times New Roman" pitchFamily="18" charset="0"/>
                <a:cs typeface="Times New Roman" pitchFamily="18" charset="0"/>
              </a:rPr>
              <a:t>Grimmové</a:t>
            </a:r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zpracování hrdinských eposů (keltský bojovník Ossian, král Artuš, píseň o Nibelunzích)</a:t>
            </a:r>
          </a:p>
          <a:p>
            <a:r>
              <a:rPr lang="cs-CZ" sz="2300" dirty="0" smtClean="0">
                <a:latin typeface="Times New Roman" pitchFamily="18" charset="0"/>
                <a:cs typeface="Times New Roman" pitchFamily="18" charset="0"/>
              </a:rPr>
              <a:t>základní tematické okruhy – romantismus se snažil nalézt pro jedince  pocit bezpečí v rozbouřené době (láska a přátelství), obrat ke středověku, návrat k přírodě a dodržování jejich zákonů, hledání prostého nezkaženého člověka vyústilo v kult venkovského života</a:t>
            </a:r>
          </a:p>
          <a:p>
            <a:endParaRPr lang="cs-CZ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Představitelé literární tvorby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hlavním tématem romantických děl – konflikt mezi člověkem-jedincem a společností, únik do nezkaženého světa minulosti nebo přírody, do exotiky nebo fantazie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např.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Victor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Hugo, Alexander Dumas, Alexej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Sergejevič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Puškin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Honoré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de Balzac, E. A.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Poe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aj.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představitelé nesvobodných národů hledají příklon k národu a lidu, podněty lidové slovesnosti – např. K. J. Erben, J. K. Tyl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u nás vrcholem romantismu – K. H. Mácha, K. J. Erben, Božena Němcová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na Slovensku –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Ľudovít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Štúr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a štúrovci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 Německu – bratři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Schlegelové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Novalis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, J. G.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Herder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nevšední tajuplné náměty ze středověkých dějin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snaha o zachycení sbližování se s přírodou - krajinomalba – vášeň v neklidných temných krajinách a lesích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divoká hornatá příroda, kterou hrozící bouře a světelné záře zahalovaly vzrušivou atmosférou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vyhrocování děje do maxima – dramatičnost, hra světla a stínu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největší důraz byl kladen na obsahovou stránku díla a dosažení efektu neklidu a dynamiky 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Malířství –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Španělsko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4824536" cy="4663440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Goya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(1746 – 1828)</a:t>
            </a:r>
            <a:endParaRPr lang="cs-CZ" dirty="0"/>
          </a:p>
        </p:txBody>
      </p:sp>
      <p:pic>
        <p:nvPicPr>
          <p:cNvPr id="6" name="Zástupný symbol pro obsah 5" descr="800px-Vicente_López_Portaña_-_el_pintor_Francisco_de_Go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196752"/>
            <a:ext cx="2359742" cy="2905432"/>
          </a:xfrm>
        </p:spPr>
      </p:pic>
      <p:pic>
        <p:nvPicPr>
          <p:cNvPr id="8" name="Obrázek 7" descr="1280px-El_Tres_de_Mayo,_by_Francisco_de_Goya,_from_Prado_in_Google_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3820234" cy="294575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907704" y="5805264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Popravy 3. května 1808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364088" y="4221088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Do roku 1793 byly jeho umělecká i životní dráha prodchnuty optimismem. Pak ale kvůli válce a ohluchnutí trpěl. Duševní neklid ho vedl postupně až tzv. černým malbám.</a:t>
            </a:r>
            <a:endParaRPr lang="cs-CZ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480</TotalTime>
  <Words>947</Words>
  <Application>Microsoft Office PowerPoint</Application>
  <PresentationFormat>Předvádění na obrazovce (4:3)</PresentationFormat>
  <Paragraphs>353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Slunovrat</vt:lpstr>
      <vt:lpstr>ROMANTISMUS</vt:lpstr>
      <vt:lpstr>Historický vývoj romantismu</vt:lpstr>
      <vt:lpstr>Základní rysy romantismu</vt:lpstr>
      <vt:lpstr>Základní rysy romantismu</vt:lpstr>
      <vt:lpstr>Inspirace romantismu</vt:lpstr>
      <vt:lpstr>Literatura</vt:lpstr>
      <vt:lpstr>Představitelé literární tvorby</vt:lpstr>
      <vt:lpstr>Malířství</vt:lpstr>
      <vt:lpstr>Malířství – Španělsko</vt:lpstr>
      <vt:lpstr>Malířství – Německo</vt:lpstr>
      <vt:lpstr>Malířství – Německo</vt:lpstr>
      <vt:lpstr>Malířství – Anglie</vt:lpstr>
      <vt:lpstr>Malířství – Anglie</vt:lpstr>
      <vt:lpstr>Malířství – Francie</vt:lpstr>
      <vt:lpstr>Malířství – Francie</vt:lpstr>
      <vt:lpstr>Malířství – České země</vt:lpstr>
      <vt:lpstr>Malířství – České země</vt:lpstr>
      <vt:lpstr>Architektura</vt:lpstr>
      <vt:lpstr>Architektura – Anglie</vt:lpstr>
      <vt:lpstr>Architektura – České země</vt:lpstr>
      <vt:lpstr>Architektura – České země</vt:lpstr>
      <vt:lpstr>Architektura – České země</vt:lpstr>
      <vt:lpstr>Sochařství</vt:lpstr>
      <vt:lpstr>Sochařství – Francie</vt:lpstr>
      <vt:lpstr>Sochařství – Francie</vt:lpstr>
      <vt:lpstr>Sochařství – Francie</vt:lpstr>
      <vt:lpstr>Sochařství – České země</vt:lpstr>
      <vt:lpstr>Sochařství – České země</vt:lpstr>
      <vt:lpstr>Sochařství – České země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</dc:title>
  <dc:creator>Erika</dc:creator>
  <cp:lastModifiedBy>spravce</cp:lastModifiedBy>
  <cp:revision>71</cp:revision>
  <dcterms:created xsi:type="dcterms:W3CDTF">2019-04-19T09:38:34Z</dcterms:created>
  <dcterms:modified xsi:type="dcterms:W3CDTF">2019-04-22T09:51:04Z</dcterms:modified>
</cp:coreProperties>
</file>