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7" r:id="rId11"/>
    <p:sldId id="258" r:id="rId12"/>
    <p:sldId id="271" r:id="rId13"/>
    <p:sldId id="259" r:id="rId14"/>
    <p:sldId id="260" r:id="rId15"/>
    <p:sldId id="275" r:id="rId16"/>
    <p:sldId id="278" r:id="rId17"/>
    <p:sldId id="261" r:id="rId18"/>
    <p:sldId id="276" r:id="rId19"/>
    <p:sldId id="262" r:id="rId20"/>
    <p:sldId id="272" r:id="rId21"/>
    <p:sldId id="263" r:id="rId22"/>
    <p:sldId id="273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5132A-852B-4C07-9736-188E0D5E1528}" v="1" dt="2019-03-29T10:38:30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Malcová" userId="23916829447cac13" providerId="LiveId" clId="{CDD5132A-852B-4C07-9736-188E0D5E1528}"/>
    <pc:docChg chg="undo custSel mod modSld">
      <pc:chgData name="Markéta Malcová" userId="23916829447cac13" providerId="LiveId" clId="{CDD5132A-852B-4C07-9736-188E0D5E1528}" dt="2019-03-29T10:38:40.842" v="7" actId="26606"/>
      <pc:docMkLst>
        <pc:docMk/>
      </pc:docMkLst>
      <pc:sldChg chg="addSp delSp modSp mod setBg">
        <pc:chgData name="Markéta Malcová" userId="23916829447cac13" providerId="LiveId" clId="{CDD5132A-852B-4C07-9736-188E0D5E1528}" dt="2019-03-29T10:38:40.842" v="7" actId="26606"/>
        <pc:sldMkLst>
          <pc:docMk/>
          <pc:sldMk cId="2831976236" sldId="265"/>
        </pc:sldMkLst>
        <pc:spChg chg="mod">
          <ac:chgData name="Markéta Malcová" userId="23916829447cac13" providerId="LiveId" clId="{CDD5132A-852B-4C07-9736-188E0D5E1528}" dt="2019-03-29T10:38:40.842" v="7" actId="26606"/>
          <ac:spMkLst>
            <pc:docMk/>
            <pc:sldMk cId="2831976236" sldId="265"/>
            <ac:spMk id="2" creationId="{B252BF0B-2952-422A-9FAB-74DB49DA2E1C}"/>
          </ac:spMkLst>
        </pc:spChg>
        <pc:spChg chg="mod">
          <ac:chgData name="Markéta Malcová" userId="23916829447cac13" providerId="LiveId" clId="{CDD5132A-852B-4C07-9736-188E0D5E1528}" dt="2019-03-29T10:38:40.842" v="7" actId="26606"/>
          <ac:spMkLst>
            <pc:docMk/>
            <pc:sldMk cId="2831976236" sldId="265"/>
            <ac:spMk id="3" creationId="{317A8E7C-3E81-46D9-B1C2-3A9016F53EFD}"/>
          </ac:spMkLst>
        </pc:spChg>
        <pc:spChg chg="add del">
          <ac:chgData name="Markéta Malcová" userId="23916829447cac13" providerId="LiveId" clId="{CDD5132A-852B-4C07-9736-188E0D5E1528}" dt="2019-03-29T10:38:40.828" v="6" actId="26606"/>
          <ac:spMkLst>
            <pc:docMk/>
            <pc:sldMk cId="2831976236" sldId="265"/>
            <ac:spMk id="10" creationId="{3CD9DF72-87A3-404E-A828-84CBF11A8303}"/>
          </ac:spMkLst>
        </pc:spChg>
        <pc:picChg chg="add mod ord">
          <ac:chgData name="Markéta Malcová" userId="23916829447cac13" providerId="LiveId" clId="{CDD5132A-852B-4C07-9736-188E0D5E1528}" dt="2019-03-29T10:38:40.842" v="7" actId="26606"/>
          <ac:picMkLst>
            <pc:docMk/>
            <pc:sldMk cId="2831976236" sldId="265"/>
            <ac:picMk id="5" creationId="{8B14B20D-BD99-4E86-BF38-8039EC0CF213}"/>
          </ac:picMkLst>
        </pc:picChg>
        <pc:cxnChg chg="add del">
          <ac:chgData name="Markéta Malcová" userId="23916829447cac13" providerId="LiveId" clId="{CDD5132A-852B-4C07-9736-188E0D5E1528}" dt="2019-03-29T10:38:40.828" v="6" actId="26606"/>
          <ac:cxnSpMkLst>
            <pc:docMk/>
            <pc:sldMk cId="2831976236" sldId="265"/>
            <ac:cxnSpMk id="12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B489-6567-4DD9-9E1E-5A1BCAFB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826260-F7FB-4FAB-958C-8A7F4BAEC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2CDE6A-0CE8-48AA-9388-498D14AC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82587B-CC73-4E97-9192-1B0841EC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1ED3D-2910-41C3-BAA3-C9D6F47A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7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3DB1D-4162-4A02-B272-42E92382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AEB281-62FF-4A76-AB53-33C4204AD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2EEAD4-0DD6-41D7-BF8D-73D14228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C36E4D-4FCA-4164-BC06-509202FD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2E2BE-C9A4-4548-9422-A0E2EACA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C3C1FC-7FC8-4715-863E-F4BA22D38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1AB2E0-9EDF-43F7-ADB4-4531664F7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713C64-590C-46D2-A880-F04FF680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4B1FF-F18D-4CB8-A39D-FCD80D8D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237091-C055-4B88-B96B-8CB58B8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3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C4139-599E-4DFF-9FB6-D770E144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A19D6-FDEA-4EC3-9DBB-8EAF6B444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734BD0-8C5B-49F7-A229-C6552A40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8390ED-F67C-4487-AFBD-9E33BCFA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E2726-3210-4951-88B4-A9271046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BB574-F723-4538-B293-B58F13E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5FFFD3-0F00-422D-AF1A-438847BD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8C71E7-879E-49DB-8632-21F45F8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4BA031-6B44-4733-9F3E-7B111754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25C52-4322-48A8-A647-EF01FA87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3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668A7-2D84-4A06-9A94-A25DDE71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C0A9E-D591-4A9E-8C20-2355226C0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DC2EA-230B-40D5-9152-A6600E5F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039254-6E05-4127-B088-86BAA139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88F607-60D1-4B4B-A4BD-6AE32983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3C4287-CB6D-4634-B5E6-3020F2BB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60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263AB-1FE7-4DB4-9167-8BAE1661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D7040A-1414-47AC-BC38-B2EDDBFA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15F02C-4B93-4418-A589-CEAF67F3A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A99FF9-9EC8-408D-843B-7157566DB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8EC6F2-2C6D-4E78-B5DC-C22AEAF45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291403-3AD3-41D0-98D8-A58C0862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8DD287-9940-4CD5-ABBD-65B6D805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02A4E6-E7B6-4DE5-A038-8FC64857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52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16CAF-2651-483C-A815-9CD7DA79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2016B5-AC71-4019-B163-C16BC510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1427D4-BE34-441E-BD38-FA061C01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5C7A23-7CCD-4060-B005-E57D3671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D223AE-73EB-4C81-8963-5C349002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8D0716-A5F5-4704-A45D-D152DE3B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BE4360-BDA7-4246-BDC4-E13E9A3F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102C2-76A5-42AC-8F13-647E38A8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8BE57-8180-463A-8577-C470D0BB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7331C6-56C0-470E-BD68-97C30CA7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30885C-7EBA-4CD7-B14C-694F874C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27C0CB-4051-418E-BF20-FDBAB94F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0D8D41-E19B-4191-A666-7537AD08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3B238-79B0-47E3-B0FE-C3CCCF9F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811DAE-CE87-43DA-A4C3-B48918F78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A43308-6513-44E8-9C84-96A59F1B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BD487-3882-4A63-9004-3CFD274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49D260-AC4A-4190-8C9F-60A4BA94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9757C5-471E-4EA8-B870-DEE2A9F5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3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1FB5AE-4545-4A00-968E-0E700507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5044D5-0BD1-45E5-BE06-C2BBBAC2D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65E92-CB13-4EFF-9A5D-C78FE55CE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FFC1-8BC6-406E-B559-252D3A51B362}" type="datetimeFigureOut">
              <a:rPr lang="cs-CZ" smtClean="0"/>
              <a:t>25.04.2019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B128EB-E92F-4C49-84C5-FFFE85ED4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63087B-3D0A-449B-89E1-7F5DED521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C2A8-B80B-4E16-A905-BE504728D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6FG3BfPuw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89C868-B840-4CE8-8EBA-F2A00A452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Umění antického Řecka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1C0C77-087F-4152-BA88-9DFE7AC66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Kréty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964ECF7-4EF6-4200-9835-6A51ED56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53947A19-AD9B-4CDA-B57A-21E7B3C52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75222"/>
            <a:ext cx="5455917" cy="33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2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8564F-74EC-4597-8F8C-CD83E2C2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4396907"/>
            <a:ext cx="10923638" cy="7513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Homér,  Alexandr Veliký,  </a:t>
            </a:r>
            <a:r>
              <a:rPr lang="cs-CZ" dirty="0" err="1"/>
              <a:t>Aristotelés</a:t>
            </a:r>
            <a:r>
              <a:rPr lang="cs-CZ" dirty="0"/>
              <a:t>,   </a:t>
            </a:r>
            <a:r>
              <a:rPr lang="cs-CZ" dirty="0" err="1"/>
              <a:t>Sókratés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3A0CDD-DEC6-40F8-ABD8-A5AE5A890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6594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F9D756-50F2-4B13-B2DF-0A683C76F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2" b="2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231E93-4AB7-458C-8CD1-76471C80A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" b="2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BF3F9C0F-838C-4A7F-94B2-0E863D5A9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3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4422B-1E71-4986-BFC9-265E4CC2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Projektová témata</a:t>
            </a:r>
            <a:r>
              <a:rPr lang="cs-CZ" sz="3600" dirty="0"/>
              <a:t>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069E8F-BB71-4162-99DB-6D64530A9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4" b="5266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3DB7A-2138-4349-BBF1-6FC8F6CE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/>
              <a:t>Sochařství</a:t>
            </a:r>
          </a:p>
          <a:p>
            <a:r>
              <a:rPr lang="cs-CZ" sz="1800"/>
              <a:t>Architektura</a:t>
            </a:r>
          </a:p>
          <a:p>
            <a:r>
              <a:rPr lang="cs-CZ" sz="1800"/>
              <a:t>Kréta</a:t>
            </a:r>
          </a:p>
          <a:p>
            <a:r>
              <a:rPr lang="cs-CZ" sz="1800"/>
              <a:t>Malířství</a:t>
            </a:r>
          </a:p>
          <a:p>
            <a:r>
              <a:rPr lang="cs-CZ" sz="1800"/>
              <a:t>Řecká mytologie </a:t>
            </a:r>
          </a:p>
        </p:txBody>
      </p:sp>
    </p:spTree>
    <p:extLst>
      <p:ext uri="{BB962C8B-B14F-4D97-AF65-F5344CB8AC3E}">
        <p14:creationId xmlns:p14="http://schemas.microsoft.com/office/powerpoint/2010/main" val="181963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Sochařství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/>
              <a:t>Jak sochy vypadaly (výraz ve tváři, postoj)</a:t>
            </a:r>
          </a:p>
          <a:p>
            <a:r>
              <a:rPr lang="cs-CZ" sz="1800"/>
              <a:t>Materiály, které se používaly </a:t>
            </a:r>
          </a:p>
          <a:p>
            <a:r>
              <a:rPr lang="cs-CZ" sz="1800"/>
              <a:t>Významní sochaři daného období </a:t>
            </a:r>
          </a:p>
          <a:p>
            <a:r>
              <a:rPr lang="cs-CZ" sz="1800"/>
              <a:t>Uplatnění v jiných uměleckých směrech (architektura, malířství,…) </a:t>
            </a:r>
          </a:p>
          <a:p>
            <a:r>
              <a:rPr lang="cs-CZ" sz="1800"/>
              <a:t>Známé sochy 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r="10016" b="-1"/>
          <a:stretch/>
        </p:blipFill>
        <p:spPr>
          <a:xfrm>
            <a:off x="5037890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01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DB894-7790-41B0-AFC4-3A264307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Sochařství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r="1" b="9616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C94F6-1EAA-4A01-9298-CBBA0D79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800"/>
              <a:t>Zobrazované je většinou nahé, lidské tělo s mírně pokrčenou jednou nohou</a:t>
            </a:r>
          </a:p>
          <a:p>
            <a:r>
              <a:rPr lang="cs-CZ" sz="1800"/>
              <a:t>Sochy mají zasněný výraz</a:t>
            </a:r>
          </a:p>
          <a:p>
            <a:r>
              <a:rPr lang="cs-CZ" sz="1800"/>
              <a:t>Socha chlapce je označováno jako kúros a dívky jako koré</a:t>
            </a:r>
          </a:p>
          <a:p>
            <a:r>
              <a:rPr lang="cs-CZ" sz="1800"/>
              <a:t>Mělo velké uplatnění v sochařství (chrámové štíty) </a:t>
            </a:r>
          </a:p>
          <a:p>
            <a:r>
              <a:rPr lang="cs-CZ" sz="1800"/>
              <a:t>Hlavním materiálem byl bílý mramor, bronz a chryselefantima (bronz a slonovina) </a:t>
            </a:r>
          </a:p>
          <a:p>
            <a:r>
              <a:rPr lang="cs-CZ" sz="1800"/>
              <a:t>Jedním z nejznámějších sousoší je sousoší Láokoonna </a:t>
            </a:r>
          </a:p>
          <a:p>
            <a:r>
              <a:rPr lang="cs-CZ" sz="1800"/>
              <a:t>Známými sochaři byly Polykleitos a Feidiás </a:t>
            </a:r>
          </a:p>
          <a:p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35975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EDF4-F9E9-465E-AFCD-015CE1B3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Architektura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5AC18F-7AD6-4025-BF56-1A30277B8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6258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CD56A-3FCB-4636-BCAE-0F29F98C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800"/>
              <a:t>Typický prvek</a:t>
            </a:r>
          </a:p>
          <a:p>
            <a:r>
              <a:rPr lang="cs-CZ" sz="1800"/>
              <a:t>Dělení řecké architektury</a:t>
            </a:r>
          </a:p>
          <a:p>
            <a:r>
              <a:rPr lang="cs-CZ" sz="1800"/>
              <a:t>Jaký materiál byl využíván</a:t>
            </a:r>
          </a:p>
          <a:p>
            <a:r>
              <a:rPr lang="cs-CZ" sz="1800"/>
              <a:t>Typické stavby</a:t>
            </a:r>
          </a:p>
          <a:p>
            <a:r>
              <a:rPr lang="cs-CZ" sz="1800"/>
              <a:t>Nejznámější stavby</a:t>
            </a:r>
          </a:p>
        </p:txBody>
      </p:sp>
    </p:spTree>
    <p:extLst>
      <p:ext uri="{BB962C8B-B14F-4D97-AF65-F5344CB8AC3E}">
        <p14:creationId xmlns:p14="http://schemas.microsoft.com/office/powerpoint/2010/main" val="10735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51E5D-79B9-45AB-A582-99FF1D22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Architektura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CCC91-D04E-4279-9FA6-39174EBCD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8013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Typickým prvkem řecké architektury byl sloup</a:t>
            </a:r>
          </a:p>
          <a:p>
            <a:r>
              <a:rPr lang="cs-CZ" dirty="0"/>
              <a:t>Dělíme do 3 základních slohů – dórský, iónský, korintský</a:t>
            </a:r>
          </a:p>
          <a:p>
            <a:r>
              <a:rPr lang="cs-CZ" dirty="0"/>
              <a:t>Hlavním stavebním materiálem byl kámen</a:t>
            </a:r>
          </a:p>
          <a:p>
            <a:r>
              <a:rPr lang="cs-CZ" dirty="0"/>
              <a:t>Typickou stavbou byl – řecký dům </a:t>
            </a:r>
            <a:br>
              <a:rPr lang="cs-CZ" dirty="0"/>
            </a:br>
            <a:r>
              <a:rPr lang="cs-CZ" dirty="0"/>
              <a:t>	- chrám</a:t>
            </a:r>
          </a:p>
          <a:p>
            <a:r>
              <a:rPr lang="cs-CZ" dirty="0"/>
              <a:t>Nejznámější stavby – Parthenón v Athénách, </a:t>
            </a:r>
            <a:r>
              <a:rPr lang="cs-CZ" dirty="0" err="1"/>
              <a:t>Artemidin</a:t>
            </a:r>
            <a:r>
              <a:rPr lang="cs-CZ" dirty="0"/>
              <a:t> chrám v </a:t>
            </a:r>
            <a:r>
              <a:rPr lang="cs-CZ" dirty="0" err="1"/>
              <a:t>Efesu</a:t>
            </a:r>
            <a:r>
              <a:rPr lang="cs-CZ" dirty="0"/>
              <a:t>, město Delfy, Apollonův chrám v </a:t>
            </a:r>
            <a:r>
              <a:rPr lang="cs-CZ" dirty="0" err="1"/>
              <a:t>Bassai</a:t>
            </a:r>
            <a:r>
              <a:rPr lang="cs-CZ" dirty="0"/>
              <a:t>, </a:t>
            </a:r>
            <a:r>
              <a:rPr lang="cs-CZ" dirty="0" err="1"/>
              <a:t>Knósský</a:t>
            </a:r>
            <a:r>
              <a:rPr lang="cs-CZ" dirty="0"/>
              <a:t> palác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90C766-8F83-4259-AC25-A5423A09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60" y="217504"/>
            <a:ext cx="2529845" cy="60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FA0F7-5D3B-4DC2-9C9A-5564599A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 err="1"/>
              <a:t>Lindos</a:t>
            </a:r>
            <a:r>
              <a:rPr lang="en-US" sz="4800" dirty="0"/>
              <a:t>, </a:t>
            </a:r>
            <a:r>
              <a:rPr lang="en-US" sz="4800" dirty="0" err="1"/>
              <a:t>Parthen</a:t>
            </a:r>
            <a:r>
              <a:rPr lang="cs-CZ" sz="4800" dirty="0"/>
              <a:t>ó</a:t>
            </a:r>
            <a:r>
              <a:rPr lang="en-US" sz="4800" dirty="0"/>
              <a:t>n, </a:t>
            </a:r>
            <a:r>
              <a:rPr lang="en-US" sz="4800" dirty="0" err="1"/>
              <a:t>Delfy</a:t>
            </a:r>
            <a:r>
              <a:rPr lang="cs-CZ" sz="4800" dirty="0"/>
              <a:t>, </a:t>
            </a:r>
            <a:r>
              <a:rPr lang="cs-CZ" sz="4800" dirty="0" err="1"/>
              <a:t>Apollónův</a:t>
            </a:r>
            <a:r>
              <a:rPr lang="cs-CZ" sz="4800" dirty="0"/>
              <a:t> chrám</a:t>
            </a:r>
            <a:endParaRPr lang="en-US" sz="4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4A1EB3-28C8-466C-8067-39FCDE505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18345" b="-2"/>
          <a:stretch/>
        </p:blipFill>
        <p:spPr>
          <a:xfrm>
            <a:off x="481946" y="1469357"/>
            <a:ext cx="2685705" cy="2782131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5A8FD0F-14F8-4726-8BDE-1D448D72E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16118" b="-1"/>
          <a:stretch/>
        </p:blipFill>
        <p:spPr>
          <a:xfrm>
            <a:off x="3328518" y="1469367"/>
            <a:ext cx="2685705" cy="27821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90041B-8841-4E04-B75E-89218DC2D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r="20563" b="-2"/>
          <a:stretch/>
        </p:blipFill>
        <p:spPr>
          <a:xfrm>
            <a:off x="6223000" y="1518988"/>
            <a:ext cx="2637795" cy="273250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9BA93F1-772F-4C1A-9C18-36981F524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62" y="2633351"/>
            <a:ext cx="2685706" cy="16181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784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7693A-3FE4-4651-929C-C0A86A1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Kréta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137C5-85B8-48CE-8803-0CAD0A22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/>
              <a:t>Období</a:t>
            </a:r>
          </a:p>
          <a:p>
            <a:r>
              <a:rPr lang="cs-CZ" sz="1800"/>
              <a:t>Nejvýznamnější místo</a:t>
            </a:r>
          </a:p>
          <a:p>
            <a:r>
              <a:rPr lang="cs-CZ" sz="1800"/>
              <a:t>Co víš o krétském paláci</a:t>
            </a:r>
          </a:p>
          <a:p>
            <a:r>
              <a:rPr lang="cs-CZ" sz="1800"/>
              <a:t>Zajímavosti </a:t>
            </a:r>
          </a:p>
          <a:p>
            <a:endParaRPr lang="cs-CZ" sz="1800"/>
          </a:p>
          <a:p>
            <a:endParaRPr lang="cs-CZ" sz="18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8B14B0-2458-4C52-8E18-746C450A5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5035" r="12844" b="-336"/>
          <a:stretch/>
        </p:blipFill>
        <p:spPr>
          <a:xfrm>
            <a:off x="3433864" y="369651"/>
            <a:ext cx="8758135" cy="552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82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2BBE8-A858-4AA4-B32A-CB75488E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Kréta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17573-612C-465A-82C1-F82373BB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Období doby bronzové tzv. minojské období – 20.-14. stol. př.n.l., </a:t>
            </a:r>
          </a:p>
          <a:p>
            <a:r>
              <a:rPr lang="cs-CZ" dirty="0"/>
              <a:t>2.tis.př.n.l. vzniká první civilizace v Evropě – první města s rozlehlými paláci </a:t>
            </a:r>
          </a:p>
          <a:p>
            <a:r>
              <a:rPr lang="cs-CZ" dirty="0"/>
              <a:t>Nejvýznamnější – </a:t>
            </a:r>
            <a:r>
              <a:rPr lang="cs-CZ" dirty="0" err="1"/>
              <a:t>Knossos</a:t>
            </a:r>
            <a:endParaRPr lang="cs-CZ" dirty="0"/>
          </a:p>
          <a:p>
            <a:r>
              <a:rPr lang="cs-CZ" dirty="0"/>
              <a:t>Rozlehlé paláce měly několik budov, poschodí, místností – špatná orientace -&gt; labyrint; bohaté zdobení (sochy, fresky)</a:t>
            </a:r>
            <a:br>
              <a:rPr lang="cs-CZ" dirty="0"/>
            </a:br>
            <a:r>
              <a:rPr lang="cs-CZ" dirty="0"/>
              <a:t>	- okolo se rozkládala města</a:t>
            </a:r>
            <a:br>
              <a:rPr lang="cs-CZ" dirty="0"/>
            </a:br>
            <a:r>
              <a:rPr lang="cs-CZ" dirty="0"/>
              <a:t>	- správní i hospodářská střediska – palácové hospodářství </a:t>
            </a:r>
          </a:p>
          <a:p>
            <a:r>
              <a:rPr lang="cs-CZ" dirty="0"/>
              <a:t>Nejvyspělejší civilizace – vlastní písmo</a:t>
            </a:r>
          </a:p>
          <a:p>
            <a:r>
              <a:rPr lang="cs-CZ" dirty="0"/>
              <a:t>Zánik přišel ve 14.stol.př.n.l. pravděpodobně ničivým zemětřesením a vpádem </a:t>
            </a:r>
            <a:r>
              <a:rPr lang="cs-CZ" dirty="0" err="1"/>
              <a:t>Achájů</a:t>
            </a:r>
            <a:r>
              <a:rPr lang="cs-CZ" dirty="0"/>
              <a:t> – řeckých kmenů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37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64003-98CD-4569-A3A3-AE636BE0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5"/>
            <a:ext cx="5167311" cy="1946274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Malířství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A39C2-7FDC-4694-957C-8AC02321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4" y="2614613"/>
            <a:ext cx="5167311" cy="3590925"/>
          </a:xfrm>
        </p:spPr>
        <p:txBody>
          <a:bodyPr>
            <a:normAutofit/>
          </a:bodyPr>
          <a:lstStyle/>
          <a:p>
            <a:r>
              <a:rPr lang="cs-CZ" sz="1800"/>
              <a:t>Čím bylo ovlivněno </a:t>
            </a:r>
          </a:p>
          <a:p>
            <a:r>
              <a:rPr lang="cs-CZ" sz="1800"/>
              <a:t>Kde všude se malby nacházely</a:t>
            </a:r>
          </a:p>
          <a:p>
            <a:r>
              <a:rPr lang="cs-CZ" sz="1800"/>
              <a:t>Co pro ně bylo typické (na co se malovalo, čím se malovalo,..) </a:t>
            </a:r>
          </a:p>
          <a:p>
            <a:r>
              <a:rPr lang="cs-CZ" sz="1800"/>
              <a:t>Malířství se hodně prolíná s římským, proto budou některé informace stejné s Římem) </a:t>
            </a:r>
          </a:p>
          <a:p>
            <a:r>
              <a:rPr lang="cs-CZ" sz="1800"/>
              <a:t>Nejvýznamnější malíři a malby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"/>
          <a:stretch/>
        </p:blipFill>
        <p:spPr>
          <a:xfrm>
            <a:off x="5721536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237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6695B-EA1E-4C59-96A6-3C7B0A1D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Úvod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33D9FF8-EB49-4463-93AE-566139FC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/>
              <a:t>První evropská civilizace</a:t>
            </a:r>
          </a:p>
          <a:p>
            <a:r>
              <a:rPr lang="cs-CZ" sz="2400"/>
              <a:t>Položeny základy pro vědy, umění a politiku států</a:t>
            </a:r>
          </a:p>
          <a:p>
            <a:r>
              <a:rPr lang="cs-CZ" sz="2400"/>
              <a:t>Období – 2000 př.n.l. až 338 n.l.</a:t>
            </a:r>
          </a:p>
          <a:p>
            <a:r>
              <a:rPr lang="cs-CZ" sz="2400"/>
              <a:t>Řecké dějiny dělíme do 5 období (období egejské kultury, období homérské, období Archaické, Klasické období řeckých dějin, Helénistické období)</a:t>
            </a:r>
          </a:p>
          <a:p>
            <a:endParaRPr lang="cs-CZ" sz="2400"/>
          </a:p>
        </p:txBody>
      </p:sp>
      <p:pic>
        <p:nvPicPr>
          <p:cNvPr id="14" name="Zástupný obsah 4">
            <a:extLst>
              <a:ext uri="{FF2B5EF4-FFF2-40B4-BE49-F238E27FC236}">
                <a16:creationId xmlns:a16="http://schemas.microsoft.com/office/drawing/2014/main" id="{A628AA6F-F8A9-4E6A-BF80-C838E83F6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4" b="2"/>
          <a:stretch/>
        </p:blipFill>
        <p:spPr>
          <a:xfrm rot="5400000">
            <a:off x="6445203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649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Malířství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 r="-1" b="2974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cs-CZ" sz="1800"/>
              <a:t>Malířství starověkého Řecka nebylo zcela dochováno</a:t>
            </a:r>
          </a:p>
          <a:p>
            <a:r>
              <a:rPr lang="cs-CZ" sz="1800"/>
              <a:t>Římané se však nechali Řeky ve svých dílech inspirovat a tak se dají římská díla považovat za řecká</a:t>
            </a:r>
          </a:p>
          <a:p>
            <a:r>
              <a:rPr lang="cs-CZ" sz="1800"/>
              <a:t>Malby odrážely významné bitvy či osobnosti</a:t>
            </a:r>
          </a:p>
          <a:p>
            <a:r>
              <a:rPr lang="cs-CZ" sz="1800"/>
              <a:t>Malby byly malované na dřevo, později byly více využívány nástěnné malby</a:t>
            </a:r>
          </a:p>
          <a:p>
            <a:endParaRPr lang="cs-CZ" sz="1800"/>
          </a:p>
          <a:p>
            <a:endParaRPr lang="cs-CZ" sz="1800"/>
          </a:p>
          <a:p>
            <a:endParaRPr lang="cs-CZ" sz="1800"/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17029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0F446-35F8-4064-B9DE-2962B805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Řecká mytologie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1B8CA-BC79-4F42-BC7F-9BFB97214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 dirty="0"/>
              <a:t>V jakých sférách napříč starověkým Řeckem je můžeme najít (literatura, umění)  </a:t>
            </a:r>
          </a:p>
          <a:p>
            <a:r>
              <a:rPr lang="cs-CZ" sz="1800" dirty="0"/>
              <a:t>Významní řečtí bohové (jména, čemu vládli)</a:t>
            </a:r>
          </a:p>
          <a:p>
            <a:r>
              <a:rPr lang="cs-CZ" sz="1800" dirty="0"/>
              <a:t>Jak bohové vypadali</a:t>
            </a:r>
          </a:p>
          <a:p>
            <a:r>
              <a:rPr lang="cs-CZ" sz="1800" dirty="0"/>
              <a:t>Kde sídlili</a:t>
            </a:r>
          </a:p>
          <a:p>
            <a:r>
              <a:rPr lang="cs-CZ" sz="1800" dirty="0"/>
              <a:t>Symboly bohů </a:t>
            </a:r>
          </a:p>
          <a:p>
            <a:r>
              <a:rPr lang="cs-CZ" sz="1800" dirty="0"/>
              <a:t>Jak byly oděni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r="-2" b="26287"/>
          <a:stretch/>
        </p:blipFill>
        <p:spPr>
          <a:xfrm>
            <a:off x="5878850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276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Řecká mytologie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2000"/>
              <a:t>Mýtická vyprávění hrála velkou roli v každém žánru řecké literatury</a:t>
            </a:r>
          </a:p>
          <a:p>
            <a:r>
              <a:rPr lang="cs-CZ" sz="2000"/>
              <a:t>Mytologie se snaží vysvětlit původ světa a také líčí životy bohů </a:t>
            </a:r>
          </a:p>
          <a:p>
            <a:r>
              <a:rPr lang="cs-CZ" sz="2000"/>
              <a:t>Příběhy byly dříve šířeny ústně </a:t>
            </a:r>
          </a:p>
          <a:p>
            <a:r>
              <a:rPr lang="cs-CZ" sz="2000"/>
              <a:t>Řečí Bohové jsou spojování s horou Olymp</a:t>
            </a:r>
          </a:p>
          <a:p>
            <a:r>
              <a:rPr lang="cs-CZ" sz="2000"/>
              <a:t>Nejvyšší z bohů se jmenoval Zeus (Die)</a:t>
            </a:r>
          </a:p>
          <a:p>
            <a:r>
              <a:rPr lang="cs-CZ" sz="2000"/>
              <a:t> Řecká mytologie bývá často zaměňována s mytologií římskou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r="1" b="278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Zdroje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www.wikipedia.com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www.google.cz</a:t>
            </a:r>
            <a:endParaRPr lang="cs-CZ" dirty="0"/>
          </a:p>
          <a:p>
            <a:r>
              <a:rPr lang="cs-CZ" dirty="0"/>
              <a:t>Učebnice Fraus – Dějepis 6</a:t>
            </a:r>
          </a:p>
          <a:p>
            <a:r>
              <a:rPr lang="cs-CZ" dirty="0"/>
              <a:t>Učebnice SPN – Dějepis 6</a:t>
            </a:r>
          </a:p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6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2BF0B-2952-422A-9FAB-74DB49DA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A8E7C-3E81-46D9-B1C2-3A9016F5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/>
              <a:t>Poloha</a:t>
            </a:r>
          </a:p>
          <a:p>
            <a:r>
              <a:rPr lang="cs-CZ" sz="1800"/>
              <a:t>Zemědělství</a:t>
            </a:r>
          </a:p>
          <a:p>
            <a:r>
              <a:rPr lang="cs-CZ" sz="1800"/>
              <a:t>Řemeslo a obchod</a:t>
            </a:r>
          </a:p>
          <a:p>
            <a:r>
              <a:rPr lang="cs-CZ" sz="1800"/>
              <a:t>Literatura</a:t>
            </a:r>
          </a:p>
          <a:p>
            <a:r>
              <a:rPr lang="cs-CZ" sz="1800"/>
              <a:t>Antické olympijské hry</a:t>
            </a:r>
          </a:p>
          <a:p>
            <a:r>
              <a:rPr lang="cs-CZ" sz="1800"/>
              <a:t>Významné osobnosti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74BB3B-0444-4B13-B53C-C286B63B2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142" r="4523" b="-142"/>
          <a:stretch/>
        </p:blipFill>
        <p:spPr>
          <a:xfrm>
            <a:off x="4639056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197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DA1BE-8473-4599-85EF-702804E3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Poloha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1FC993-7270-4B0F-80A6-390459EC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 dirty="0"/>
              <a:t>Oblast Středozemního moře </a:t>
            </a:r>
          </a:p>
          <a:p>
            <a:pPr lvl="1"/>
            <a:r>
              <a:rPr lang="cs-CZ" sz="2000" dirty="0"/>
              <a:t>Od egejských ostrovů přes Kypr, Malou Asii, Sicílii, Itálii až po pobřeží Černého moře, Egypta</a:t>
            </a:r>
          </a:p>
          <a:p>
            <a:pPr lvl="1"/>
            <a:endParaRPr lang="cs-CZ" sz="2000" dirty="0"/>
          </a:p>
          <a:p>
            <a:r>
              <a:rPr lang="cs-CZ" sz="2400" dirty="0"/>
              <a:t>Součástí bylo až 200 států vytvořených kolem významných měst</a:t>
            </a:r>
          </a:p>
          <a:p>
            <a:r>
              <a:rPr lang="cs-CZ" sz="2400" dirty="0"/>
              <a:t>Města se nazývala řeckým slovem – polis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</a:t>
            </a:r>
            <a:r>
              <a:rPr lang="cs-CZ" sz="2400" b="1" dirty="0">
                <a:solidFill>
                  <a:srgbClr val="0070C0"/>
                </a:solidFill>
              </a:rPr>
              <a:t>Najdi na mapě horu Olymp. 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04A651EE-D190-4144-A03A-63CF5B3AF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28863" b="-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pic>
        <p:nvPicPr>
          <p:cNvPr id="11" name="Grafický objekt 10" descr="Bublina s myšlenkou">
            <a:extLst>
              <a:ext uri="{FF2B5EF4-FFF2-40B4-BE49-F238E27FC236}">
                <a16:creationId xmlns:a16="http://schemas.microsoft.com/office/drawing/2014/main" id="{418971CF-7A66-4D6F-83E3-36F96514F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27941" y="5050972"/>
            <a:ext cx="751114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64AC5-7EA5-410A-9B1F-1F2F997F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Zemědělství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E5431-9B9A-4ABD-BA5C-165849F2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589895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Horské oblasti byly bohaté na lesy (bukové, kaštanové)</a:t>
            </a:r>
          </a:p>
          <a:p>
            <a:r>
              <a:rPr lang="cs-CZ" sz="1800" dirty="0"/>
              <a:t>V nížinách nacházíme cypřiše, vavříny, oleandry </a:t>
            </a:r>
          </a:p>
          <a:p>
            <a:r>
              <a:rPr lang="cs-CZ" sz="1800" dirty="0"/>
              <a:t>Na svazích hor byly založeny první vinohrady a olivové sady</a:t>
            </a:r>
          </a:p>
          <a:p>
            <a:r>
              <a:rPr lang="cs-CZ" sz="1800" dirty="0"/>
              <a:t>Pěstovala se také pšenice, ječmen a luštěniny</a:t>
            </a:r>
          </a:p>
          <a:p>
            <a:r>
              <a:rPr lang="cs-CZ" sz="1800" dirty="0"/>
              <a:t>Kvůli nedostatku pastvin chovali převážně kozy a ovce, výjimečně prasata</a:t>
            </a:r>
          </a:p>
          <a:p>
            <a:r>
              <a:rPr lang="cs-CZ" sz="1800" dirty="0"/>
              <a:t>Díky poloze se hojně věnovaly rybolovu 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0070C0"/>
                </a:solidFill>
              </a:rPr>
              <a:t>       Jak se lidově říká vavřínu?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70C0"/>
                </a:solidFill>
              </a:rPr>
              <a:t>       Věděl bys, v jakém odvětví ho používáme?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F65ADF-F405-46EC-8B8C-89F2D408D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Grafický objekt 6" descr="Bublina s myšlenkou">
            <a:extLst>
              <a:ext uri="{FF2B5EF4-FFF2-40B4-BE49-F238E27FC236}">
                <a16:creationId xmlns:a16="http://schemas.microsoft.com/office/drawing/2014/main" id="{F7DBB1AD-0899-4031-8893-38FA12B5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8057" y="5109029"/>
            <a:ext cx="751114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AF206-7067-465D-B5B5-070C639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Řemeslo a obchod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9035F-BF2A-42DA-8115-BCED3CCD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7684" cy="428910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Mezi první specializovaná řemesla řadíme – kovářství a loďařství</a:t>
            </a:r>
          </a:p>
          <a:p>
            <a:r>
              <a:rPr lang="cs-CZ" dirty="0"/>
              <a:t>Kvůli stavbě lodí bylo vykáceno velké množství lesů</a:t>
            </a:r>
          </a:p>
          <a:p>
            <a:r>
              <a:rPr lang="cs-CZ" dirty="0"/>
              <a:t>Velký zájem byl o železné nástroje a keramiku, která společně s mramorem byla vyvážena do ostatních zemí</a:t>
            </a:r>
          </a:p>
          <a:p>
            <a:r>
              <a:rPr lang="cs-CZ" dirty="0"/>
              <a:t>Naopak dováženy byly drahé kovy (zlato, stříbro, cín)</a:t>
            </a:r>
          </a:p>
          <a:p>
            <a:r>
              <a:rPr lang="cs-CZ" dirty="0"/>
              <a:t>Obchodovalo se také s vinnou révou a olivovým olejem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>
                <a:solidFill>
                  <a:srgbClr val="0070C0"/>
                </a:solidFill>
              </a:rPr>
              <a:t>Kvůli čemu Řekové potřebovali velké množství lodí? (Uveď 2 důvody)</a:t>
            </a:r>
          </a:p>
        </p:txBody>
      </p:sp>
      <p:pic>
        <p:nvPicPr>
          <p:cNvPr id="4" name="Grafický objekt 3" descr="Bublina s myšlenkou">
            <a:extLst>
              <a:ext uri="{FF2B5EF4-FFF2-40B4-BE49-F238E27FC236}">
                <a16:creationId xmlns:a16="http://schemas.microsoft.com/office/drawing/2014/main" id="{7A828DCF-4A53-4FDE-B748-ED65FB9C9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56970" y="4847772"/>
            <a:ext cx="751114" cy="7801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79FD55-1FB5-430F-88FC-D9A65E87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3268"/>
            <a:ext cx="5875489" cy="42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813E1-1470-4916-9AAE-0ED9ECB2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661BA-D933-4823-B779-D612C159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20530"/>
            <a:ext cx="5127029" cy="4203290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Řecké písmo (jinak zvané alfabeta) je nejstarší používané písmo v Evropě</a:t>
            </a:r>
          </a:p>
          <a:p>
            <a:r>
              <a:rPr lang="cs-CZ" sz="2200" dirty="0"/>
              <a:t>Mezi nejvýznamnější básníky starověkého Řecka patří Homér, který čerpal z pestré lidové tvorby, mýtů a legend</a:t>
            </a:r>
          </a:p>
          <a:p>
            <a:pPr lvl="1"/>
            <a:r>
              <a:rPr lang="cs-CZ" sz="2000" dirty="0"/>
              <a:t>Jeho příběhy vypráví o prostých lidech a hrdinech</a:t>
            </a:r>
          </a:p>
          <a:p>
            <a:pPr lvl="1"/>
            <a:r>
              <a:rPr lang="cs-CZ" sz="2000" dirty="0"/>
              <a:t>Nejznámějším dílem je </a:t>
            </a:r>
            <a:r>
              <a:rPr lang="cs-CZ" sz="2000" dirty="0" err="1"/>
              <a:t>Ílias</a:t>
            </a:r>
            <a:r>
              <a:rPr lang="cs-CZ" sz="2000" dirty="0"/>
              <a:t> a Odyssea, která pojednává o konci Trojské války (</a:t>
            </a:r>
            <a:r>
              <a:rPr lang="cs-CZ" sz="2000" dirty="0">
                <a:hlinkClick r:id="rId2"/>
              </a:rPr>
              <a:t>https://www.youtube.com/</a:t>
            </a:r>
            <a:r>
              <a:rPr lang="cs-CZ" sz="2000" dirty="0" err="1">
                <a:hlinkClick r:id="rId2"/>
              </a:rPr>
              <a:t>watch?v</a:t>
            </a:r>
            <a:r>
              <a:rPr lang="cs-CZ" sz="2000" dirty="0">
                <a:hlinkClick r:id="rId2"/>
              </a:rPr>
              <a:t>=6FG3BfPuwBA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400" dirty="0"/>
              <a:t>     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70C0"/>
                </a:solidFill>
              </a:rPr>
              <a:t>     Poznáš co je na obrázku?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70C0"/>
                </a:solidFill>
              </a:rPr>
              <a:t>     K čemu to bylo použito?</a:t>
            </a:r>
          </a:p>
          <a:p>
            <a:pPr marL="457200" lvl="1" indent="0">
              <a:buNone/>
            </a:pPr>
            <a:endParaRPr lang="cs-CZ" sz="2000" dirty="0"/>
          </a:p>
          <a:p>
            <a:pPr lvl="1"/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0CB48C-6D84-43C8-AA6B-87A61702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6824" b="-1"/>
          <a:stretch/>
        </p:blipFill>
        <p:spPr>
          <a:xfrm>
            <a:off x="6096000" y="10"/>
            <a:ext cx="6101387" cy="6857990"/>
          </a:xfrm>
          <a:prstGeom prst="rect">
            <a:avLst/>
          </a:prstGeom>
          <a:effectLst/>
        </p:spPr>
      </p:pic>
      <p:pic>
        <p:nvPicPr>
          <p:cNvPr id="6" name="Grafický objekt 5" descr="Bublina s myšlenkou">
            <a:extLst>
              <a:ext uri="{FF2B5EF4-FFF2-40B4-BE49-F238E27FC236}">
                <a16:creationId xmlns:a16="http://schemas.microsoft.com/office/drawing/2014/main" id="{9F21CE1D-AC77-4CC4-95CF-6E7C4A0E4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40398" y="5045470"/>
            <a:ext cx="751114" cy="7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2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2ED4B-4D35-4140-82C4-D515C713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Antické olympijské hry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4A49F3-9AF9-46BB-BF83-2003B3F1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Nejvýznamnější ze všech řeckých her</a:t>
            </a:r>
          </a:p>
          <a:p>
            <a:r>
              <a:rPr lang="cs-CZ" sz="1800" dirty="0"/>
              <a:t>1.olympijské hry se uskutečnily roku 776 př.n.l.</a:t>
            </a:r>
          </a:p>
          <a:p>
            <a:r>
              <a:rPr lang="cs-CZ" sz="1800" dirty="0"/>
              <a:t>Konaly se každé 4 roky v Olympii</a:t>
            </a:r>
          </a:p>
          <a:p>
            <a:r>
              <a:rPr lang="cs-CZ" sz="1800" dirty="0"/>
              <a:t>Her se účastnili pouze muži, kteří soutěžili v 5 disciplínách – </a:t>
            </a:r>
            <a:r>
              <a:rPr lang="cs-CZ" sz="1800" dirty="0" err="1"/>
              <a:t>pentathlón</a:t>
            </a:r>
            <a:r>
              <a:rPr lang="cs-CZ" sz="1800" dirty="0"/>
              <a:t> (pětiboj), hod diskem, skok do dálky, běh, hod oštěpem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0070C0"/>
                </a:solidFill>
              </a:rPr>
              <a:t>     Co se dávalo vítězům olympijských her na hlavu?</a:t>
            </a:r>
          </a:p>
          <a:p>
            <a:endParaRPr lang="en-US" sz="1800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D4293AD5-F963-45AD-8457-401E0F5F5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23475" b="2"/>
          <a:stretch/>
        </p:blipFill>
        <p:spPr>
          <a:xfrm>
            <a:off x="4673562" y="10"/>
            <a:ext cx="8322564" cy="6857990"/>
          </a:xfrm>
          <a:prstGeom prst="rect">
            <a:avLst/>
          </a:prstGeom>
          <a:effectLst/>
        </p:spPr>
      </p:pic>
      <p:pic>
        <p:nvPicPr>
          <p:cNvPr id="18" name="Grafický objekt 17" descr="Bublina s myšlenkou">
            <a:extLst>
              <a:ext uri="{FF2B5EF4-FFF2-40B4-BE49-F238E27FC236}">
                <a16:creationId xmlns:a16="http://schemas.microsoft.com/office/drawing/2014/main" id="{82F2569C-81D7-40D1-8F7C-DFFFEE4A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73372" y="5074007"/>
            <a:ext cx="751114" cy="7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5268-5922-4F6C-9A68-FF5ACC33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4606552" cy="1151917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Významné osobnosti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0EFC8-4A75-4602-883A-A0E96294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039" y="1799617"/>
            <a:ext cx="3618162" cy="320941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Alexandr Veliký</a:t>
            </a:r>
          </a:p>
          <a:p>
            <a:r>
              <a:rPr lang="cs-CZ" sz="2000" dirty="0" err="1"/>
              <a:t>Sókratés</a:t>
            </a:r>
            <a:endParaRPr lang="cs-CZ" sz="2000" dirty="0"/>
          </a:p>
          <a:p>
            <a:r>
              <a:rPr lang="cs-CZ" sz="2000" dirty="0" err="1"/>
              <a:t>Aristotelés</a:t>
            </a:r>
            <a:endParaRPr lang="cs-CZ" sz="2000" dirty="0"/>
          </a:p>
          <a:p>
            <a:r>
              <a:rPr lang="cs-CZ" sz="2000" dirty="0"/>
              <a:t>Platón</a:t>
            </a:r>
          </a:p>
          <a:p>
            <a:r>
              <a:rPr lang="cs-CZ" sz="2000" dirty="0"/>
              <a:t>Homér</a:t>
            </a:r>
          </a:p>
          <a:p>
            <a:r>
              <a:rPr lang="cs-CZ" sz="2000" dirty="0" err="1"/>
              <a:t>Archimédés</a:t>
            </a:r>
            <a:r>
              <a:rPr lang="cs-CZ" sz="2000" dirty="0"/>
              <a:t> </a:t>
            </a:r>
          </a:p>
          <a:p>
            <a:r>
              <a:rPr lang="cs-CZ" sz="2000" dirty="0"/>
              <a:t>Pythagoras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BC0F4A-A03E-4171-8102-0C4F77801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864"/>
          <a:stretch/>
        </p:blipFill>
        <p:spPr>
          <a:xfrm>
            <a:off x="7431299" y="1"/>
            <a:ext cx="4760702" cy="6856413"/>
          </a:xfrm>
          <a:custGeom>
            <a:avLst/>
            <a:gdLst>
              <a:gd name="connsiteX0" fmla="*/ 0 w 4760702"/>
              <a:gd name="connsiteY0" fmla="*/ 0 h 6856413"/>
              <a:gd name="connsiteX1" fmla="*/ 4760702 w 4760702"/>
              <a:gd name="connsiteY1" fmla="*/ 0 h 6856413"/>
              <a:gd name="connsiteX2" fmla="*/ 4760702 w 4760702"/>
              <a:gd name="connsiteY2" fmla="*/ 6856413 h 6856413"/>
              <a:gd name="connsiteX3" fmla="*/ 168269 w 4760702"/>
              <a:gd name="connsiteY3" fmla="*/ 6856413 h 6856413"/>
              <a:gd name="connsiteX4" fmla="*/ 228520 w 4760702"/>
              <a:gd name="connsiteY4" fmla="*/ 6494592 h 6856413"/>
              <a:gd name="connsiteX5" fmla="*/ 14408 w 4760702"/>
              <a:gd name="connsiteY5" fmla="*/ 358842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697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859</Words>
  <Application>Microsoft Office PowerPoint</Application>
  <PresentationFormat>Širokoúhlá obrazovka</PresentationFormat>
  <Paragraphs>144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Umění antického Řecka</vt:lpstr>
      <vt:lpstr>Úvod</vt:lpstr>
      <vt:lpstr>Základní informace</vt:lpstr>
      <vt:lpstr>Poloha </vt:lpstr>
      <vt:lpstr>Zemědělství </vt:lpstr>
      <vt:lpstr>Řemeslo a obchod</vt:lpstr>
      <vt:lpstr>Literatura</vt:lpstr>
      <vt:lpstr>Antické olympijské hry</vt:lpstr>
      <vt:lpstr>Významné osobnosti</vt:lpstr>
      <vt:lpstr>Homér,  Alexandr Veliký,  Aristotelés,   Sókratés</vt:lpstr>
      <vt:lpstr>Projektová témata </vt:lpstr>
      <vt:lpstr>Sochařství </vt:lpstr>
      <vt:lpstr>Sochařství </vt:lpstr>
      <vt:lpstr>Architektura</vt:lpstr>
      <vt:lpstr>Architektura</vt:lpstr>
      <vt:lpstr>Lindos, Parthenón, Delfy, Apollónův chrám</vt:lpstr>
      <vt:lpstr>Kréta</vt:lpstr>
      <vt:lpstr>Kréta </vt:lpstr>
      <vt:lpstr>Malířství</vt:lpstr>
      <vt:lpstr>Malířství </vt:lpstr>
      <vt:lpstr>Řecká mytologie </vt:lpstr>
      <vt:lpstr>Řecká mytologie 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antického Řecka</dc:title>
  <dc:creator>Markéta Malcová</dc:creator>
  <cp:lastModifiedBy>Markéta Malcová</cp:lastModifiedBy>
  <cp:revision>3</cp:revision>
  <dcterms:created xsi:type="dcterms:W3CDTF">2019-04-25T20:08:10Z</dcterms:created>
  <dcterms:modified xsi:type="dcterms:W3CDTF">2019-04-25T20:26:32Z</dcterms:modified>
</cp:coreProperties>
</file>