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7" r:id="rId27"/>
    <p:sldId id="281" r:id="rId28"/>
    <p:sldId id="282" r:id="rId29"/>
    <p:sldId id="283" r:id="rId30"/>
    <p:sldId id="284" r:id="rId31"/>
    <p:sldId id="285" r:id="rId32"/>
    <p:sldId id="288" r:id="rId33"/>
    <p:sldId id="289" r:id="rId34"/>
    <p:sldId id="294" r:id="rId35"/>
    <p:sldId id="286" r:id="rId36"/>
    <p:sldId id="295" r:id="rId37"/>
    <p:sldId id="290" r:id="rId38"/>
    <p:sldId id="291" r:id="rId39"/>
    <p:sldId id="292" r:id="rId40"/>
    <p:sldId id="29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7471-84F8-4F27-8FC5-5C3475696605}" type="datetimeFigureOut">
              <a:rPr lang="cs-CZ" smtClean="0"/>
              <a:pPr/>
              <a:t>08.04.2019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0EFCFB-6D31-4C68-9842-0FD451FA79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7471-84F8-4F27-8FC5-5C3475696605}" type="datetimeFigureOut">
              <a:rPr lang="cs-CZ" smtClean="0"/>
              <a:pPr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CFB-6D31-4C68-9842-0FD451FA79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7471-84F8-4F27-8FC5-5C3475696605}" type="datetimeFigureOut">
              <a:rPr lang="cs-CZ" smtClean="0"/>
              <a:pPr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CFB-6D31-4C68-9842-0FD451FA79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7471-84F8-4F27-8FC5-5C3475696605}" type="datetimeFigureOut">
              <a:rPr lang="cs-CZ" smtClean="0"/>
              <a:pPr/>
              <a:t>08.04.2019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0EFCFB-6D31-4C68-9842-0FD451FA79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7471-84F8-4F27-8FC5-5C3475696605}" type="datetimeFigureOut">
              <a:rPr lang="cs-CZ" smtClean="0"/>
              <a:pPr/>
              <a:t>08.04.2019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CFB-6D31-4C68-9842-0FD451FA79B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7471-84F8-4F27-8FC5-5C3475696605}" type="datetimeFigureOut">
              <a:rPr lang="cs-CZ" smtClean="0"/>
              <a:pPr/>
              <a:t>08.04.2019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CFB-6D31-4C68-9842-0FD451FA79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7471-84F8-4F27-8FC5-5C3475696605}" type="datetimeFigureOut">
              <a:rPr lang="cs-CZ" smtClean="0"/>
              <a:pPr/>
              <a:t>08.04.2019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0EFCFB-6D31-4C68-9842-0FD451FA79B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7471-84F8-4F27-8FC5-5C3475696605}" type="datetimeFigureOut">
              <a:rPr lang="cs-CZ" smtClean="0"/>
              <a:pPr/>
              <a:t>08.04.2019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CFB-6D31-4C68-9842-0FD451FA79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7471-84F8-4F27-8FC5-5C3475696605}" type="datetimeFigureOut">
              <a:rPr lang="cs-CZ" smtClean="0"/>
              <a:pPr/>
              <a:t>08.04.2019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CFB-6D31-4C68-9842-0FD451FA79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7471-84F8-4F27-8FC5-5C3475696605}" type="datetimeFigureOut">
              <a:rPr lang="cs-CZ" smtClean="0"/>
              <a:pPr/>
              <a:t>08.04.2019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CFB-6D31-4C68-9842-0FD451FA79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7471-84F8-4F27-8FC5-5C3475696605}" type="datetimeFigureOut">
              <a:rPr lang="cs-CZ" smtClean="0"/>
              <a:pPr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CFB-6D31-4C68-9842-0FD451FA79B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A37471-84F8-4F27-8FC5-5C3475696605}" type="datetimeFigureOut">
              <a:rPr lang="cs-CZ" smtClean="0"/>
              <a:pPr/>
              <a:t>08.04.2019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0EFCFB-6D31-4C68-9842-0FD451FA79B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ek7bZqQe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moodle2.gymcheb.cz/mod/page/view.php?id=6743" TargetMode="External"/><Relationship Id="rId3" Type="http://schemas.openxmlformats.org/officeDocument/2006/relationships/hyperlink" Target="https://cs.wikipedia.org/wiki/Jistebnick%C3%BD_kancion%C3%A1l" TargetMode="External"/><Relationship Id="rId7" Type="http://schemas.openxmlformats.org/officeDocument/2006/relationships/hyperlink" Target="http://www.maka.webzdarma.cz/statnice/e_e06" TargetMode="External"/><Relationship Id="rId2" Type="http://schemas.openxmlformats.org/officeDocument/2006/relationships/hyperlink" Target="https://www.youtube.com/watch?v=elskCac9w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Renesance" TargetMode="External"/><Relationship Id="rId5" Type="http://schemas.openxmlformats.org/officeDocument/2006/relationships/hyperlink" Target="https://cs.wikipedia.org/wiki/Man%C3%BDrismus" TargetMode="External"/><Relationship Id="rId4" Type="http://schemas.openxmlformats.org/officeDocument/2006/relationships/hyperlink" Target="https://www.stavskola.cz/vyukove-prezentace?view=download&amp;link=granty%2Fvzdelavani-a-konkurenceschopnost%2Fict%2FPrezentace%2FArchitektura%2FRenesance+v+%C4%8Cech%C3%A1ch.pdf&amp;listid=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58200" cy="1222375"/>
          </a:xfrm>
        </p:spPr>
        <p:txBody>
          <a:bodyPr/>
          <a:lstStyle/>
          <a:p>
            <a:r>
              <a:rPr lang="cs-CZ" b="1" dirty="0" smtClean="0"/>
              <a:t>Renesance a manýrismus v Čechách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Věra Otevřelová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Martina Sýkorová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Nejznámější je píseň Ktož </a:t>
            </a:r>
            <a:r>
              <a:rPr lang="cs-CZ" dirty="0" err="1"/>
              <a:t>jsú</a:t>
            </a:r>
            <a:r>
              <a:rPr lang="cs-CZ" dirty="0"/>
              <a:t> boží bojovníci, vytříbená a úderná píseň, provázející „boží bojovníky“ nejen v husitských taženích ale i později, třeba ve válkách proti Turkům.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https://www.youtube.com/watch?v=elskCac9wSI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2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Významným autorem husitských písní byl kněz Jan Čapek. Texty písní v Jistebnickém kancionálu jsou nejčastěji překlady latinského chorálu do staročeštiny, menší část tvoří nově vytvořené zpěvy. Mešní obřady byly vedeny v češtině a věřící se na nich aktivně podíleli.</a:t>
            </a:r>
          </a:p>
        </p:txBody>
      </p:sp>
    </p:spTree>
    <p:extLst>
      <p:ext uri="{BB962C8B-B14F-4D97-AF65-F5344CB8AC3E}">
        <p14:creationId xmlns:p14="http://schemas.microsoft.com/office/powerpoint/2010/main" val="21382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2. polovině 15. století se zpěv při bohoslužbách utrakvistů (přijímali pod obojí </a:t>
            </a:r>
            <a:r>
              <a:rPr lang="cs-CZ" dirty="0" err="1"/>
              <a:t>způsobou</a:t>
            </a:r>
            <a:r>
              <a:rPr lang="cs-CZ" dirty="0"/>
              <a:t>) vrátil k latině, ve 2. polovině 16. století se objevuje další česká verze chorálu. Po pobělohorské rekatolizaci se obřady striktně vracejí k latině.</a:t>
            </a:r>
          </a:p>
        </p:txBody>
      </p:sp>
    </p:spTree>
    <p:extLst>
      <p:ext uri="{BB962C8B-B14F-4D97-AF65-F5344CB8AC3E}">
        <p14:creationId xmlns:p14="http://schemas.microsoft.com/office/powerpoint/2010/main" val="36838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Repertoár českých duchovních písní se dochoval v několika </a:t>
            </a:r>
            <a:r>
              <a:rPr lang="cs-CZ" b="1" dirty="0"/>
              <a:t>kancionálech a graduálech</a:t>
            </a:r>
            <a:r>
              <a:rPr lang="cs-CZ" dirty="0"/>
              <a:t> ( bohoslužebných zpěvnících). Většina písní byla jednohlasá. Husité vícehlas pokládali za zbytečnou rozmařilost. Nazývali to „kratochvilným </a:t>
            </a:r>
            <a:r>
              <a:rPr lang="cs-CZ" dirty="0" err="1"/>
              <a:t>dyndováním</a:t>
            </a:r>
            <a:r>
              <a:rPr lang="cs-CZ" dirty="0"/>
              <a:t> a daremným uši lektáním“.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Jednohlasost</a:t>
            </a:r>
            <a:r>
              <a:rPr lang="cs-CZ" dirty="0"/>
              <a:t> pokračovala i v činnosti jednoty bratrské. To dokládají jejich zpěvníky – </a:t>
            </a:r>
            <a:r>
              <a:rPr lang="cs-CZ" b="1" dirty="0"/>
              <a:t>Kancionál </a:t>
            </a:r>
            <a:r>
              <a:rPr lang="cs-CZ" b="1" dirty="0" err="1"/>
              <a:t>šamotulský</a:t>
            </a:r>
            <a:r>
              <a:rPr lang="cs-CZ" dirty="0"/>
              <a:t> a </a:t>
            </a:r>
            <a:r>
              <a:rPr lang="cs-CZ" b="1" dirty="0"/>
              <a:t>Ivančický kancionál</a:t>
            </a:r>
            <a:r>
              <a:rPr lang="cs-CZ" dirty="0"/>
              <a:t>. Jejich vydání připravil </a:t>
            </a:r>
            <a:r>
              <a:rPr lang="cs-CZ" b="1" dirty="0"/>
              <a:t>Jan Blahoslav</a:t>
            </a:r>
            <a:r>
              <a:rPr lang="cs-CZ" dirty="0"/>
              <a:t>. Ten je i autorem první naší knížky o hudbě. Vyšla pod názvem Musica a obsahovala i přídavek o interpretaci písní.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7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5"/>
          </a:xfrm>
        </p:spPr>
        <p:txBody>
          <a:bodyPr/>
          <a:lstStyle/>
          <a:p>
            <a:r>
              <a:rPr lang="cs-CZ" dirty="0"/>
              <a:t>Vyspělá polyfonie se u nás objevuje až v 2. polovině 16. století. Doba vlády Rudolfa II. přála umění a císař bydlel v Praze. To z města i království učinilo politické i kulturní centrum </a:t>
            </a:r>
            <a:r>
              <a:rPr lang="cs-CZ" dirty="0" smtClean="0"/>
              <a:t>říše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2054117" cy="274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1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Vysoké úrovně dosahovala díla skladatelů císařské kapely na Pražském hradě. Nejvýznamnějším byl </a:t>
            </a:r>
            <a:r>
              <a:rPr lang="cs-CZ" b="1" dirty="0" err="1"/>
              <a:t>Jacob</a:t>
            </a:r>
            <a:r>
              <a:rPr lang="cs-CZ" b="1" dirty="0"/>
              <a:t> Handl-</a:t>
            </a:r>
            <a:r>
              <a:rPr lang="cs-CZ" b="1" dirty="0" err="1"/>
              <a:t>Gallus</a:t>
            </a:r>
            <a:r>
              <a:rPr lang="cs-CZ" dirty="0"/>
              <a:t>, který ve stylu benátské školy komponoval mše, moteta a madrigaly. Kapelu vedl tehdy (zpráva je z roku 1594) Philippe de Monte a tvořilo ji 28 zpěváků, 7 instrumentalistů a 27 dvorních trubačů</a:t>
            </a:r>
          </a:p>
        </p:txBody>
      </p:sp>
    </p:spTree>
    <p:extLst>
      <p:ext uri="{BB962C8B-B14F-4D97-AF65-F5344CB8AC3E}">
        <p14:creationId xmlns:p14="http://schemas.microsoft.com/office/powerpoint/2010/main" val="12164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Velmi cenná je tvorba českého šlechtice a humanisty </a:t>
            </a:r>
            <a:r>
              <a:rPr lang="cs-CZ" b="1" dirty="0"/>
              <a:t>Kryštofa Haranta z Polžic</a:t>
            </a:r>
            <a:r>
              <a:rPr lang="cs-CZ" dirty="0"/>
              <a:t>. Byl to mimořádně nadaný člověk s mnoha zájmy. Cestoval, pracoval v dvorských úřadech, zabýval se sportem a uměním. A také politikou. Skončil svůj život na popravišti na Staroměstském náměstí roku 1621. </a:t>
            </a:r>
          </a:p>
        </p:txBody>
      </p:sp>
    </p:spTree>
    <p:extLst>
      <p:ext uri="{BB962C8B-B14F-4D97-AF65-F5344CB8AC3E}">
        <p14:creationId xmlns:p14="http://schemas.microsoft.com/office/powerpoint/2010/main" val="4366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Nám se po něm dochovala pětihlasá </a:t>
            </a:r>
            <a:r>
              <a:rPr lang="cs-CZ" b="1" dirty="0" err="1"/>
              <a:t>Missa</a:t>
            </a:r>
            <a:r>
              <a:rPr lang="cs-CZ" b="1" dirty="0"/>
              <a:t> super </a:t>
            </a:r>
            <a:r>
              <a:rPr lang="cs-CZ" b="1" dirty="0" err="1"/>
              <a:t>Dolorosi</a:t>
            </a:r>
            <a:r>
              <a:rPr lang="cs-CZ" dirty="0"/>
              <a:t> </a:t>
            </a:r>
            <a:r>
              <a:rPr lang="cs-CZ" b="1" dirty="0" err="1"/>
              <a:t>martir</a:t>
            </a:r>
            <a:r>
              <a:rPr lang="cs-CZ" dirty="0"/>
              <a:t>, šestihlasé moteto, jedna čtyřhlasá píseň a několik torz. Tato díla prozrazují mimořádný talent a technickou </a:t>
            </a:r>
            <a:r>
              <a:rPr lang="cs-CZ" dirty="0" smtClean="0"/>
              <a:t>dovednost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www.youtube.com/watch?v=ywek7bZqQeU</a:t>
            </a:r>
            <a:endParaRPr lang="cs-CZ" dirty="0" smtClean="0"/>
          </a:p>
          <a:p>
            <a:r>
              <a:rPr lang="cs-CZ" dirty="0"/>
              <a:t>https://www.youtube.com/watch?v=Vn1ZjQykanM</a:t>
            </a:r>
          </a:p>
        </p:txBody>
      </p:sp>
    </p:spTree>
    <p:extLst>
      <p:ext uri="{BB962C8B-B14F-4D97-AF65-F5344CB8AC3E}">
        <p14:creationId xmlns:p14="http://schemas.microsoft.com/office/powerpoint/2010/main" val="18981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SOCHAŘSTVÍ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88840"/>
            <a:ext cx="6844743" cy="3240360"/>
          </a:xfrm>
        </p:spPr>
        <p:txBody>
          <a:bodyPr/>
          <a:lstStyle/>
          <a:p>
            <a:r>
              <a:rPr lang="cs-CZ" i="1" u="sng" dirty="0" smtClean="0"/>
              <a:t>Rozvíjelo se ve třech druzích:</a:t>
            </a:r>
          </a:p>
          <a:p>
            <a:r>
              <a:rPr lang="cs-CZ" dirty="0" smtClean="0"/>
              <a:t>1) Kamenictví</a:t>
            </a:r>
          </a:p>
          <a:p>
            <a:r>
              <a:rPr lang="cs-CZ" dirty="0" smtClean="0"/>
              <a:t>2) Řezbářství</a:t>
            </a:r>
          </a:p>
          <a:p>
            <a:r>
              <a:rPr lang="cs-CZ" dirty="0" smtClean="0"/>
              <a:t>3) Kovolijectví + štuk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4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cs-CZ" b="1" dirty="0" smtClean="0"/>
              <a:t>Renesance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21126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Renesance = znovuzrození</a:t>
            </a:r>
          </a:p>
          <a:p>
            <a:pPr>
              <a:lnSpc>
                <a:spcPct val="90000"/>
              </a:lnSpc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Počátek 15. st. Ve Florencii</a:t>
            </a:r>
          </a:p>
          <a:p>
            <a:pPr>
              <a:lnSpc>
                <a:spcPct val="90000"/>
              </a:lnSpc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Návrat k řecko-latinské antice</a:t>
            </a:r>
          </a:p>
          <a:p>
            <a:pPr>
              <a:lnSpc>
                <a:spcPct val="90000"/>
              </a:lnSpc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Víra v člověka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8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1) KAMENICTVÍ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renesanční kamenická díla se uplatnila při dekoraci architektury</a:t>
            </a:r>
          </a:p>
          <a:p>
            <a:r>
              <a:rPr lang="cs-CZ" i="1" u="sng" dirty="0" smtClean="0"/>
              <a:t>Dílo:</a:t>
            </a:r>
          </a:p>
          <a:p>
            <a:r>
              <a:rPr lang="cs-CZ" dirty="0" smtClean="0"/>
              <a:t>Okna vladislavského sálu na pražském hradu</a:t>
            </a:r>
          </a:p>
          <a:p>
            <a:r>
              <a:rPr lang="cs-CZ" dirty="0" smtClean="0"/>
              <a:t>Kašna na Staroměstském náměstí v Praze </a:t>
            </a:r>
          </a:p>
          <a:p>
            <a:r>
              <a:rPr lang="cs-CZ" dirty="0" smtClean="0"/>
              <a:t>( z mramoru 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5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Řezbářství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Zámecké kazetové stropy Pardubice, Jindřichův Hradec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068960"/>
            <a:ext cx="47053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6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3) KOVOLIJECTVÍ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Dílo:</a:t>
            </a:r>
          </a:p>
          <a:p>
            <a:r>
              <a:rPr lang="cs-CZ" dirty="0" smtClean="0"/>
              <a:t>Sousoší Venuše s delfínem – umístěno ve vrcholu fontány ve Valdštejnském zahradě v Praze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3104"/>
            <a:ext cx="24860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8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Italští umělci k nám přinesli renesanční techniku štuku – uplatnila se při výzdobách interiéru</a:t>
            </a:r>
          </a:p>
          <a:p>
            <a:r>
              <a:rPr lang="cs-CZ" i="1" u="sng" dirty="0" smtClean="0"/>
              <a:t>Dílo:</a:t>
            </a:r>
          </a:p>
          <a:p>
            <a:r>
              <a:rPr lang="cs-CZ" dirty="0" smtClean="0"/>
              <a:t>Interiér Bučovického zámku – velké trojrozměrné postavy- vrcholné dílo středo-evropského štukatérství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4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ŠTUK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39719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5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MANÝRISMUS - SOCHAŘSTVÍ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u="sng" dirty="0" smtClean="0"/>
              <a:t>Adrien de </a:t>
            </a:r>
            <a:r>
              <a:rPr lang="cs-CZ" i="1" u="sng" dirty="0" err="1" smtClean="0"/>
              <a:t>Vries</a:t>
            </a:r>
            <a:endParaRPr lang="cs-CZ" i="1" u="sng" dirty="0" smtClean="0"/>
          </a:p>
          <a:p>
            <a:r>
              <a:rPr lang="cs-CZ" dirty="0" smtClean="0"/>
              <a:t>Dílo:</a:t>
            </a:r>
          </a:p>
          <a:p>
            <a:r>
              <a:rPr lang="cs-CZ" dirty="0" smtClean="0"/>
              <a:t>Bronzové sochy kašny ve Valdštejnské zahradě</a:t>
            </a:r>
          </a:p>
          <a:p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1800225" cy="298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Renesance 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Inspirace antickými a římskými stavbami (souměrnost, jednoduché geometrické tvary)</a:t>
            </a:r>
          </a:p>
          <a:p>
            <a:r>
              <a:rPr lang="cs-CZ" dirty="0" smtClean="0"/>
              <a:t>Začaly se používat cihly</a:t>
            </a:r>
          </a:p>
          <a:p>
            <a:r>
              <a:rPr lang="cs-CZ" dirty="0" smtClean="0"/>
              <a:t> Omítalo se štuky, mramorové obklady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renesance - 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Sakrální stavby se objevovaly vzácně– církev byla v této době chudá, byly financovány od z prostředků městských a soukromých</a:t>
            </a:r>
          </a:p>
          <a:p>
            <a:r>
              <a:rPr lang="cs-CZ" dirty="0" smtClean="0"/>
              <a:t>Kostel svatého </a:t>
            </a:r>
            <a:r>
              <a:rPr lang="cs-CZ" dirty="0" err="1" smtClean="0"/>
              <a:t>Rocha</a:t>
            </a:r>
            <a:r>
              <a:rPr lang="cs-CZ" dirty="0" smtClean="0"/>
              <a:t> na Hradčanech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Users\Lukáš\Desktop\Strahov_sv_Roch_od_JV_DSCN2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643314"/>
            <a:ext cx="2273298" cy="302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Jagellonská renesance – v tomto období se mísí s gotickými prvky</a:t>
            </a:r>
          </a:p>
          <a:p>
            <a:r>
              <a:rPr lang="cs-CZ" dirty="0" smtClean="0"/>
              <a:t>Nejstarší prvky jsou na Moravě na portálech zámků v Moravské Třebové</a:t>
            </a:r>
          </a:p>
          <a:p>
            <a:r>
              <a:rPr lang="cs-CZ" dirty="0" smtClean="0"/>
              <a:t>Nejstarší památka v Čechách jsou okna Vladislavského sálu (1493) autor: Benedikt </a:t>
            </a:r>
            <a:r>
              <a:rPr lang="cs-CZ" dirty="0" err="1" smtClean="0"/>
              <a:t>Rejt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Okna Vladislavského sálu </a:t>
            </a:r>
            <a:endParaRPr lang="cs-CZ" dirty="0"/>
          </a:p>
        </p:txBody>
      </p:sp>
      <p:pic>
        <p:nvPicPr>
          <p:cNvPr id="3074" name="Picture 2" descr="C:\Users\Lukáš\Desktop\2011-06-11-praha-by-RalfR-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357430"/>
            <a:ext cx="2438400" cy="367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Renesance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Renesance v Čechách proběhla zvláštním způsobem. Její první signály k nám přicházejí velmi brzy. Už ve 14. století na dvoře Jana Lucemburského a Karla IV. pobývají významní renesanční umělci </a:t>
            </a:r>
            <a:r>
              <a:rPr lang="cs-CZ" b="1" dirty="0" err="1"/>
              <a:t>Guillame</a:t>
            </a:r>
            <a:r>
              <a:rPr lang="cs-CZ" b="1" dirty="0"/>
              <a:t> de </a:t>
            </a:r>
            <a:r>
              <a:rPr lang="cs-CZ" b="1" dirty="0" err="1"/>
              <a:t>Machaut</a:t>
            </a:r>
            <a:r>
              <a:rPr lang="cs-CZ" dirty="0"/>
              <a:t> i </a:t>
            </a:r>
            <a:r>
              <a:rPr lang="cs-CZ" b="1" dirty="0"/>
              <a:t>Francesco </a:t>
            </a:r>
            <a:r>
              <a:rPr lang="cs-CZ" b="1" dirty="0" err="1"/>
              <a:t>Petrarca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05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doby Habsburků</a:t>
            </a:r>
          </a:p>
          <a:p>
            <a:r>
              <a:rPr lang="cs-CZ" dirty="0" smtClean="0"/>
              <a:t>První skutečně renesanční stavba – Královský letohrádek – považován za nejčistší renesanční stavbu </a:t>
            </a:r>
            <a:endParaRPr lang="cs-CZ" dirty="0"/>
          </a:p>
        </p:txBody>
      </p:sp>
      <p:pic>
        <p:nvPicPr>
          <p:cNvPr id="4098" name="Picture 2" descr="C:\Users\Lukáš\Desktop\1280px-Pražský_hrad,_Letohrádek_královny_Anny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86124"/>
            <a:ext cx="4314410" cy="3313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Další renesanční stavby</a:t>
            </a:r>
          </a:p>
          <a:p>
            <a:r>
              <a:rPr lang="cs-CZ" dirty="0" smtClean="0"/>
              <a:t>Litomyšl, Telč, Český Krumlov – všechny na seznamu UNESCO</a:t>
            </a:r>
          </a:p>
          <a:p>
            <a:r>
              <a:rPr lang="cs-CZ" dirty="0" smtClean="0"/>
              <a:t>Velké Losiny, Opočno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Manýrismus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Rudolfínský manýrismus – přestavba hradu Karlštejn, Zbiroh, zámek v Pardubicích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Renesance - malířství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16. stol pozdí gotika </a:t>
            </a:r>
            <a:r>
              <a:rPr lang="cs-CZ" dirty="0" smtClean="0">
                <a:sym typeface="Wingdings" pitchFamily="2" charset="2"/>
              </a:rPr>
              <a:t> renesance</a:t>
            </a:r>
            <a:endParaRPr lang="cs-CZ" dirty="0" smtClean="0"/>
          </a:p>
          <a:p>
            <a:r>
              <a:rPr lang="cs-CZ" dirty="0" smtClean="0"/>
              <a:t>Bohaté na formy a náměty, ovšem kvalita nižší</a:t>
            </a:r>
          </a:p>
          <a:p>
            <a:r>
              <a:rPr lang="cs-CZ" dirty="0" smtClean="0"/>
              <a:t>Nástěnné malířství, sgrafito, portréty</a:t>
            </a:r>
          </a:p>
          <a:p>
            <a:r>
              <a:rPr lang="cs-CZ" dirty="0" smtClean="0"/>
              <a:t>Do křesťanských témat pronikla antická mytologie</a:t>
            </a:r>
          </a:p>
          <a:p>
            <a:r>
              <a:rPr lang="cs-CZ" dirty="0" smtClean="0"/>
              <a:t>Objevují se náměty z české historie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Fasádové malířství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Zcela nový druh v Českých zemích</a:t>
            </a:r>
          </a:p>
          <a:p>
            <a:r>
              <a:rPr lang="cs-CZ" dirty="0" smtClean="0"/>
              <a:t>Zdobeno sgrafitem, kresebnou technikou toskánského původu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Sgrafito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Omítková úprava používaná v největším rozkvětu </a:t>
            </a:r>
          </a:p>
          <a:p>
            <a:r>
              <a:rPr lang="cs-CZ" dirty="0" smtClean="0"/>
              <a:t>2 různobarevné vrstvy, vrchní se částečně odstraní </a:t>
            </a:r>
            <a:endParaRPr lang="cs-CZ" dirty="0"/>
          </a:p>
        </p:txBody>
      </p:sp>
      <p:pic>
        <p:nvPicPr>
          <p:cNvPr id="5122" name="Picture 2" descr="C:\Users\Lukáš\Desktop\Renaissance_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357562"/>
            <a:ext cx="4545151" cy="2896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Nástěnné malby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Zámek Jana Šembery z Boskovic v Bučovicích</a:t>
            </a:r>
            <a:endParaRPr lang="cs-CZ" dirty="0"/>
          </a:p>
        </p:txBody>
      </p:sp>
      <p:pic>
        <p:nvPicPr>
          <p:cNvPr id="8194" name="Picture 2" descr="C:\Users\Lukáš\Desktop\pag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536216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malířství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Nejvýznamnější malíř – Mistr Litoměřického oltáře</a:t>
            </a:r>
          </a:p>
          <a:p>
            <a:r>
              <a:rPr lang="cs-CZ" dirty="0" smtClean="0"/>
              <a:t>Obrazy pod vlivem italského a německého malířství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litoměřický oltář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Lukáš\Desktop\CZE_NG.O_158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5698784" cy="4459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malba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Iluminované kancionály</a:t>
            </a:r>
          </a:p>
          <a:p>
            <a:r>
              <a:rPr lang="cs-CZ" dirty="0" smtClean="0"/>
              <a:t>Litoměřický kancionál</a:t>
            </a:r>
          </a:p>
          <a:p>
            <a:endParaRPr lang="cs-CZ" dirty="0"/>
          </a:p>
        </p:txBody>
      </p:sp>
      <p:pic>
        <p:nvPicPr>
          <p:cNvPr id="7170" name="Picture 2" descr="C:\Users\Lukáš\Desktop\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928802"/>
            <a:ext cx="3357586" cy="4700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Renesance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století se ale stává dobou, kdy začíná vřít politická situace. Katolická církev je zmítaná problémy dvou papežů a ztrácí důvěru. Na druhé straně hromadí majetek a mnozí její představitelé svým chováním vyvolávají kritiku. V 15. století po smrti Jana Husa napětí vyvrcholilo a vypukly vleklé války. </a:t>
            </a:r>
          </a:p>
        </p:txBody>
      </p:sp>
    </p:spTree>
    <p:extLst>
      <p:ext uri="{BB962C8B-B14F-4D97-AF65-F5344CB8AC3E}">
        <p14:creationId xmlns:p14="http://schemas.microsoft.com/office/powerpoint/2010/main" val="22709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hlinkClick r:id=""/>
              </a:rPr>
              <a:t>https://</a:t>
            </a:r>
            <a:r>
              <a:rPr lang="cs-CZ" sz="1800" dirty="0" smtClean="0">
                <a:hlinkClick r:id="rId2"/>
              </a:rPr>
              <a:t>www.youtube.com/watch?v=elskCac9wSI</a:t>
            </a:r>
            <a:endParaRPr lang="cs-CZ" sz="1800" dirty="0" smtClean="0"/>
          </a:p>
          <a:p>
            <a:r>
              <a:rPr lang="cs-CZ" sz="1800" dirty="0">
                <a:hlinkClick r:id="rId3"/>
              </a:rPr>
              <a:t>https://</a:t>
            </a:r>
            <a:r>
              <a:rPr lang="cs-CZ" sz="1800" dirty="0" smtClean="0">
                <a:hlinkClick r:id="rId3"/>
              </a:rPr>
              <a:t>cs.wikipedia.org/wiki/Jistebnick%C3%BD_kancion%C3%A1l</a:t>
            </a:r>
            <a:endParaRPr lang="cs-CZ" sz="1800" dirty="0" smtClean="0"/>
          </a:p>
          <a:p>
            <a:r>
              <a:rPr lang="cs-CZ" sz="1800" dirty="0">
                <a:hlinkClick r:id="rId4"/>
              </a:rPr>
              <a:t>https://www.stavskola.cz/vyukove-prezentace?view=download&amp;link=granty%2Fvzdelavani-a-konkurenceschopnost%2Fict%2FPrezentace%2FArchitektura%2FRenesance+v+%</a:t>
            </a:r>
            <a:r>
              <a:rPr lang="cs-CZ" sz="1800" dirty="0" smtClean="0">
                <a:hlinkClick r:id="rId4"/>
              </a:rPr>
              <a:t>C4%8Cech%C3%A1ch.pdf&amp;listid=2</a:t>
            </a:r>
            <a:endParaRPr lang="cs-CZ" sz="1800" dirty="0" smtClean="0"/>
          </a:p>
          <a:p>
            <a:r>
              <a:rPr lang="cs-CZ" sz="1800" dirty="0">
                <a:hlinkClick r:id="rId5"/>
              </a:rPr>
              <a:t>https://</a:t>
            </a:r>
            <a:r>
              <a:rPr lang="cs-CZ" sz="1800" dirty="0" smtClean="0">
                <a:hlinkClick r:id="rId5"/>
              </a:rPr>
              <a:t>cs.wikipedia.org/wiki/Man%C3%BDrismus</a:t>
            </a:r>
            <a:endParaRPr lang="cs-CZ" sz="1800" dirty="0" smtClean="0"/>
          </a:p>
          <a:p>
            <a:r>
              <a:rPr lang="cs-CZ" sz="1800" dirty="0">
                <a:hlinkClick r:id="rId6"/>
              </a:rPr>
              <a:t>https://</a:t>
            </a:r>
            <a:r>
              <a:rPr lang="cs-CZ" sz="1800" dirty="0" smtClean="0">
                <a:hlinkClick r:id="rId6"/>
              </a:rPr>
              <a:t>cs.wikipedia.org/wiki/Renesance</a:t>
            </a:r>
            <a:endParaRPr lang="cs-CZ" sz="1800" dirty="0" smtClean="0"/>
          </a:p>
          <a:p>
            <a:r>
              <a:rPr lang="cs-CZ" sz="1800" dirty="0">
                <a:hlinkClick r:id="rId7"/>
              </a:rPr>
              <a:t>http://</a:t>
            </a:r>
            <a:r>
              <a:rPr lang="cs-CZ" sz="1800" dirty="0" smtClean="0">
                <a:hlinkClick r:id="rId7"/>
              </a:rPr>
              <a:t>www.maka.webzdarma.cz/statnice/e_e06</a:t>
            </a:r>
            <a:endParaRPr lang="cs-CZ" sz="1800" dirty="0" smtClean="0"/>
          </a:p>
          <a:p>
            <a:r>
              <a:rPr lang="cs-CZ" sz="1800" dirty="0">
                <a:hlinkClick r:id="rId8"/>
              </a:rPr>
              <a:t>http://</a:t>
            </a:r>
            <a:r>
              <a:rPr lang="cs-CZ" sz="1800" dirty="0" smtClean="0">
                <a:hlinkClick r:id="rId8"/>
              </a:rPr>
              <a:t>moodle2.gymcheb.cz/mod/page/view.php?id=6743</a:t>
            </a:r>
            <a:endParaRPr lang="cs-CZ" sz="1800" dirty="0" smtClean="0"/>
          </a:p>
          <a:p>
            <a:r>
              <a:rPr lang="cs-CZ" sz="1800"/>
              <a:t>https://www.google.com/search?q=kancional&amp;tbm=isch&amp;source=lnms&amp;sa=X&amp;ved=0ahUKEwiD8ty0gMHhAhXZ8qYKHS1WCxIQ_AUIxQEoAQ&amp;biw=1366&amp;bih=654</a:t>
            </a:r>
            <a:endParaRPr lang="cs-CZ" sz="1800" smtClean="0"/>
          </a:p>
          <a:p>
            <a:endParaRPr lang="cs-CZ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0586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Renesance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válce mlčí múzy. U nás ztichly múzy renesanční. Umění se sice úplně neztratilo, ale získalo jinou podobu. Místo renesančního ducha získalo </a:t>
            </a:r>
            <a:r>
              <a:rPr lang="cs-CZ" b="1" dirty="0"/>
              <a:t>charakter reformační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8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Renesance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Protireformační snahy Habsburků, kteří se v roce 1526 dostali na český trůn a v polovině století pozvali do Čech jezuity, však stály proti myšlenkám renesance. K vyhrocení sporů došlo v bitvě na Bílé hoře a v třicetileté válce. Pak už byl u nás prostor jen pro baroko.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4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Manýrismus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000" dirty="0" smtClean="0"/>
              <a:t>Doba pozdní renesance</a:t>
            </a:r>
          </a:p>
          <a:p>
            <a:r>
              <a:rPr lang="cs-CZ" sz="3000" dirty="0" smtClean="0"/>
              <a:t>Odráží se v něm krize renesance</a:t>
            </a:r>
          </a:p>
          <a:p>
            <a:r>
              <a:rPr lang="cs-CZ" sz="3000" dirty="0" smtClean="0"/>
              <a:t>Usiloval o rafinovanost</a:t>
            </a:r>
          </a:p>
          <a:p>
            <a:r>
              <a:rPr lang="cs-CZ" sz="3000" dirty="0" smtClean="0"/>
              <a:t>Osamostatnily se jednotlivé obory malby (krajinomalba..)</a:t>
            </a:r>
          </a:p>
          <a:p>
            <a:r>
              <a:rPr lang="cs-CZ" sz="3000" dirty="0" smtClean="0"/>
              <a:t>Používají se zářivé barvy, nepřirozené náměty</a:t>
            </a:r>
          </a:p>
          <a:p>
            <a:r>
              <a:rPr lang="cs-CZ" sz="3000" dirty="0" smtClean="0"/>
              <a:t>Kresba se stala samostatným oborem</a:t>
            </a:r>
          </a:p>
          <a:p>
            <a:r>
              <a:rPr lang="cs-CZ" sz="3000" dirty="0" smtClean="0"/>
              <a:t>Za otce manýrismu je pokládán </a:t>
            </a:r>
            <a:r>
              <a:rPr lang="cs-CZ" sz="3000" dirty="0" err="1" smtClean="0"/>
              <a:t>Michelangelo</a:t>
            </a:r>
            <a:r>
              <a:rPr lang="cs-CZ" sz="3000" dirty="0" smtClean="0"/>
              <a:t> </a:t>
            </a:r>
            <a:r>
              <a:rPr lang="cs-CZ" sz="3000" dirty="0" err="1" smtClean="0"/>
              <a:t>Buonarotti</a:t>
            </a:r>
            <a:endParaRPr lang="cs-CZ" sz="3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1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686800" cy="3026965"/>
          </a:xfrm>
        </p:spPr>
        <p:txBody>
          <a:bodyPr/>
          <a:lstStyle/>
          <a:p>
            <a:r>
              <a:rPr lang="cs-CZ" dirty="0" smtClean="0"/>
              <a:t>Polyfonie </a:t>
            </a:r>
            <a:r>
              <a:rPr lang="cs-CZ" dirty="0"/>
              <a:t>(mnohohlasý zpěv) s nástroji</a:t>
            </a:r>
          </a:p>
          <a:p>
            <a:r>
              <a:rPr lang="cs-CZ" dirty="0"/>
              <a:t>Církevní hudba se stává pro křesťany příliš složitá</a:t>
            </a:r>
          </a:p>
          <a:p>
            <a:r>
              <a:rPr lang="cs-CZ" dirty="0"/>
              <a:t>Nástroje klávesové, dechové, loutna, viola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0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252027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duchu těchto historických událostí se vyvíjela i česká hudba. 15. století je ve znamení husitských bojovných a náboženských písní. Dochovaly se v tzv. </a:t>
            </a:r>
            <a:r>
              <a:rPr lang="cs-CZ" b="1" dirty="0" smtClean="0"/>
              <a:t>Jistebnickém</a:t>
            </a:r>
            <a:r>
              <a:rPr lang="cs-CZ" dirty="0" smtClean="0"/>
              <a:t> </a:t>
            </a:r>
            <a:r>
              <a:rPr lang="cs-CZ" b="1" dirty="0"/>
              <a:t>kancionálu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4705350" cy="2702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9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298</TotalTime>
  <Words>1086</Words>
  <Application>Microsoft Office PowerPoint</Application>
  <PresentationFormat>Předvádění na obrazovce (4:3)</PresentationFormat>
  <Paragraphs>129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Cesta</vt:lpstr>
      <vt:lpstr>Renesance a manýrismus v Čechách</vt:lpstr>
      <vt:lpstr>Renesance</vt:lpstr>
      <vt:lpstr>Renesance</vt:lpstr>
      <vt:lpstr>Renesance</vt:lpstr>
      <vt:lpstr>Renesance</vt:lpstr>
      <vt:lpstr>Renesance</vt:lpstr>
      <vt:lpstr>Manýrismus</vt:lpstr>
      <vt:lpstr>hudba</vt:lpstr>
      <vt:lpstr>HUDBA</vt:lpstr>
      <vt:lpstr>HUDBA</vt:lpstr>
      <vt:lpstr>HUDBA</vt:lpstr>
      <vt:lpstr>HUDBA</vt:lpstr>
      <vt:lpstr>HUDBA</vt:lpstr>
      <vt:lpstr>HUDBA</vt:lpstr>
      <vt:lpstr>HUDBA</vt:lpstr>
      <vt:lpstr>HUDBA</vt:lpstr>
      <vt:lpstr>HUDBA</vt:lpstr>
      <vt:lpstr>HUDBA</vt:lpstr>
      <vt:lpstr>SOCHAŘSTVÍ</vt:lpstr>
      <vt:lpstr>1) KAMENICTVÍ</vt:lpstr>
      <vt:lpstr>2) Řezbářství</vt:lpstr>
      <vt:lpstr>3) KOVOLIJECTVÍ</vt:lpstr>
      <vt:lpstr>ŠTUK</vt:lpstr>
      <vt:lpstr>ŠTUK</vt:lpstr>
      <vt:lpstr>MANÝRISMUS - SOCHAŘSTVÍ</vt:lpstr>
      <vt:lpstr>Renesance architektura</vt:lpstr>
      <vt:lpstr>renesance - architektura</vt:lpstr>
      <vt:lpstr>Architektura</vt:lpstr>
      <vt:lpstr>Architektura</vt:lpstr>
      <vt:lpstr>Architektura</vt:lpstr>
      <vt:lpstr>architektura</vt:lpstr>
      <vt:lpstr>Manýrismus </vt:lpstr>
      <vt:lpstr>Renesance - malířství</vt:lpstr>
      <vt:lpstr>Fasádové malířství</vt:lpstr>
      <vt:lpstr>Sgrafito</vt:lpstr>
      <vt:lpstr>Nástěnné malby</vt:lpstr>
      <vt:lpstr>malířství</vt:lpstr>
      <vt:lpstr>litoměřický oltář</vt:lpstr>
      <vt:lpstr>Knižní malba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Renesance a manýrismus v Čechách</dc:title>
  <dc:creator>Uživatel systému Windows</dc:creator>
  <cp:lastModifiedBy>Uživatel systému Windows</cp:lastModifiedBy>
  <cp:revision>49</cp:revision>
  <dcterms:created xsi:type="dcterms:W3CDTF">2019-03-17T16:39:40Z</dcterms:created>
  <dcterms:modified xsi:type="dcterms:W3CDTF">2019-04-08T17:16:22Z</dcterms:modified>
</cp:coreProperties>
</file>