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132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7784F-32A8-4DCF-BB18-0AFFB57FF0AE}" type="datetimeFigureOut">
              <a:rPr lang="cs-CZ" smtClean="0"/>
              <a:t>21.06.2019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954A7-47C3-4ED7-82F2-F66E07599E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5272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7784F-32A8-4DCF-BB18-0AFFB57FF0AE}" type="datetimeFigureOut">
              <a:rPr lang="cs-CZ" smtClean="0"/>
              <a:t>21.06.2019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954A7-47C3-4ED7-82F2-F66E07599E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1943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7784F-32A8-4DCF-BB18-0AFFB57FF0AE}" type="datetimeFigureOut">
              <a:rPr lang="cs-CZ" smtClean="0"/>
              <a:t>21.06.2019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954A7-47C3-4ED7-82F2-F66E07599E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2924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7784F-32A8-4DCF-BB18-0AFFB57FF0AE}" type="datetimeFigureOut">
              <a:rPr lang="cs-CZ" smtClean="0"/>
              <a:t>21.06.2019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954A7-47C3-4ED7-82F2-F66E07599E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8526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7784F-32A8-4DCF-BB18-0AFFB57FF0AE}" type="datetimeFigureOut">
              <a:rPr lang="cs-CZ" smtClean="0"/>
              <a:t>21.06.2019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954A7-47C3-4ED7-82F2-F66E07599E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6925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7784F-32A8-4DCF-BB18-0AFFB57FF0AE}" type="datetimeFigureOut">
              <a:rPr lang="cs-CZ" smtClean="0"/>
              <a:t>21.06.2019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954A7-47C3-4ED7-82F2-F66E07599E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698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7784F-32A8-4DCF-BB18-0AFFB57FF0AE}" type="datetimeFigureOut">
              <a:rPr lang="cs-CZ" smtClean="0"/>
              <a:t>21.06.2019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954A7-47C3-4ED7-82F2-F66E07599E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9435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7784F-32A8-4DCF-BB18-0AFFB57FF0AE}" type="datetimeFigureOut">
              <a:rPr lang="cs-CZ" smtClean="0"/>
              <a:t>21.06.2019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954A7-47C3-4ED7-82F2-F66E07599E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5969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7784F-32A8-4DCF-BB18-0AFFB57FF0AE}" type="datetimeFigureOut">
              <a:rPr lang="cs-CZ" smtClean="0"/>
              <a:t>21.06.2019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954A7-47C3-4ED7-82F2-F66E07599E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0512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7784F-32A8-4DCF-BB18-0AFFB57FF0AE}" type="datetimeFigureOut">
              <a:rPr lang="cs-CZ" smtClean="0"/>
              <a:t>21.06.2019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954A7-47C3-4ED7-82F2-F66E07599E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0579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7784F-32A8-4DCF-BB18-0AFFB57FF0AE}" type="datetimeFigureOut">
              <a:rPr lang="cs-CZ" smtClean="0"/>
              <a:t>21.06.2019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954A7-47C3-4ED7-82F2-F66E07599E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6998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9000">
              <a:schemeClr val="accent2">
                <a:lumMod val="50000"/>
              </a:schemeClr>
            </a:gs>
            <a:gs pos="0">
              <a:schemeClr val="accent4">
                <a:lumMod val="50000"/>
              </a:schemeClr>
            </a:gs>
            <a:gs pos="85000">
              <a:schemeClr val="accent1">
                <a:lumMod val="45000"/>
                <a:lumOff val="55000"/>
              </a:schemeClr>
            </a:gs>
            <a:gs pos="96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E7784F-32A8-4DCF-BB18-0AFFB57FF0AE}" type="datetimeFigureOut">
              <a:rPr lang="cs-CZ" smtClean="0"/>
              <a:t>21.06.2019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2954A7-47C3-4ED7-82F2-F66E07599E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6269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cs.wikipedia.org/wiki/Kamenn%C3%A1_hlava_z_M%C5%A1eck%C3%BDch_%C5%BDehrovic" TargetMode="External"/><Relationship Id="rId3" Type="http://schemas.openxmlformats.org/officeDocument/2006/relationships/hyperlink" Target="http://www.zsmysl.cz/web/file/3._doba_%C5%BEelezn%C3%A1.pdf" TargetMode="External"/><Relationship Id="rId7" Type="http://schemas.openxmlformats.org/officeDocument/2006/relationships/hyperlink" Target="https://cs.wikipedia.org/wiki/Um%C4%9Bn%C3%AD_prav%C4%9Bku" TargetMode="External"/><Relationship Id="rId2" Type="http://schemas.openxmlformats.org/officeDocument/2006/relationships/hyperlink" Target="https://thestudio74.wordpress.com/2012/01/03/amazing-dance-fact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s.wikipedia.org/wiki/Prav%C4%9Bk" TargetMode="External"/><Relationship Id="rId5" Type="http://schemas.openxmlformats.org/officeDocument/2006/relationships/hyperlink" Target="http://www.pokladymoravy.cz/?page_id=338" TargetMode="External"/><Relationship Id="rId4" Type="http://schemas.openxmlformats.org/officeDocument/2006/relationships/hyperlink" Target="http://m.muzeum.boskovice.cz/archeologie/gs-1038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Pravěké umění </a:t>
            </a:r>
            <a:br>
              <a:rPr lang="cs-CZ" dirty="0" smtClean="0"/>
            </a:br>
            <a:r>
              <a:rPr lang="cs-CZ" dirty="0" smtClean="0"/>
              <a:t>(pro 1.stupeň)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Aneb jak si naši předci krátili čas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803775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Neolit – mladší doba kamenná (10 000 př.n.l. – 4 000 př.n.l.)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/>
              <a:t>Stagnace umění v období konce poslední doby ledové okolo roku 10000 př.n.l.</a:t>
            </a:r>
          </a:p>
          <a:p>
            <a:r>
              <a:rPr lang="cs-CZ" dirty="0" smtClean="0"/>
              <a:t>Po stagnaci je prostor pro nové základy pro umění.</a:t>
            </a:r>
          </a:p>
          <a:p>
            <a:r>
              <a:rPr lang="cs-CZ" dirty="0" smtClean="0"/>
              <a:t>Období prvního zemědělství – i s tím souvisí mnohem lepší opracovávání kamenů. Lidé jsou schopni brousit kamenné nástroje do hladka.</a:t>
            </a:r>
          </a:p>
          <a:p>
            <a:r>
              <a:rPr lang="cs-CZ" dirty="0" smtClean="0"/>
              <a:t>Jako jeden z nástrojů se používá zdobená </a:t>
            </a:r>
            <a:r>
              <a:rPr lang="cs-CZ" b="1" dirty="0" smtClean="0"/>
              <a:t>keramika </a:t>
            </a:r>
            <a:r>
              <a:rPr lang="cs-CZ" dirty="0" smtClean="0"/>
              <a:t>(nádoby) – mnoho kusů se zachovalo dodnes.</a:t>
            </a:r>
          </a:p>
          <a:p>
            <a:r>
              <a:rPr lang="cs-CZ" dirty="0" smtClean="0"/>
              <a:t>Stále se objevují </a:t>
            </a:r>
            <a:r>
              <a:rPr lang="cs-CZ" b="1" dirty="0" smtClean="0"/>
              <a:t>sošky</a:t>
            </a:r>
            <a:r>
              <a:rPr lang="cs-CZ" dirty="0" smtClean="0"/>
              <a:t> ženských postav a jsou vyráběny </a:t>
            </a:r>
            <a:r>
              <a:rPr lang="cs-CZ" b="1" dirty="0" smtClean="0"/>
              <a:t>šperky</a:t>
            </a:r>
            <a:r>
              <a:rPr lang="cs-CZ" dirty="0" smtClean="0"/>
              <a:t> z různých materiálů.</a:t>
            </a:r>
          </a:p>
          <a:p>
            <a:r>
              <a:rPr lang="cs-CZ" b="1" dirty="0" smtClean="0"/>
              <a:t>Malby</a:t>
            </a:r>
            <a:r>
              <a:rPr lang="cs-CZ" dirty="0" smtClean="0"/>
              <a:t> často zachycují obyčejný život člověka.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221754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Jeskynní malba ze Sahary, vrchol Neolitu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978" y="1557684"/>
            <a:ext cx="4015492" cy="5059521"/>
          </a:xfrm>
        </p:spPr>
      </p:pic>
    </p:spTree>
    <p:extLst>
      <p:ext uri="{BB962C8B-B14F-4D97-AF65-F5344CB8AC3E}">
        <p14:creationId xmlns:p14="http://schemas.microsoft.com/office/powerpoint/2010/main" val="11085269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Johanka, 4600 př.n.l. (Hluboké </a:t>
            </a:r>
            <a:r>
              <a:rPr lang="cs-CZ" dirty="0" err="1" smtClean="0"/>
              <a:t>Mašůvky</a:t>
            </a:r>
            <a:r>
              <a:rPr lang="cs-CZ" dirty="0" smtClean="0"/>
              <a:t> u Znojma)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Je </a:t>
            </a:r>
            <a:r>
              <a:rPr lang="cs-CZ" dirty="0"/>
              <a:t>asi </a:t>
            </a:r>
            <a:r>
              <a:rPr lang="cs-CZ" dirty="0" smtClean="0"/>
              <a:t>33 cm </a:t>
            </a:r>
            <a:r>
              <a:rPr lang="cs-CZ" dirty="0" smtClean="0"/>
              <a:t>vysoká</a:t>
            </a:r>
            <a:r>
              <a:rPr lang="cs-CZ" dirty="0" smtClean="0"/>
              <a:t>.</a:t>
            </a:r>
            <a:r>
              <a:rPr lang="cs-CZ" dirty="0"/>
              <a:t> </a:t>
            </a:r>
            <a:endParaRPr lang="cs-CZ" dirty="0" smtClean="0"/>
          </a:p>
          <a:p>
            <a:r>
              <a:rPr lang="cs-CZ" dirty="0"/>
              <a:t>Představuje vrcholný příklad neolitické </a:t>
            </a:r>
            <a:r>
              <a:rPr lang="cs-CZ" dirty="0" smtClean="0"/>
              <a:t>figurální</a:t>
            </a:r>
          </a:p>
          <a:p>
            <a:pPr marL="0" indent="0">
              <a:buNone/>
            </a:pPr>
            <a:r>
              <a:rPr lang="cs-CZ" dirty="0" smtClean="0"/>
              <a:t>plastiky vůbec, kvůli její </a:t>
            </a:r>
            <a:r>
              <a:rPr lang="cs-CZ" dirty="0"/>
              <a:t>realistické ztvárnění, </a:t>
            </a:r>
            <a:r>
              <a:rPr lang="cs-CZ" dirty="0" smtClean="0"/>
              <a:t>včetně</a:t>
            </a:r>
          </a:p>
          <a:p>
            <a:pPr marL="0" indent="0">
              <a:buNone/>
            </a:pPr>
            <a:r>
              <a:rPr lang="cs-CZ" dirty="0" smtClean="0"/>
              <a:t>detailů obličeje.</a:t>
            </a:r>
          </a:p>
          <a:p>
            <a:r>
              <a:rPr lang="cs-CZ" dirty="0"/>
              <a:t>S</a:t>
            </a:r>
            <a:r>
              <a:rPr lang="cs-CZ" dirty="0" smtClean="0"/>
              <a:t> </a:t>
            </a:r>
            <a:r>
              <a:rPr lang="cs-CZ" dirty="0"/>
              <a:t>výrazným adoračním gestem rukou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je </a:t>
            </a:r>
            <a:r>
              <a:rPr lang="cs-CZ" dirty="0"/>
              <a:t>zcela mimořádné</a:t>
            </a:r>
            <a:r>
              <a:rPr lang="cs-CZ" dirty="0" smtClean="0"/>
              <a:t>.</a:t>
            </a:r>
          </a:p>
          <a:p>
            <a:pPr marL="0" indent="0">
              <a:buNone/>
            </a:pPr>
            <a:r>
              <a:rPr lang="cs-CZ" dirty="0" smtClean="0"/>
              <a:t>* Jako výrazný znak ženskosti je rozšířená pánev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4153" y="1027906"/>
            <a:ext cx="3101974" cy="5555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2647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Hedvika, 4800 př.n.l. – 4000př.n.l. (Morava)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Tato keramická nádoba je unikátní svou velikostí</a:t>
            </a:r>
          </a:p>
          <a:p>
            <a:pPr marL="0" indent="0">
              <a:buNone/>
            </a:pPr>
            <a:r>
              <a:rPr lang="cs-CZ" dirty="0"/>
              <a:t>a</a:t>
            </a:r>
            <a:r>
              <a:rPr lang="cs-CZ" dirty="0" smtClean="0"/>
              <a:t> hloubkou </a:t>
            </a:r>
            <a:endParaRPr lang="cs-CZ" dirty="0"/>
          </a:p>
          <a:p>
            <a:r>
              <a:rPr lang="cs-CZ" dirty="0" smtClean="0"/>
              <a:t>Je už z období konce neolitu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728" y="1399459"/>
            <a:ext cx="3564514" cy="5203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3577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15248"/>
            <a:ext cx="10515600" cy="1325563"/>
          </a:xfrm>
        </p:spPr>
        <p:txBody>
          <a:bodyPr>
            <a:normAutofit/>
          </a:bodyPr>
          <a:lstStyle/>
          <a:p>
            <a:r>
              <a:rPr lang="cs-CZ" sz="3800" dirty="0"/>
              <a:t>Pozdní </a:t>
            </a:r>
            <a:r>
              <a:rPr lang="cs-CZ" sz="3800" dirty="0" smtClean="0"/>
              <a:t>pravěk (doba bronzová a železná byla na území českých zemí asi až do roků mezi 0 – 400 n.l.)</a:t>
            </a:r>
            <a:endParaRPr lang="cs-CZ" sz="3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Jakto</a:t>
            </a:r>
            <a:r>
              <a:rPr lang="cs-CZ" dirty="0" smtClean="0"/>
              <a:t>?</a:t>
            </a:r>
          </a:p>
          <a:p>
            <a:pPr marL="0" indent="0">
              <a:buNone/>
            </a:pPr>
            <a:r>
              <a:rPr lang="cs-CZ" dirty="0" smtClean="0"/>
              <a:t>	Pro </a:t>
            </a:r>
            <a:r>
              <a:rPr lang="cs-CZ" dirty="0"/>
              <a:t>období po skočení doby kamenné je typické používání kovů a složitější uspořádání společnosti, dělba práce a rozvrstvení společnosti. Rozvoj kultury je však značně nerovnoměrný: v některých oblastech přímo navazují vyspělé starověké civilizace, jinde se rozlišují ještě klasická doba bronzová a železná. Za prehistorické je však možné označovat i kultury v místech, kde došlo k přijetí písma až ve středověku, například v souvislosti s christianizací.</a:t>
            </a:r>
          </a:p>
        </p:txBody>
      </p:sp>
    </p:spTree>
    <p:extLst>
      <p:ext uri="{BB962C8B-B14F-4D97-AF65-F5344CB8AC3E}">
        <p14:creationId xmlns:p14="http://schemas.microsoft.com/office/powerpoint/2010/main" val="35410202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Pozdní </a:t>
            </a:r>
            <a:r>
              <a:rPr lang="cs-CZ" dirty="0" smtClean="0"/>
              <a:t>pravěk – doba bronzová a železná (4000 př.n.l. – 100 n.l.)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Ke společným znakům </a:t>
            </a:r>
            <a:r>
              <a:rPr lang="cs-CZ" dirty="0" err="1"/>
              <a:t>poneolitického</a:t>
            </a:r>
            <a:r>
              <a:rPr lang="cs-CZ" dirty="0"/>
              <a:t> umění patří výrobky z kovů (měď, </a:t>
            </a:r>
            <a:r>
              <a:rPr lang="cs-CZ" dirty="0" smtClean="0"/>
              <a:t>zlato,</a:t>
            </a:r>
            <a:r>
              <a:rPr lang="cs-CZ" dirty="0"/>
              <a:t> bronz, železo</a:t>
            </a:r>
            <a:r>
              <a:rPr lang="cs-CZ" dirty="0" smtClean="0"/>
              <a:t>)</a:t>
            </a:r>
          </a:p>
          <a:p>
            <a:r>
              <a:rPr lang="cs-CZ" dirty="0" smtClean="0"/>
              <a:t>Výtvarně </a:t>
            </a:r>
            <a:r>
              <a:rPr lang="cs-CZ" dirty="0"/>
              <a:t>zpracované </a:t>
            </a:r>
            <a:r>
              <a:rPr lang="cs-CZ" b="1" dirty="0"/>
              <a:t>šperky</a:t>
            </a:r>
            <a:r>
              <a:rPr lang="cs-CZ" dirty="0"/>
              <a:t> a </a:t>
            </a:r>
            <a:r>
              <a:rPr lang="cs-CZ" b="1" dirty="0" smtClean="0"/>
              <a:t>zbraně</a:t>
            </a:r>
          </a:p>
          <a:p>
            <a:r>
              <a:rPr lang="cs-CZ" dirty="0"/>
              <a:t>Nové materiály ovlivnily i výzdobu stále hojně používané </a:t>
            </a:r>
            <a:r>
              <a:rPr lang="cs-CZ" b="1" dirty="0"/>
              <a:t>keramiky</a:t>
            </a:r>
            <a:r>
              <a:rPr lang="cs-CZ" dirty="0"/>
              <a:t>, která začala být tvarována pomocí hrnčířského kruhu.</a:t>
            </a:r>
          </a:p>
        </p:txBody>
      </p:sp>
    </p:spTree>
    <p:extLst>
      <p:ext uri="{BB962C8B-B14F-4D97-AF65-F5344CB8AC3E}">
        <p14:creationId xmlns:p14="http://schemas.microsoft.com/office/powerpoint/2010/main" val="9385817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Plastika koně, </a:t>
            </a:r>
            <a:r>
              <a:rPr lang="es-ES" dirty="0"/>
              <a:t>1 300 – 800 </a:t>
            </a:r>
            <a:r>
              <a:rPr lang="es-ES" dirty="0" err="1"/>
              <a:t>př</a:t>
            </a:r>
            <a:r>
              <a:rPr lang="es-ES" dirty="0"/>
              <a:t>. n. l</a:t>
            </a:r>
            <a:r>
              <a:rPr lang="es-ES" dirty="0" smtClean="0"/>
              <a:t>.</a:t>
            </a:r>
            <a:r>
              <a:rPr lang="cs-CZ" dirty="0" smtClean="0"/>
              <a:t> (</a:t>
            </a:r>
            <a:r>
              <a:rPr lang="cs-CZ" dirty="0" err="1" smtClean="0"/>
              <a:t>Lovičky</a:t>
            </a:r>
            <a:r>
              <a:rPr lang="cs-CZ" dirty="0" smtClean="0"/>
              <a:t>, okr. Vyškov)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500" y="1690688"/>
            <a:ext cx="6239000" cy="4625051"/>
          </a:xfrm>
        </p:spPr>
      </p:pic>
    </p:spTree>
    <p:extLst>
      <p:ext uri="{BB962C8B-B14F-4D97-AF65-F5344CB8AC3E}">
        <p14:creationId xmlns:p14="http://schemas.microsoft.com/office/powerpoint/2010/main" val="691322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Zlomky </a:t>
            </a:r>
            <a:r>
              <a:rPr lang="cs-CZ" dirty="0" err="1"/>
              <a:t>sklenených</a:t>
            </a:r>
            <a:r>
              <a:rPr lang="cs-CZ" dirty="0"/>
              <a:t>, plasticky zdobených </a:t>
            </a:r>
            <a:r>
              <a:rPr lang="cs-CZ" dirty="0" smtClean="0"/>
              <a:t>náramků, pozdní doba bronzová (Oppidum </a:t>
            </a:r>
            <a:r>
              <a:rPr lang="cs-CZ" dirty="0"/>
              <a:t>Malé </a:t>
            </a:r>
            <a:r>
              <a:rPr lang="cs-CZ" dirty="0" smtClean="0"/>
              <a:t>Hradisko)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848150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Opuková hlava z </a:t>
            </a:r>
            <a:r>
              <a:rPr lang="cs-CZ" dirty="0" err="1" smtClean="0"/>
              <a:t>Mšeckých</a:t>
            </a:r>
            <a:r>
              <a:rPr lang="cs-CZ" dirty="0" smtClean="0"/>
              <a:t> Žehrovic, asi 300 př.n.l.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Velmi realistická skulptura vysoká asi 25 </a:t>
            </a:r>
            <a:r>
              <a:rPr lang="cs-CZ" dirty="0" smtClean="0"/>
              <a:t>cm</a:t>
            </a:r>
          </a:p>
          <a:p>
            <a:r>
              <a:rPr lang="cs-CZ" dirty="0"/>
              <a:t>zobrazuje patrně keltského </a:t>
            </a:r>
            <a:r>
              <a:rPr lang="cs-CZ" dirty="0" smtClean="0"/>
              <a:t>druida</a:t>
            </a:r>
          </a:p>
          <a:p>
            <a:r>
              <a:rPr lang="pl-PL" dirty="0" err="1"/>
              <a:t>Opuková</a:t>
            </a:r>
            <a:r>
              <a:rPr lang="pl-PL" dirty="0"/>
              <a:t> </a:t>
            </a:r>
            <a:r>
              <a:rPr lang="pl-PL" dirty="0" err="1"/>
              <a:t>hlava</a:t>
            </a:r>
            <a:r>
              <a:rPr lang="pl-PL" dirty="0"/>
              <a:t> </a:t>
            </a:r>
            <a:r>
              <a:rPr lang="pl-PL" dirty="0" err="1"/>
              <a:t>byla</a:t>
            </a:r>
            <a:r>
              <a:rPr lang="pl-PL" dirty="0"/>
              <a:t> </a:t>
            </a:r>
            <a:r>
              <a:rPr lang="pl-PL" dirty="0" err="1"/>
              <a:t>nalezena</a:t>
            </a:r>
            <a:r>
              <a:rPr lang="pl-PL" dirty="0"/>
              <a:t> 19. </a:t>
            </a:r>
            <a:r>
              <a:rPr lang="pl-PL" dirty="0" err="1" smtClean="0"/>
              <a:t>května</a:t>
            </a:r>
            <a:r>
              <a:rPr lang="pl-PL" dirty="0"/>
              <a:t> roku </a:t>
            </a:r>
            <a:r>
              <a:rPr lang="pl-PL" dirty="0" smtClean="0"/>
              <a:t>1943</a:t>
            </a:r>
          </a:p>
          <a:p>
            <a:r>
              <a:rPr lang="pl-PL" dirty="0" err="1" smtClean="0"/>
              <a:t>Hlava</a:t>
            </a:r>
            <a:r>
              <a:rPr lang="pl-PL" dirty="0" smtClean="0"/>
              <a:t> je </a:t>
            </a:r>
            <a:r>
              <a:rPr lang="pl-PL" dirty="0" err="1" smtClean="0"/>
              <a:t>uložena</a:t>
            </a:r>
            <a:r>
              <a:rPr lang="pl-PL" dirty="0" smtClean="0"/>
              <a:t> v </a:t>
            </a:r>
            <a:r>
              <a:rPr lang="pl-PL" dirty="0" err="1" smtClean="0"/>
              <a:t>národním</a:t>
            </a:r>
            <a:r>
              <a:rPr lang="pl-PL" dirty="0" smtClean="0"/>
              <a:t> </a:t>
            </a:r>
            <a:r>
              <a:rPr lang="pl-PL" dirty="0" err="1" smtClean="0"/>
              <a:t>muzeu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5731" y="2081145"/>
            <a:ext cx="3563322" cy="4436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7962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Hudba prvobytně pospolné společnosti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cs-CZ" dirty="0"/>
              <a:t>hudba je pokládána za bezprostřední potřebu člověka</a:t>
            </a:r>
          </a:p>
          <a:p>
            <a:pPr marL="0" indent="0">
              <a:buNone/>
              <a:defRPr/>
            </a:pPr>
            <a:r>
              <a:rPr lang="cs-CZ" dirty="0"/>
              <a:t>její vývoj lze sledovat, jen pokud se dochovaly grafické značky</a:t>
            </a:r>
          </a:p>
          <a:p>
            <a:pPr marL="0" indent="0">
              <a:buNone/>
              <a:defRPr/>
            </a:pPr>
            <a:r>
              <a:rPr lang="cs-CZ" dirty="0"/>
              <a:t>původně hudba dar bohů, potom teorie o odvozování z rytmu srdce</a:t>
            </a:r>
          </a:p>
          <a:p>
            <a:pPr marL="0" indent="0">
              <a:buNone/>
              <a:defRPr/>
            </a:pPr>
            <a:r>
              <a:rPr lang="cs-CZ" dirty="0"/>
              <a:t>hudba (zvuky) jako dorozumívací prostředek</a:t>
            </a:r>
          </a:p>
          <a:p>
            <a:pPr marL="0" indent="0">
              <a:buNone/>
              <a:defRPr/>
            </a:pPr>
            <a:r>
              <a:rPr lang="cs-CZ" dirty="0"/>
              <a:t>hrdelní zvuky, výkřiky, mlaskání až později využití perkusních nástrojů (palice, bubny….)</a:t>
            </a:r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448" y="4279583"/>
            <a:ext cx="3757352" cy="2415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722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66631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>Mladý paleolit – konec starší doby kamenné (40 000 př.n.l. - </a:t>
            </a:r>
            <a:r>
              <a:rPr lang="cs-CZ" dirty="0"/>
              <a:t>1</a:t>
            </a:r>
            <a:r>
              <a:rPr lang="cs-CZ" dirty="0" smtClean="0"/>
              <a:t>0 000 př.n.l.)  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Nejstarší dochované umělecké památky byly vyrobeny okolo roku 40000 let př.n.l. </a:t>
            </a:r>
          </a:p>
          <a:p>
            <a:r>
              <a:rPr lang="cs-CZ" dirty="0" smtClean="0"/>
              <a:t>Toto období tedy označujeme za období, kdy nejspíše vzniklo umění. </a:t>
            </a:r>
          </a:p>
          <a:p>
            <a:r>
              <a:rPr lang="cs-CZ" dirty="0" smtClean="0"/>
              <a:t>Okolo roku 40000 </a:t>
            </a:r>
            <a:r>
              <a:rPr lang="cs-CZ" dirty="0" smtClean="0"/>
              <a:t>let př.n.l. předpokládáme, že přišli na území Evropy první lidé.</a:t>
            </a:r>
          </a:p>
          <a:p>
            <a:r>
              <a:rPr lang="cs-CZ" dirty="0" smtClean="0"/>
              <a:t>Předmětem umění této doby jsou sošky a jeskynní malby, které nejčastěji vyobrazují zvířata (často již vyhynulá) a lidské postavy (postavy jsou většinou ženské s výraznými ženskými prvky, které měly nejspíše co dočinění s kultem božství)</a:t>
            </a:r>
          </a:p>
          <a:p>
            <a:r>
              <a:rPr lang="cs-CZ" dirty="0" smtClean="0"/>
              <a:t>Často se vyrývalo nebo se dělaly sošky z kostí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932554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>
                <a:hlinkClick r:id="rId2"/>
              </a:rPr>
              <a:t>https://thestudio74.wordpress.com/2012/01/03/amazing-dance-facts/</a:t>
            </a:r>
            <a:endParaRPr lang="cs-CZ" dirty="0" smtClean="0"/>
          </a:p>
          <a:p>
            <a:r>
              <a:rPr lang="cs-CZ" dirty="0" smtClean="0">
                <a:hlinkClick r:id="rId3"/>
              </a:rPr>
              <a:t>http://www.zsmysl.cz/web/file/3._doba_%C5%BEelezn%C3%A1.pdf</a:t>
            </a:r>
            <a:endParaRPr lang="cs-CZ" dirty="0" smtClean="0"/>
          </a:p>
          <a:p>
            <a:r>
              <a:rPr lang="cs-CZ" dirty="0" smtClean="0">
                <a:hlinkClick r:id="rId4"/>
              </a:rPr>
              <a:t>http://m.muzeum.boskovice.cz/archeologie/gs-1038</a:t>
            </a:r>
            <a:endParaRPr lang="cs-CZ" dirty="0" smtClean="0"/>
          </a:p>
          <a:p>
            <a:r>
              <a:rPr lang="cs-CZ" dirty="0" smtClean="0">
                <a:hlinkClick r:id="rId5"/>
              </a:rPr>
              <a:t>http://www.pokladymoravy.cz/?page_id=338</a:t>
            </a:r>
            <a:endParaRPr lang="cs-CZ" dirty="0" smtClean="0"/>
          </a:p>
          <a:p>
            <a:r>
              <a:rPr lang="cs-CZ" dirty="0" smtClean="0">
                <a:hlinkClick r:id="rId5"/>
              </a:rPr>
              <a:t>http://www.pokladymoravy.cz/?page_id=338</a:t>
            </a:r>
            <a:endParaRPr lang="cs-CZ" dirty="0" smtClean="0"/>
          </a:p>
          <a:p>
            <a:r>
              <a:rPr lang="cs-CZ" dirty="0" smtClean="0">
                <a:hlinkClick r:id="rId6"/>
              </a:rPr>
              <a:t>https://cs.wikipedia.org/wiki/Prav%C4%9Bk</a:t>
            </a:r>
            <a:endParaRPr lang="cs-CZ" dirty="0" smtClean="0"/>
          </a:p>
          <a:p>
            <a:r>
              <a:rPr lang="cs-CZ" dirty="0" smtClean="0">
                <a:hlinkClick r:id="rId7"/>
              </a:rPr>
              <a:t>https://cs.wikipedia.org/wiki/Um%C4%9Bn%C3%AD_prav%C4%9Bku</a:t>
            </a:r>
            <a:endParaRPr lang="cs-CZ" dirty="0" smtClean="0"/>
          </a:p>
          <a:p>
            <a:r>
              <a:rPr lang="cs-CZ" dirty="0" smtClean="0">
                <a:hlinkClick r:id="rId8"/>
              </a:rPr>
              <a:t>https://cs.wikipedia.org/wiki/Kamenn%C3%A1_hlava_z_M%C5%A1eck%C3%BDch_%C5%BDehrovic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09288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Lví muž</a:t>
            </a:r>
            <a:r>
              <a:rPr lang="cs-CZ" dirty="0"/>
              <a:t>, stáří asi 40 tisíc </a:t>
            </a:r>
            <a:r>
              <a:rPr lang="cs-CZ" dirty="0" smtClean="0"/>
              <a:t>let (Německo – asi 200 km západně od Mnichova)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995" y="1825625"/>
            <a:ext cx="2448010" cy="4351338"/>
          </a:xfrm>
        </p:spPr>
      </p:pic>
    </p:spTree>
    <p:extLst>
      <p:ext uri="{BB962C8B-B14F-4D97-AF65-F5344CB8AC3E}">
        <p14:creationId xmlns:p14="http://schemas.microsoft.com/office/powerpoint/2010/main" val="4223756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b="1" dirty="0"/>
              <a:t>Venuše z </a:t>
            </a:r>
            <a:r>
              <a:rPr lang="cs-CZ" b="1" dirty="0" err="1"/>
              <a:t>Hohle</a:t>
            </a:r>
            <a:r>
              <a:rPr lang="cs-CZ" b="1" dirty="0"/>
              <a:t> </a:t>
            </a:r>
            <a:r>
              <a:rPr lang="cs-CZ" b="1" dirty="0" err="1" smtClean="0"/>
              <a:t>Fels</a:t>
            </a:r>
            <a:r>
              <a:rPr lang="cs-CZ" dirty="0" smtClean="0"/>
              <a:t>, stáří </a:t>
            </a:r>
            <a:r>
              <a:rPr lang="cs-CZ" dirty="0"/>
              <a:t>min. 35 tisíc </a:t>
            </a:r>
            <a:r>
              <a:rPr lang="cs-CZ" dirty="0" smtClean="0"/>
              <a:t>let (Německo – asi 300 km západně od Mnichova )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562" y="1491183"/>
            <a:ext cx="3444875" cy="5167312"/>
          </a:xfrm>
        </p:spPr>
      </p:pic>
    </p:spTree>
    <p:extLst>
      <p:ext uri="{BB962C8B-B14F-4D97-AF65-F5344CB8AC3E}">
        <p14:creationId xmlns:p14="http://schemas.microsoft.com/office/powerpoint/2010/main" val="19602000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Nosorožec</a:t>
            </a:r>
            <a:r>
              <a:rPr lang="cs-CZ" b="1" dirty="0"/>
              <a:t>, </a:t>
            </a:r>
            <a:r>
              <a:rPr lang="cs-CZ" b="1" dirty="0" err="1"/>
              <a:t>Chauvetova</a:t>
            </a:r>
            <a:r>
              <a:rPr lang="cs-CZ" b="1" dirty="0"/>
              <a:t> </a:t>
            </a:r>
            <a:r>
              <a:rPr lang="cs-CZ" b="1" dirty="0" smtClean="0"/>
              <a:t>jeskyně</a:t>
            </a:r>
            <a:r>
              <a:rPr lang="cs-CZ" dirty="0" smtClean="0"/>
              <a:t>, 30-32 </a:t>
            </a:r>
            <a:r>
              <a:rPr lang="cs-CZ" dirty="0"/>
              <a:t>tisíc </a:t>
            </a:r>
            <a:r>
              <a:rPr lang="cs-CZ" dirty="0" smtClean="0"/>
              <a:t>let př.n.l. (Jih Francie)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120" y="1690688"/>
            <a:ext cx="6720840" cy="4379047"/>
          </a:xfrm>
        </p:spPr>
      </p:pic>
    </p:spTree>
    <p:extLst>
      <p:ext uri="{BB962C8B-B14F-4D97-AF65-F5344CB8AC3E}">
        <p14:creationId xmlns:p14="http://schemas.microsoft.com/office/powerpoint/2010/main" val="31422890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05197" y="-848534"/>
            <a:ext cx="10515600" cy="3575108"/>
          </a:xfrm>
        </p:spPr>
        <p:txBody>
          <a:bodyPr/>
          <a:lstStyle/>
          <a:p>
            <a:pPr algn="ctr"/>
            <a:r>
              <a:rPr lang="cs-CZ" b="1" dirty="0"/>
              <a:t>Věstonická </a:t>
            </a:r>
            <a:r>
              <a:rPr lang="cs-CZ" b="1" dirty="0" smtClean="0"/>
              <a:t>Venuše</a:t>
            </a:r>
            <a:r>
              <a:rPr lang="cs-CZ" dirty="0"/>
              <a:t> (27-31 tisíc let</a:t>
            </a:r>
            <a:r>
              <a:rPr lang="cs-CZ" dirty="0" smtClean="0"/>
              <a:t>)</a:t>
            </a:r>
            <a:br>
              <a:rPr lang="cs-CZ" dirty="0" smtClean="0"/>
            </a:b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879" y="939020"/>
            <a:ext cx="2693324" cy="5503782"/>
          </a:xfrm>
        </p:spPr>
      </p:pic>
    </p:spTree>
    <p:extLst>
      <p:ext uri="{BB962C8B-B14F-4D97-AF65-F5344CB8AC3E}">
        <p14:creationId xmlns:p14="http://schemas.microsoft.com/office/powerpoint/2010/main" val="23778855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Věstonická </a:t>
            </a:r>
            <a:r>
              <a:rPr lang="cs-CZ" b="1" dirty="0"/>
              <a:t>V</a:t>
            </a:r>
            <a:r>
              <a:rPr lang="cs-CZ" b="1" dirty="0" smtClean="0"/>
              <a:t>enuše</a:t>
            </a:r>
            <a:r>
              <a:rPr lang="cs-CZ" dirty="0" smtClean="0"/>
              <a:t> (27-31 tisíc let)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Soška byla nalezena 13. července 1925 v popelišti v horní části pravěkého </a:t>
            </a:r>
            <a:r>
              <a:rPr lang="cs-CZ" dirty="0" smtClean="0"/>
              <a:t>naleziště </a:t>
            </a:r>
            <a:r>
              <a:rPr lang="cs-CZ" dirty="0"/>
              <a:t>mezi </a:t>
            </a:r>
            <a:r>
              <a:rPr lang="cs-CZ" b="1" dirty="0"/>
              <a:t>Dolními Věstonicemi</a:t>
            </a:r>
            <a:r>
              <a:rPr lang="cs-CZ" dirty="0"/>
              <a:t> a Pavlovem. </a:t>
            </a:r>
            <a:endParaRPr lang="cs-CZ" dirty="0" smtClean="0"/>
          </a:p>
          <a:p>
            <a:r>
              <a:rPr lang="cs-CZ" dirty="0"/>
              <a:t>Paleolitický nález </a:t>
            </a:r>
            <a:r>
              <a:rPr lang="cs-CZ" dirty="0" smtClean="0"/>
              <a:t>uskutečnil </a:t>
            </a:r>
            <a:r>
              <a:rPr lang="cs-CZ" dirty="0"/>
              <a:t>tým archeologa </a:t>
            </a:r>
            <a:r>
              <a:rPr lang="cs-CZ" b="1" dirty="0"/>
              <a:t>Karla </a:t>
            </a:r>
            <a:r>
              <a:rPr lang="cs-CZ" b="1" dirty="0" smtClean="0"/>
              <a:t>Absolona</a:t>
            </a:r>
            <a:r>
              <a:rPr lang="cs-CZ" dirty="0" smtClean="0"/>
              <a:t>.</a:t>
            </a:r>
          </a:p>
          <a:p>
            <a:r>
              <a:rPr lang="cs-CZ" dirty="0"/>
              <a:t>Je 11,5 cm vysoká a v bocích 4,3 cm široká</a:t>
            </a:r>
            <a:r>
              <a:rPr lang="cs-CZ" dirty="0" smtClean="0"/>
              <a:t>.</a:t>
            </a:r>
          </a:p>
          <a:p>
            <a:r>
              <a:rPr lang="cs-CZ" dirty="0"/>
              <a:t>Použitý materiál je pravděpodobně směsí hlíny a </a:t>
            </a:r>
            <a:r>
              <a:rPr lang="cs-CZ" dirty="0" smtClean="0"/>
              <a:t>vápence.</a:t>
            </a:r>
          </a:p>
          <a:p>
            <a:r>
              <a:rPr lang="cs-CZ" dirty="0"/>
              <a:t>Soška je uložena v Moravském zemském muzeu v Brně ve sbírkách ústavu </a:t>
            </a:r>
            <a:r>
              <a:rPr lang="cs-CZ" b="1" dirty="0" err="1" smtClean="0"/>
              <a:t>Anthropos</a:t>
            </a:r>
            <a:r>
              <a:rPr lang="cs-CZ" dirty="0" smtClean="0"/>
              <a:t>.</a:t>
            </a:r>
            <a:endParaRPr lang="cs-CZ" dirty="0"/>
          </a:p>
          <a:p>
            <a:r>
              <a:rPr lang="cs-CZ" dirty="0"/>
              <a:t>Vystavována je pouze </a:t>
            </a:r>
            <a:r>
              <a:rPr lang="cs-CZ" dirty="0" smtClean="0"/>
              <a:t>ojediněle.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479681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Malby z jeskyně </a:t>
            </a:r>
            <a:r>
              <a:rPr lang="cs-CZ" b="1" dirty="0" err="1" smtClean="0"/>
              <a:t>Lascaux</a:t>
            </a:r>
            <a:r>
              <a:rPr lang="cs-CZ" b="1" dirty="0" smtClean="0"/>
              <a:t>, </a:t>
            </a:r>
            <a:r>
              <a:rPr lang="es-ES" dirty="0"/>
              <a:t>15 000 </a:t>
            </a:r>
            <a:r>
              <a:rPr lang="es-ES" dirty="0" err="1"/>
              <a:t>až</a:t>
            </a:r>
            <a:r>
              <a:rPr lang="es-ES" dirty="0"/>
              <a:t> 13 000 </a:t>
            </a:r>
            <a:r>
              <a:rPr lang="es-ES" dirty="0" err="1"/>
              <a:t>př</a:t>
            </a:r>
            <a:r>
              <a:rPr lang="es-ES" dirty="0"/>
              <a:t>. n. l</a:t>
            </a:r>
            <a:r>
              <a:rPr lang="es-ES" dirty="0" smtClean="0"/>
              <a:t>.</a:t>
            </a:r>
            <a:r>
              <a:rPr lang="cs-CZ" dirty="0" smtClean="0"/>
              <a:t> (Jihozápad Francie)</a:t>
            </a:r>
            <a:endParaRPr lang="cs-CZ" b="1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7183" y="1825625"/>
            <a:ext cx="6637634" cy="4351338"/>
          </a:xfrm>
        </p:spPr>
      </p:pic>
    </p:spTree>
    <p:extLst>
      <p:ext uri="{BB962C8B-B14F-4D97-AF65-F5344CB8AC3E}">
        <p14:creationId xmlns:p14="http://schemas.microsoft.com/office/powerpoint/2010/main" val="31436979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Konec Mladého paleolitu, 10 000 př.n.l. (</a:t>
            </a:r>
            <a:r>
              <a:rPr lang="cs-CZ" dirty="0" smtClean="0"/>
              <a:t>Předmostí u Přerova)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Jedna ze sedmi sošek ženských postav, nalezených v Předmostí u Přerova</a:t>
            </a:r>
            <a:r>
              <a:rPr lang="cs-CZ" dirty="0" smtClean="0"/>
              <a:t>.</a:t>
            </a:r>
          </a:p>
          <a:p>
            <a:r>
              <a:rPr lang="cs-CZ" dirty="0" smtClean="0"/>
              <a:t> </a:t>
            </a:r>
            <a:r>
              <a:rPr lang="cs-CZ" dirty="0"/>
              <a:t>Sošky byly vyrobeny z mamutích kostí.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275" y="2277687"/>
            <a:ext cx="2900373" cy="4314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01933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547</Words>
  <Application>Microsoft Office PowerPoint</Application>
  <PresentationFormat>Širokoúhlá obrazovka</PresentationFormat>
  <Paragraphs>72</Paragraphs>
  <Slides>20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Motiv Office</vt:lpstr>
      <vt:lpstr>Pravěké umění  (pro 1.stupeň)</vt:lpstr>
      <vt:lpstr>Mladý paleolit – konec starší doby kamenné (40 000 př.n.l. - 10 000 př.n.l.)   </vt:lpstr>
      <vt:lpstr>Lví muž, stáří asi 40 tisíc let (Německo – asi 200 km západně od Mnichova)</vt:lpstr>
      <vt:lpstr>Venuše z Hohle Fels, stáří min. 35 tisíc let (Německo – asi 300 km západně od Mnichova )</vt:lpstr>
      <vt:lpstr>Nosorožec, Chauvetova jeskyně, 30-32 tisíc let př.n.l. (Jih Francie)</vt:lpstr>
      <vt:lpstr>Věstonická Venuše (27-31 tisíc let) </vt:lpstr>
      <vt:lpstr>Věstonická Venuše (27-31 tisíc let) </vt:lpstr>
      <vt:lpstr>Malby z jeskyně Lascaux, 15 000 až 13 000 př. n. l. (Jihozápad Francie)</vt:lpstr>
      <vt:lpstr>Konec Mladého paleolitu, 10 000 př.n.l. (Předmostí u Přerova)</vt:lpstr>
      <vt:lpstr>Neolit – mladší doba kamenná (10 000 př.n.l. – 4 000 př.n.l.)</vt:lpstr>
      <vt:lpstr>Jeskynní malba ze Sahary, vrchol Neolitu</vt:lpstr>
      <vt:lpstr>Johanka, 4600 př.n.l. (Hluboké Mašůvky u Znojma)</vt:lpstr>
      <vt:lpstr>Hedvika, 4800 př.n.l. – 4000př.n.l. (Morava)</vt:lpstr>
      <vt:lpstr>Pozdní pravěk (doba bronzová a železná byla na území českých zemí asi až do roků mezi 0 – 400 n.l.)</vt:lpstr>
      <vt:lpstr>Pozdní pravěk – doba bronzová a železná (4000 př.n.l. – 100 n.l.)</vt:lpstr>
      <vt:lpstr>Plastika koně, 1 300 – 800 př. n. l. (Lovičky, okr. Vyškov)</vt:lpstr>
      <vt:lpstr>Zlomky sklenených, plasticky zdobených náramků, pozdní doba bronzová (Oppidum Malé Hradisko) </vt:lpstr>
      <vt:lpstr>Opuková hlava z Mšeckých Žehrovic, asi 300 př.n.l.</vt:lpstr>
      <vt:lpstr>Hudba prvobytně pospolné společnosti</vt:lpstr>
      <vt:lpstr>Zdroje:</vt:lpstr>
    </vt:vector>
  </TitlesOfParts>
  <Company>Masarykova univerzita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Pravěké umění</dc:title>
  <dc:creator>Ota Nožka</dc:creator>
  <cp:lastModifiedBy>Ota Nožka</cp:lastModifiedBy>
  <cp:revision>11</cp:revision>
  <dcterms:created xsi:type="dcterms:W3CDTF">2019-06-21T09:41:37Z</dcterms:created>
  <dcterms:modified xsi:type="dcterms:W3CDTF">2019-06-21T11:25:57Z</dcterms:modified>
</cp:coreProperties>
</file>