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90" r:id="rId8"/>
    <p:sldId id="260" r:id="rId9"/>
    <p:sldId id="286" r:id="rId10"/>
    <p:sldId id="261" r:id="rId11"/>
    <p:sldId id="262" r:id="rId12"/>
    <p:sldId id="300" r:id="rId13"/>
    <p:sldId id="291" r:id="rId14"/>
    <p:sldId id="288" r:id="rId15"/>
    <p:sldId id="301" r:id="rId16"/>
    <p:sldId id="292" r:id="rId17"/>
    <p:sldId id="293" r:id="rId18"/>
    <p:sldId id="289" r:id="rId19"/>
    <p:sldId id="264" r:id="rId20"/>
    <p:sldId id="263" r:id="rId21"/>
    <p:sldId id="294" r:id="rId22"/>
    <p:sldId id="265" r:id="rId23"/>
    <p:sldId id="298" r:id="rId24"/>
    <p:sldId id="267" r:id="rId25"/>
    <p:sldId id="268" r:id="rId26"/>
    <p:sldId id="269" r:id="rId27"/>
    <p:sldId id="270" r:id="rId28"/>
    <p:sldId id="271" r:id="rId29"/>
    <p:sldId id="272" r:id="rId30"/>
    <p:sldId id="295" r:id="rId31"/>
    <p:sldId id="282" r:id="rId32"/>
    <p:sldId id="296" r:id="rId33"/>
    <p:sldId id="287" r:id="rId34"/>
    <p:sldId id="302" r:id="rId35"/>
    <p:sldId id="303" r:id="rId36"/>
    <p:sldId id="281" r:id="rId37"/>
    <p:sldId id="285" r:id="rId38"/>
    <p:sldId id="283" r:id="rId39"/>
    <p:sldId id="284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9A5CF-B057-4810-B3A7-40AED166401A}" type="datetimeFigureOut">
              <a:rPr lang="cs-CZ" smtClean="0"/>
              <a:t>25.03.2019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D2DE-F8AB-4189-BF70-56AA04A1F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33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0826ea85513de8e0a8b3e36eda57e427/96cae3e5350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  <a:hlinkClick r:id="rId3"/>
              </a:rPr>
              <a:t>https://www.mentimeter.com/s/0826ea85513de8e0a8b3e36eda57e427/96cae3e53504</a:t>
            </a:r>
            <a:endParaRPr lang="cs-CZ" altLang="cs-CZ" dirty="0">
              <a:solidFill>
                <a:srgbClr val="2C5C6C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AD2DE-F8AB-4189-BF70-56AA04A1FB4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1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Obrázek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45" name="Obrázek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6" name="Obrázek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87" name="Obrázek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9" name="Obrázek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130" name="Obrázek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C0504D"/>
            </a:solidFill>
            <a:custDash>
              <a:ds d="140000" sp="105000"/>
            </a:custDash>
            <a:round/>
          </a:ln>
        </p:spPr>
      </p:sp>
      <p:sp>
        <p:nvSpPr>
          <p:cNvPr id="13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rgbClr val="C0504D"/>
            </a:solidFill>
            <a:custDash>
              <a:ds d="140000" sp="105000"/>
            </a:custDash>
            <a:round/>
          </a:ln>
        </p:spPr>
      </p:sp>
      <p:sp>
        <p:nvSpPr>
          <p:cNvPr id="2" name="CustomShape 3"/>
          <p:cNvSpPr/>
          <p:nvPr/>
        </p:nvSpPr>
        <p:spPr>
          <a:xfrm rot="5400000">
            <a:off x="419040" y="6467040"/>
            <a:ext cx="190440" cy="11988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25560">
            <a:noFill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200">
                <a:solidFill>
                  <a:srgbClr val="000000"/>
                </a:solidFill>
                <a:latin typeface="Bookman Old Style"/>
              </a:rPr>
              <a:t>Klikněte pro úpravu formátu textu nadpisuKlepnutím lze upravit styl předlohy nadpisů.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400800" y="6355080"/>
            <a:ext cx="228564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12. 4. 2016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898720" y="6355080"/>
            <a:ext cx="347436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216080" y="6355080"/>
            <a:ext cx="121896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E44EBAD-065D-4758-8B26-0D35B8B4A16F}" type="slidenum">
              <a:rPr lang="cs-CZ" sz="1400">
                <a:solidFill>
                  <a:srgbClr val="1F497D"/>
                </a:solidFill>
                <a:latin typeface="Gill Sans M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905040" y="3648240"/>
            <a:ext cx="7314840" cy="1279800"/>
          </a:xfrm>
          <a:prstGeom prst="rect">
            <a:avLst/>
          </a:prstGeom>
          <a:noFill/>
          <a:ln w="6480">
            <a:solidFill>
              <a:srgbClr val="4F81BD"/>
            </a:solidFill>
            <a:round/>
          </a:ln>
        </p:spPr>
      </p:sp>
      <p:sp>
        <p:nvSpPr>
          <p:cNvPr id="8" name="CustomShape 9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w="6480">
            <a:solidFill>
              <a:srgbClr val="C0504D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905040" y="3648240"/>
            <a:ext cx="228240" cy="1279800"/>
          </a:xfrm>
          <a:prstGeom prst="rect">
            <a:avLst/>
          </a:prstGeom>
          <a:solidFill>
            <a:srgbClr val="4F81BD"/>
          </a:solidFill>
          <a:ln w="648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rgbClr val="C0504D"/>
          </a:solidFill>
          <a:ln w="6480">
            <a:noFill/>
          </a:ln>
        </p:spPr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ill Sans MT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000">
                <a:latin typeface="Gill Sans MT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Gill Sans MT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1600">
                <a:latin typeface="Gill Sans MT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Gill Sans MT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Gill Sans MT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Gill Sans MT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C0504D"/>
            </a:solidFill>
            <a:custDash>
              <a:ds d="140000" sp="105000"/>
            </a:custDash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rgbClr val="C0504D"/>
            </a:solidFill>
            <a:custDash>
              <a:ds d="140000" sp="105000"/>
            </a:custDash>
            <a:round/>
          </a:ln>
        </p:spPr>
      </p:sp>
      <p:sp>
        <p:nvSpPr>
          <p:cNvPr id="48" name="CustomShape 3"/>
          <p:cNvSpPr/>
          <p:nvPr/>
        </p:nvSpPr>
        <p:spPr>
          <a:xfrm rot="5400000">
            <a:off x="419040" y="6467040"/>
            <a:ext cx="190440" cy="11988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25560">
            <a:noFill/>
          </a:ln>
        </p:spPr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Klikněte pro úpravu formátu textu nadpisuKlepnutím lze upravit styl předlohy nadpisů.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12. 4. 2016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66CDA9A-63F2-49CA-A91D-D283E8CB0547}" type="slidenum">
              <a:rPr lang="cs-CZ" sz="1400">
                <a:solidFill>
                  <a:srgbClr val="1F497D"/>
                </a:solidFill>
                <a:latin typeface="Gill Sans M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300">
                <a:solidFill>
                  <a:srgbClr val="1F497D"/>
                </a:solidFill>
                <a:latin typeface="Gill Sans MT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000">
                <a:solidFill>
                  <a:srgbClr val="000000"/>
                </a:solidFill>
                <a:latin typeface="Gill Sans MT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" charset="2"/>
              <a:buChar char=""/>
            </a:pPr>
            <a:r>
              <a:rPr lang="cs-CZ">
                <a:solidFill>
                  <a:srgbClr val="000000"/>
                </a:solidFill>
                <a:latin typeface="Gill Sans MT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SzPct val="70000"/>
              <a:buFont typeface="Wingdings" charset="2"/>
              <a:buChar char=""/>
            </a:pPr>
            <a:r>
              <a:rPr lang="cs-CZ" sz="1600">
                <a:solidFill>
                  <a:srgbClr val="000000"/>
                </a:solidFill>
                <a:latin typeface="Gill Sans MT"/>
              </a:rPr>
              <a:t>Pátá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rgbClr val="C0504D"/>
            </a:solidFill>
            <a:custDash>
              <a:ds d="140000" sp="105000"/>
            </a:custDash>
            <a:round/>
          </a:ln>
        </p:spPr>
      </p:sp>
      <p:sp>
        <p:nvSpPr>
          <p:cNvPr id="89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rgbClr val="C0504D"/>
            </a:solidFill>
            <a:custDash>
              <a:ds d="140000" sp="105000"/>
            </a:custDash>
            <a:round/>
          </a:ln>
        </p:spPr>
      </p:sp>
      <p:sp>
        <p:nvSpPr>
          <p:cNvPr id="90" name="CustomShape 3"/>
          <p:cNvSpPr/>
          <p:nvPr/>
        </p:nvSpPr>
        <p:spPr>
          <a:xfrm rot="5400000">
            <a:off x="419040" y="6467040"/>
            <a:ext cx="190440" cy="11988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25560">
            <a:noFill/>
          </a:ln>
        </p:spPr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Klikněte pro úpravu formátu textu nadpisuKlepnutím lze upravit styl předlohy nadpisů.</a:t>
            </a:r>
            <a:endParaRPr/>
          </a:p>
        </p:txBody>
      </p:sp>
      <p:sp>
        <p:nvSpPr>
          <p:cNvPr id="92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12. 4. 2016</a:t>
            </a:r>
            <a:endParaRPr/>
          </a:p>
        </p:txBody>
      </p:sp>
      <p:sp>
        <p:nvSpPr>
          <p:cNvPr id="93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4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5DEA733-4201-4BFF-91E8-DB87EB469BF3}" type="slidenum">
              <a:rPr lang="cs-CZ" sz="1400">
                <a:solidFill>
                  <a:srgbClr val="1F497D"/>
                </a:solidFill>
                <a:latin typeface="Gill Sans M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600">
                <a:solidFill>
                  <a:srgbClr val="000000"/>
                </a:solidFill>
                <a:latin typeface="Gill Sans MT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300">
                <a:solidFill>
                  <a:srgbClr val="1F497D"/>
                </a:solidFill>
                <a:latin typeface="Gill Sans MT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000">
                <a:solidFill>
                  <a:srgbClr val="000000"/>
                </a:solidFill>
                <a:latin typeface="Gill Sans MT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" charset="2"/>
              <a:buChar char=""/>
            </a:pPr>
            <a:r>
              <a:rPr lang="cs-CZ">
                <a:solidFill>
                  <a:srgbClr val="000000"/>
                </a:solidFill>
                <a:latin typeface="Gill Sans MT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SzPct val="70000"/>
              <a:buFont typeface="Wingdings" charset="2"/>
              <a:buChar char=""/>
            </a:pPr>
            <a:r>
              <a:rPr lang="cs-CZ" sz="1600">
                <a:solidFill>
                  <a:srgbClr val="000000"/>
                </a:solidFill>
                <a:latin typeface="Gill Sans MT"/>
              </a:rPr>
              <a:t>Pátá úroveň</a:t>
            </a:r>
            <a:endParaRPr/>
          </a:p>
        </p:txBody>
      </p:sp>
      <p:sp>
        <p:nvSpPr>
          <p:cNvPr id="96" name="PlaceHolder 9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1400">
                <a:solidFill>
                  <a:srgbClr val="1F497D"/>
                </a:solidFill>
                <a:latin typeface="Gill Sans MT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300">
                <a:solidFill>
                  <a:srgbClr val="1F497D"/>
                </a:solidFill>
                <a:latin typeface="Gill Sans MT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000">
                <a:solidFill>
                  <a:srgbClr val="000000"/>
                </a:solidFill>
                <a:latin typeface="Gill Sans MT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" charset="2"/>
              <a:buChar char=""/>
            </a:pPr>
            <a:r>
              <a:rPr lang="cs-CZ">
                <a:solidFill>
                  <a:srgbClr val="000000"/>
                </a:solidFill>
                <a:latin typeface="Gill Sans MT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SzPct val="70000"/>
              <a:buFont typeface="Wingdings" charset="2"/>
              <a:buChar char=""/>
            </a:pPr>
            <a:r>
              <a:rPr lang="cs-CZ" sz="1600">
                <a:solidFill>
                  <a:srgbClr val="000000"/>
                </a:solidFill>
                <a:latin typeface="Gill Sans MT"/>
              </a:rPr>
              <a:t>Pátá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CM3t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1url.cz/CM3tO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cr.cz/clanek/obcanske-aktivity-118893.aspx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1url.cz/CM3tO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sp.cz/sqw/hp.sqw?k=322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p.sqw?k=182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200">
                <a:solidFill>
                  <a:srgbClr val="000000"/>
                </a:solidFill>
                <a:latin typeface="Bookman Old Style"/>
              </a:rPr>
              <a:t>JÁ JAKO OBČAN ČESKÉ REPUBLIKY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1219320" y="5085184"/>
            <a:ext cx="6857640" cy="533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2000" dirty="0" err="1">
                <a:solidFill>
                  <a:srgbClr val="1F497D"/>
                </a:solidFill>
                <a:latin typeface="Bookman Old Style"/>
              </a:rPr>
              <a:t>IHi</a:t>
            </a:r>
            <a:r>
              <a:rPr lang="cs-CZ" sz="2000" dirty="0">
                <a:solidFill>
                  <a:srgbClr val="1F497D"/>
                </a:solidFill>
                <a:latin typeface="Bookman Old Style"/>
              </a:rPr>
              <a:t>, jaro 2019</a:t>
            </a:r>
            <a:endParaRPr dirty="0"/>
          </a:p>
        </p:txBody>
      </p:sp>
      <p:pic>
        <p:nvPicPr>
          <p:cNvPr id="13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4480" y="692640"/>
            <a:ext cx="2639520" cy="16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Zákonodárná moc - Parlament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5364088" y="1336537"/>
            <a:ext cx="3779912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Senát</a:t>
            </a:r>
            <a:endParaRPr sz="1400" dirty="0"/>
          </a:p>
        </p:txBody>
      </p:sp>
      <p:sp>
        <p:nvSpPr>
          <p:cNvPr id="146" name="TextShape 3"/>
          <p:cNvSpPr txBox="1"/>
          <p:nvPr/>
        </p:nvSpPr>
        <p:spPr>
          <a:xfrm>
            <a:off x="251520" y="1340768"/>
            <a:ext cx="4427984" cy="5184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Poslanecká sněmovna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Tvořena poslanci</a:t>
            </a:r>
            <a:endParaRPr sz="2000" dirty="0"/>
          </a:p>
          <a:p>
            <a:pPr marL="522900" lvl="1" indent="-342900"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Nutné získat alespoň 5 % hlasů </a:t>
            </a:r>
            <a:br>
              <a:rPr lang="cs-CZ" sz="2000" dirty="0">
                <a:solidFill>
                  <a:srgbClr val="1F497D"/>
                </a:solidFill>
                <a:latin typeface="Gill Sans MT"/>
              </a:rPr>
            </a:br>
            <a:r>
              <a:rPr lang="cs-CZ" sz="2000" dirty="0">
                <a:solidFill>
                  <a:srgbClr val="1F497D"/>
                </a:solidFill>
                <a:latin typeface="Gill Sans MT"/>
              </a:rPr>
              <a:t>ve volbách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Poslanecký klub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200 poslanců volených na 4 roky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Věk alespoň 21 let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Má právo vyslovit nedůvěru vládě</a:t>
            </a:r>
            <a:endParaRPr sz="2000" dirty="0"/>
          </a:p>
          <a:p>
            <a:pPr marL="522900" lvl="1" indent="-342900"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Rozhoduje o podobě státního rozpočtu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Má právo navrhovat zákony</a:t>
            </a:r>
            <a:endParaRPr sz="2000" dirty="0"/>
          </a:p>
          <a:p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6B0F063-7F7E-4DE4-BEBC-E9F88EEF15A2}"/>
              </a:ext>
            </a:extLst>
          </p:cNvPr>
          <p:cNvSpPr txBox="1"/>
          <p:nvPr/>
        </p:nvSpPr>
        <p:spPr>
          <a:xfrm>
            <a:off x="5364088" y="6385897"/>
            <a:ext cx="33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b="1" dirty="0">
                <a:hlinkClick r:id="rId3"/>
              </a:rPr>
              <a:t>https://1url.cz/CM3tO</a:t>
            </a:r>
            <a:endParaRPr lang="cs-CZ" altLang="cs-CZ" sz="1200" dirty="0">
              <a:solidFill>
                <a:srgbClr val="2C5C6C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5B79461-3FD4-44F0-A853-4C8999F4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588" y="2054950"/>
            <a:ext cx="2952328" cy="55399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</a:rPr>
              <a:t>menti.com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</a:rPr>
              <a:t>Kód:872911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862E7D-263B-4631-8AF9-220A0B965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16" y="2664928"/>
            <a:ext cx="3527072" cy="35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1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Zákonodárná moc - Parlament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4474071" y="1340768"/>
            <a:ext cx="4644008" cy="4334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Senát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Senátoři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Navrhuje zákony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Projednává a schvaluje zákony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Vyslovuje souhlas s mezinárodními smlouvami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Vyslovuje souhlas se jmenováním ústavních soudců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Může podat žalobu na prezidenta republiky</a:t>
            </a:r>
            <a:endParaRPr sz="1400" dirty="0"/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Předkládá prezidentu republiky návrhy </a:t>
            </a:r>
            <a:br>
              <a:rPr lang="cs-CZ" dirty="0">
                <a:solidFill>
                  <a:srgbClr val="1F497D"/>
                </a:solidFill>
                <a:latin typeface="Gill Sans MT"/>
              </a:rPr>
            </a:br>
            <a:r>
              <a:rPr lang="cs-CZ" dirty="0">
                <a:solidFill>
                  <a:srgbClr val="1F497D"/>
                </a:solidFill>
                <a:latin typeface="Gill Sans MT"/>
              </a:rPr>
              <a:t>na udělení státních vyznamenání</a:t>
            </a:r>
            <a:endParaRPr sz="1400" dirty="0"/>
          </a:p>
        </p:txBody>
      </p:sp>
      <p:sp>
        <p:nvSpPr>
          <p:cNvPr id="146" name="TextShape 3"/>
          <p:cNvSpPr txBox="1"/>
          <p:nvPr/>
        </p:nvSpPr>
        <p:spPr>
          <a:xfrm>
            <a:off x="179512" y="1340768"/>
            <a:ext cx="4320480" cy="5184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Poslanecká sněmovna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Tvořena poslanci</a:t>
            </a:r>
            <a:endParaRPr dirty="0"/>
          </a:p>
          <a:p>
            <a:pPr marL="522900" lvl="1" indent="-342900"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Nutné získat alespoň 5 % hlasů </a:t>
            </a:r>
            <a:br>
              <a:rPr lang="cs-CZ" dirty="0">
                <a:solidFill>
                  <a:srgbClr val="1F497D"/>
                </a:solidFill>
                <a:latin typeface="Gill Sans MT"/>
              </a:rPr>
            </a:br>
            <a:r>
              <a:rPr lang="cs-CZ" dirty="0">
                <a:solidFill>
                  <a:srgbClr val="1F497D"/>
                </a:solidFill>
                <a:latin typeface="Gill Sans MT"/>
              </a:rPr>
              <a:t>ve volbách</a:t>
            </a:r>
            <a:endParaRPr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Poslanecký klub</a:t>
            </a:r>
            <a:endParaRPr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200 poslanců volených na 4 roky</a:t>
            </a:r>
            <a:endParaRPr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Věk alespoň 21 let</a:t>
            </a:r>
            <a:endParaRPr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Má právo vyslovit nedůvěru vládě</a:t>
            </a:r>
            <a:endParaRPr dirty="0"/>
          </a:p>
          <a:p>
            <a:pPr marL="522900" lvl="1" indent="-342900"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Rozhoduje o podobě státního rozpočtu</a:t>
            </a:r>
            <a:endParaRPr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Má právo navrhovat zákony</a:t>
            </a:r>
            <a:endParaRPr dirty="0"/>
          </a:p>
          <a:p>
            <a:endParaRPr dirty="0"/>
          </a:p>
        </p:txBody>
      </p:sp>
      <p:sp>
        <p:nvSpPr>
          <p:cNvPr id="2" name="TextovéPole 1"/>
          <p:cNvSpPr txBox="1"/>
          <p:nvPr/>
        </p:nvSpPr>
        <p:spPr>
          <a:xfrm>
            <a:off x="2051720" y="545684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dirty="0">
                <a:solidFill>
                  <a:srgbClr val="1F497D"/>
                </a:solidFill>
                <a:latin typeface="Gill Sans MT"/>
              </a:rPr>
              <a:t>Parlament vyslovuje souhlas s vyhlášením válečného stavu, s pobytem cizích vojsk na území ČR či s vysláním ozbrojených sil do zahraničí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347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enát složení 20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6666"/>
          <a:stretch/>
        </p:blipFill>
        <p:spPr bwMode="auto">
          <a:xfrm>
            <a:off x="15824" y="0"/>
            <a:ext cx="9117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1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059A09F-3CFE-40DA-8B45-08016BF7A734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B42FE6-5D51-48F5-835E-39B840B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Zrušit Senát?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97DF55-CC75-4354-902B-4256715AA4FE}"/>
              </a:ext>
            </a:extLst>
          </p:cNvPr>
          <p:cNvSpPr txBox="1"/>
          <p:nvPr/>
        </p:nvSpPr>
        <p:spPr>
          <a:xfrm>
            <a:off x="3024336" y="5764548"/>
            <a:ext cx="33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b="1" dirty="0">
                <a:hlinkClick r:id="rId2"/>
              </a:rPr>
              <a:t>https://1url.cz/CM3tO</a:t>
            </a:r>
            <a:endParaRPr lang="cs-CZ" altLang="cs-CZ" sz="1200" dirty="0">
              <a:solidFill>
                <a:srgbClr val="2C5C6C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8417A3A-97D8-4630-8171-61C8A6C9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36" y="1433601"/>
            <a:ext cx="2952328" cy="55399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</a:rPr>
              <a:t>menti.com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</a:rPr>
              <a:t>Kód:872911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305A76-6866-4988-8C7F-FA37A9BFE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64" y="2043579"/>
            <a:ext cx="3527072" cy="35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Výkonná moc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395536" y="1340768"/>
            <a:ext cx="5256584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6000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Prezident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5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Výkonná moc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67544" y="1196752"/>
            <a:ext cx="5256584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6000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Prezident</a:t>
            </a:r>
            <a:endParaRPr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Miloš Zeman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Sjednává mezinárodní smlouvy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Vrchní velitel ozbrojených sil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Svolává zasedání poslanecké sněmovny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Jmenuje soudce, generály, členy Bankovní rady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Uděluje státní vyznamenání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Odpouští a zmírňuje tresty udělené soudem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Uděluje amnestii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Podepisuje zákony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Má právo vrátit Parlamentu přijatý zákon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Jmenuje a odvolává předsedu a další členy vlány, přijímá jejich demisi, odvolává vládu</a:t>
            </a:r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Vyhlašuje volby</a:t>
            </a:r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5466731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/>
              <a:t>přímá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/>
              <a:t>věk min. 40 let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/>
              <a:t>nutná podpora 20 poslanců nebo 10 senátorů nebo 50 000 občanů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cs-CZ" sz="2400" b="1" dirty="0"/>
              <a:t>	Volba prezidenta</a:t>
            </a:r>
          </a:p>
        </p:txBody>
      </p:sp>
      <p:pic>
        <p:nvPicPr>
          <p:cNvPr id="27650" name="Picture 2" descr="Kandidáti na prezidenta Č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168351" cy="2378778"/>
          </a:xfrm>
          <a:prstGeom prst="rect">
            <a:avLst/>
          </a:prstGeom>
          <a:noFill/>
        </p:spPr>
      </p:pic>
      <p:pic>
        <p:nvPicPr>
          <p:cNvPr id="27652" name="Picture 4" descr="Výsledek obrázku pro kandidáti na prezidenta 2018"/>
          <p:cNvPicPr>
            <a:picLocks noChangeAspect="1" noChangeArrowheads="1"/>
          </p:cNvPicPr>
          <p:nvPr/>
        </p:nvPicPr>
        <p:blipFill>
          <a:blip r:embed="rId3" cstate="print"/>
          <a:srcRect t="3030" b="9091"/>
          <a:stretch>
            <a:fillRect/>
          </a:stretch>
        </p:blipFill>
        <p:spPr bwMode="auto">
          <a:xfrm>
            <a:off x="3923928" y="3861048"/>
            <a:ext cx="4805058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51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1F497D"/>
                </a:solidFill>
                <a:latin typeface="Bookman Old Style"/>
              </a:rPr>
              <a:t>Prezidentské volby 2018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l="19851" t="22640" r="42350" b="41360"/>
          <a:stretch/>
        </p:blipFill>
        <p:spPr>
          <a:xfrm>
            <a:off x="229068" y="1556792"/>
            <a:ext cx="8685504" cy="516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Výkonná moc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216080"/>
            <a:ext cx="5256584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6000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Prezident</a:t>
            </a:r>
            <a:endParaRPr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Miloš Zeman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Sjednává mezinárodní smlouvy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Vrchní velitel ozbrojených sil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Svolává zasedání poslanecké sněmovny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Jmenuje soudce, generály, členy Bankovní rady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Uděluje státní vyznamenání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Odpouští a zmírňuje tresty udělené soudem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Uděluje amnestii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Podepisuje zákony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Má právo vrátit Parlamentu přijatý zákon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Jmenuje a odvolává předsedu a další členy vlány, přijímá jejich demisi, odvolává vládu</a:t>
            </a:r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Vyhlašuje volby</a:t>
            </a:r>
            <a:endParaRPr dirty="0">
              <a:solidFill>
                <a:srgbClr val="1F497D"/>
              </a:solidFill>
              <a:latin typeface="Gill Sans MT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5652120" y="1340768"/>
            <a:ext cx="3491880" cy="481271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400" dirty="0">
                <a:latin typeface="Gill Sans MT"/>
              </a:rPr>
              <a:t>Vláda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Výkonná moc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219320"/>
            <a:ext cx="5256584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6000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Prezident</a:t>
            </a:r>
            <a:endParaRPr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Miloš Zeman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Sjednává mezinárodní smlouvy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Vrchní velitel ozbrojených sil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Svolává zasedání poslanecké sněmovny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Jmenuje soudce, generály, členy Bankovní rady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Uděluje státní vyznamenání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Odpouští a zmírňuje tresty udělené soudem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Uděluje amnestii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Podepisuje zákony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Má právo vrátit Parlamentu přijatý zákon</a:t>
            </a:r>
            <a:endParaRPr sz="14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Jmenuje a odvolává předsedu a další členy vlány, přijímá jejich demisi, odvolává vládu</a:t>
            </a:r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Vyhlašuje volby</a:t>
            </a:r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endParaRPr sz="1400" dirty="0"/>
          </a:p>
        </p:txBody>
      </p:sp>
      <p:sp>
        <p:nvSpPr>
          <p:cNvPr id="155" name="TextShape 3"/>
          <p:cNvSpPr txBox="1"/>
          <p:nvPr/>
        </p:nvSpPr>
        <p:spPr>
          <a:xfrm>
            <a:off x="5508104" y="1344008"/>
            <a:ext cx="3491880" cy="481271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600" dirty="0">
                <a:latin typeface="Gill Sans MT"/>
              </a:rPr>
              <a:t>Vláda</a:t>
            </a:r>
            <a:endParaRPr sz="26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Premiér:  Andrej </a:t>
            </a:r>
            <a:r>
              <a:rPr lang="cs-CZ" dirty="0" err="1">
                <a:solidFill>
                  <a:srgbClr val="1F497D"/>
                </a:solidFill>
                <a:latin typeface="Gill Sans MT"/>
              </a:rPr>
              <a:t>Babiš</a:t>
            </a:r>
            <a:endParaRPr sz="16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Ministerstva</a:t>
            </a:r>
            <a:endParaRPr sz="16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Řídí státní administrativní aparát</a:t>
            </a:r>
            <a:endParaRPr sz="16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Politické strany</a:t>
            </a:r>
            <a:endParaRPr sz="1600" dirty="0"/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Úřednická vláda</a:t>
            </a:r>
          </a:p>
          <a:p>
            <a:pPr marL="342900" indent="-342900">
              <a:spcAft>
                <a:spcPts val="600"/>
              </a:spcAft>
              <a:buSzPct val="76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F497D"/>
                </a:solidFill>
                <a:latin typeface="Gill Sans MT"/>
              </a:rPr>
              <a:t>Rozhoduje o průjezdu ozbrojených sil jiných států přes území ČR, o účasti ozbrojených sil ČR na vojenských cvičeních mimo území ČR atp., parlament to může přehlasovat</a:t>
            </a:r>
            <a:endParaRPr dirty="0">
              <a:solidFill>
                <a:srgbClr val="1F497D"/>
              </a:solidFill>
              <a:latin typeface="Gill Sans MT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4667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1F497D"/>
                </a:solidFill>
                <a:latin typeface="Bookman Old Style"/>
              </a:rPr>
              <a:t>Státní symboly</a:t>
            </a:r>
            <a:endParaRPr dirty="0"/>
          </a:p>
        </p:txBody>
      </p:sp>
      <p:pic>
        <p:nvPicPr>
          <p:cNvPr id="13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40" y="1443240"/>
            <a:ext cx="1872000" cy="2273760"/>
          </a:xfrm>
          <a:prstGeom prst="rect">
            <a:avLst/>
          </a:prstGeom>
          <a:ln>
            <a:noFill/>
          </a:ln>
        </p:spPr>
      </p:pic>
      <p:pic>
        <p:nvPicPr>
          <p:cNvPr id="13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240" y="3717000"/>
            <a:ext cx="2088000" cy="2064600"/>
          </a:xfrm>
          <a:prstGeom prst="rect">
            <a:avLst/>
          </a:prstGeom>
          <a:ln>
            <a:noFill/>
          </a:ln>
        </p:spPr>
      </p:pic>
      <p:pic>
        <p:nvPicPr>
          <p:cNvPr id="13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000" y="1556640"/>
            <a:ext cx="1428480" cy="1714320"/>
          </a:xfrm>
          <a:prstGeom prst="rect">
            <a:avLst/>
          </a:prstGeom>
          <a:ln>
            <a:noFill/>
          </a:ln>
        </p:spPr>
      </p:pic>
      <p:pic>
        <p:nvPicPr>
          <p:cNvPr id="138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360" y="1805040"/>
            <a:ext cx="1428480" cy="952200"/>
          </a:xfrm>
          <a:prstGeom prst="rect">
            <a:avLst/>
          </a:prstGeom>
          <a:ln>
            <a:noFill/>
          </a:ln>
        </p:spPr>
      </p:pic>
      <p:pic>
        <p:nvPicPr>
          <p:cNvPr id="139" name="Picture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7400" y="4430700"/>
            <a:ext cx="1428480" cy="942480"/>
          </a:xfrm>
          <a:prstGeom prst="rect">
            <a:avLst/>
          </a:prstGeom>
          <a:ln>
            <a:noFill/>
          </a:ln>
        </p:spPr>
      </p:pic>
      <p:pic>
        <p:nvPicPr>
          <p:cNvPr id="140" name="Picture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4360" y="4221000"/>
            <a:ext cx="1428480" cy="136188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4680000" y="6309320"/>
            <a:ext cx="446400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Gill Sans MT"/>
              </a:rPr>
              <a:t>Zdroj: http://vlast.</a:t>
            </a:r>
            <a:r>
              <a:rPr lang="cs-CZ" sz="1400" dirty="0" err="1">
                <a:solidFill>
                  <a:srgbClr val="000000"/>
                </a:solidFill>
                <a:latin typeface="Gill Sans MT"/>
              </a:rPr>
              <a:t>cz</a:t>
            </a:r>
            <a:r>
              <a:rPr lang="cs-CZ" sz="1400" dirty="0">
                <a:solidFill>
                  <a:srgbClr val="000000"/>
                </a:solidFill>
                <a:latin typeface="Gill Sans MT"/>
              </a:rPr>
              <a:t>/symboly-</a:t>
            </a:r>
            <a:r>
              <a:rPr lang="cs-CZ" sz="1400" dirty="0" err="1">
                <a:solidFill>
                  <a:srgbClr val="000000"/>
                </a:solidFill>
                <a:latin typeface="Gill Sans MT"/>
              </a:rPr>
              <a:t>ceske</a:t>
            </a:r>
            <a:r>
              <a:rPr lang="cs-CZ" sz="1400" dirty="0">
                <a:solidFill>
                  <a:srgbClr val="000000"/>
                </a:solidFill>
                <a:latin typeface="Gill Sans MT"/>
              </a:rPr>
              <a:t>-republiky/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83640" y="260648"/>
            <a:ext cx="8229240" cy="680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1F497D"/>
                </a:solidFill>
                <a:latin typeface="Bookman Old Style"/>
              </a:rPr>
              <a:t>Jak dobře znáte ty, kdo ovlivňují, jak se nám žije?</a:t>
            </a:r>
            <a:endParaRPr sz="1400" dirty="0"/>
          </a:p>
        </p:txBody>
      </p:sp>
      <p:graphicFrame>
        <p:nvGraphicFramePr>
          <p:cNvPr id="159" name="Table 2"/>
          <p:cNvGraphicFramePr/>
          <p:nvPr>
            <p:extLst>
              <p:ext uri="{D42A27DB-BD31-4B8C-83A1-F6EECF244321}">
                <p14:modId xmlns:p14="http://schemas.microsoft.com/office/powerpoint/2010/main" val="4044397145"/>
              </p:ext>
            </p:extLst>
          </p:nvPr>
        </p:nvGraphicFramePr>
        <p:xfrm>
          <a:off x="683640" y="1124744"/>
          <a:ext cx="7992360" cy="5562360"/>
        </p:xfrm>
        <a:graphic>
          <a:graphicData uri="http://schemas.openxmlformats.org/drawingml/2006/table">
            <a:tbl>
              <a:tblPr/>
              <a:tblGrid>
                <a:gridCol w="532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b="1" dirty="0">
                          <a:solidFill>
                            <a:schemeClr val="tx2"/>
                          </a:solidFill>
                          <a:latin typeface="Gill Sans MT"/>
                        </a:rPr>
                        <a:t>Ministerstvo</a:t>
                      </a:r>
                      <a:endParaRPr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2"/>
                          </a:solidFill>
                          <a:latin typeface="Gill Sans MT"/>
                          <a:ea typeface="Droid Sans Fallback"/>
                        </a:rPr>
                        <a:t>Ministr</a:t>
                      </a:r>
                      <a:endParaRPr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pro místní rozvoj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životního prostředí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práce a sociálních věcí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vnitra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zahraničních věcí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obrany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průmyslu a obchodu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zdravotnictví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spravedlnosti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financí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školství, mládeže a tělovýchovy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dopravy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zemědělství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kultury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11560" y="116632"/>
            <a:ext cx="8229240" cy="504056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1F497D"/>
                </a:solidFill>
                <a:latin typeface="Bookman Old Style"/>
              </a:rPr>
              <a:t>Jak dobře znáte ty, kdo ovlivňují, jak se nám žije?</a:t>
            </a:r>
            <a:endParaRPr sz="1400" dirty="0"/>
          </a:p>
        </p:txBody>
      </p:sp>
      <p:graphicFrame>
        <p:nvGraphicFramePr>
          <p:cNvPr id="159" name="Table 2"/>
          <p:cNvGraphicFramePr/>
          <p:nvPr>
            <p:extLst>
              <p:ext uri="{D42A27DB-BD31-4B8C-83A1-F6EECF244321}">
                <p14:modId xmlns:p14="http://schemas.microsoft.com/office/powerpoint/2010/main" val="3294070498"/>
              </p:ext>
            </p:extLst>
          </p:nvPr>
        </p:nvGraphicFramePr>
        <p:xfrm>
          <a:off x="706932" y="764704"/>
          <a:ext cx="8247471" cy="5562360"/>
        </p:xfrm>
        <a:graphic>
          <a:graphicData uri="http://schemas.openxmlformats.org/drawingml/2006/table">
            <a:tbl>
              <a:tblPr/>
              <a:tblGrid>
                <a:gridCol w="397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b="1" dirty="0">
                          <a:solidFill>
                            <a:schemeClr val="tx2"/>
                          </a:solidFill>
                          <a:latin typeface="Gill Sans MT"/>
                        </a:rPr>
                        <a:t>Ministerstvo</a:t>
                      </a:r>
                      <a:endParaRPr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2"/>
                          </a:solidFill>
                          <a:latin typeface="Gill Sans MT"/>
                          <a:ea typeface="Droid Sans Fallback"/>
                        </a:rPr>
                        <a:t>Ministr</a:t>
                      </a:r>
                      <a:endParaRPr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pro místní rozvoj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Klára Dostálová (VŠE)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životního prostředí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Richard Brabec (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PřF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UK)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práce a sociálních věcí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Dipl.-Pol. Jana Maláčová, MSc.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(pol. Berlín, pol. 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Londýn)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vnitra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/>
                        <a:t>Jan Hamáček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zahraničních věcí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Tomáš Petříček, Ph.D. (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FSV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UK, Brusel,</a:t>
                      </a:r>
                      <a:r>
                        <a:rPr lang="cs-CZ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Warwick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obrany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</a:t>
                      </a:r>
                      <a:r>
                        <a:rPr lang="cs-CZ" sz="12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Lubomír Metnar 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200" b="0" dirty="0" err="1"/>
                        <a:t>Ek</a:t>
                      </a:r>
                      <a:r>
                        <a:rPr lang="cs-CZ" sz="1200" b="0" dirty="0"/>
                        <a:t>. OSU, </a:t>
                      </a:r>
                      <a:r>
                        <a:rPr lang="cs-CZ" sz="1200" b="0" dirty="0" err="1"/>
                        <a:t>PdF</a:t>
                      </a:r>
                      <a:r>
                        <a:rPr lang="cs-CZ" sz="1200" b="0" baseline="0" dirty="0"/>
                        <a:t> OSU)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průmyslu a obchodu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Marta Nováková (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cs-CZ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OSU)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zdravotnictví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et Mgr. Adam Vojtěch (právo PF UK, média</a:t>
                      </a:r>
                      <a:r>
                        <a:rPr lang="cs-CZ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FSV</a:t>
                      </a:r>
                      <a:r>
                        <a:rPr lang="cs-CZ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UK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spravedlnosti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JUDr.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Jan 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Kněžínek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Ph.D. (PF UK)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financí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JUDr. Alena Schillerová, PhD. (PF MU)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školství, mládeže a tělovýchovy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Robert 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Plaga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PhD. (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MendelU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dopravy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Dan 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Ťok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(Strojní</a:t>
                      </a:r>
                      <a:r>
                        <a:rPr lang="cs-CZ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f. VUT)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zemědělství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Miroslav Toman, CSc. (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ČZU</a:t>
                      </a: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Ministerstvo kultury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 Mgr. Antonín Staněk, Ph.D. (</a:t>
                      </a:r>
                      <a:r>
                        <a:rPr lang="cs-CZ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PdF</a:t>
                      </a:r>
                      <a:r>
                        <a:rPr lang="cs-CZ" sz="1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UP)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151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Soudní moc: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219320"/>
            <a:ext cx="404136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64" name="TextShape 3"/>
          <p:cNvSpPr txBox="1"/>
          <p:nvPr/>
        </p:nvSpPr>
        <p:spPr>
          <a:xfrm>
            <a:off x="4632120" y="1216080"/>
            <a:ext cx="404136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6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000" y="188640"/>
            <a:ext cx="5714640" cy="6428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Volby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57200" y="1219320"/>
            <a:ext cx="868680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Prezident republiky: 2018 </a:t>
            </a:r>
            <a:r>
              <a:rPr lang="cs-CZ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1600" dirty="0">
                <a:solidFill>
                  <a:srgbClr val="000000"/>
                </a:solidFill>
                <a:latin typeface="Wingdings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Gill Sans MT"/>
              </a:rPr>
              <a:t>jednou za 5 let: 2023</a:t>
            </a:r>
            <a:endParaRPr dirty="0"/>
          </a:p>
          <a:p>
            <a:pPr>
              <a:lnSpc>
                <a:spcPct val="15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Poslanecká sněmovna: 2017 </a:t>
            </a:r>
            <a:r>
              <a:rPr lang="cs-CZ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600" dirty="0">
                <a:solidFill>
                  <a:srgbClr val="000000"/>
                </a:solidFill>
                <a:latin typeface="Gill Sans MT"/>
              </a:rPr>
              <a:t> jednou za 4 roky: 2021</a:t>
            </a:r>
            <a:endParaRPr dirty="0"/>
          </a:p>
          <a:p>
            <a:pPr>
              <a:lnSpc>
                <a:spcPct val="15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Senát: 2018 </a:t>
            </a:r>
            <a:r>
              <a:rPr lang="cs-CZ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600" dirty="0">
                <a:solidFill>
                  <a:srgbClr val="000000"/>
                </a:solidFill>
                <a:latin typeface="Gill Sans MT"/>
              </a:rPr>
              <a:t> každé 2 roky výměna 1/3 senátorů: 2020</a:t>
            </a:r>
            <a:endParaRPr dirty="0"/>
          </a:p>
          <a:p>
            <a:pPr>
              <a:lnSpc>
                <a:spcPct val="15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Zastupitelstva krajů: 2016 </a:t>
            </a:r>
            <a:r>
              <a:rPr lang="cs-CZ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600" dirty="0">
                <a:solidFill>
                  <a:srgbClr val="000000"/>
                </a:solidFill>
                <a:latin typeface="Gill Sans MT"/>
              </a:rPr>
              <a:t>jednou za 4 roky: 2020</a:t>
            </a:r>
            <a:endParaRPr dirty="0"/>
          </a:p>
          <a:p>
            <a:pPr>
              <a:lnSpc>
                <a:spcPct val="15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Zastupitelstva obcí: 2018 </a:t>
            </a:r>
            <a:r>
              <a:rPr lang="cs-CZ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600" dirty="0">
                <a:solidFill>
                  <a:srgbClr val="000000"/>
                </a:solidFill>
                <a:latin typeface="Gill Sans MT"/>
              </a:rPr>
              <a:t> jednou za 4 roky: 2022</a:t>
            </a:r>
            <a:endParaRPr dirty="0"/>
          </a:p>
          <a:p>
            <a:pPr>
              <a:lnSpc>
                <a:spcPct val="15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Evropský parlament: 2014 </a:t>
            </a:r>
            <a:r>
              <a:rPr lang="cs-CZ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600" dirty="0">
                <a:solidFill>
                  <a:srgbClr val="000000"/>
                </a:solidFill>
                <a:latin typeface="Gill Sans MT"/>
              </a:rPr>
              <a:t> jednou za 5 let: 2019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Volby do krajských zastupitelstev</a:t>
            </a:r>
            <a:endParaRPr/>
          </a:p>
        </p:txBody>
      </p:sp>
      <p:pic>
        <p:nvPicPr>
          <p:cNvPr id="2050" name="Picture 2" descr="https://upload.wikimedia.org/wikipedia/commons/9/99/Volby_Kraj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2544"/>
            <a:ext cx="6483728" cy="37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92280" y="4084310"/>
            <a:ext cx="123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2012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200" y="1342544"/>
            <a:ext cx="123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2016</a:t>
            </a:r>
          </a:p>
        </p:txBody>
      </p:sp>
      <p:pic>
        <p:nvPicPr>
          <p:cNvPr id="13314" name="Picture 2" descr="http://www.nepomuk.cz/uploaded/Image/fotogalerie/2012/mid-20121014031046-mapa-vysledky-voleb-do-kraju-2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602" y="4467104"/>
            <a:ext cx="3544398" cy="2368303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/>
          <a:srcRect l="78778" t="50984" r="14581" b="39172"/>
          <a:stretch/>
        </p:blipFill>
        <p:spPr>
          <a:xfrm>
            <a:off x="450957" y="5267068"/>
            <a:ext cx="1463061" cy="1219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1F497D"/>
                </a:solidFill>
                <a:latin typeface="Bookman Old Style"/>
              </a:rPr>
              <a:t>Ústava ČR 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1F497D"/>
                </a:solidFill>
                <a:latin typeface="Bookman Old Style"/>
              </a:rPr>
              <a:t>a Listina základních práv a svobod</a:t>
            </a:r>
            <a:endParaRPr dirty="0"/>
          </a:p>
        </p:txBody>
      </p:sp>
      <p:sp>
        <p:nvSpPr>
          <p:cNvPr id="171" name="TextShape 2"/>
          <p:cNvSpPr txBox="1"/>
          <p:nvPr/>
        </p:nvSpPr>
        <p:spPr>
          <a:xfrm>
            <a:off x="457200" y="2060848"/>
            <a:ext cx="8229240" cy="409587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Přečtěte si Ústavu ČR</a:t>
            </a:r>
            <a:endParaRPr dirty="0"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600" dirty="0">
                <a:solidFill>
                  <a:srgbClr val="000000"/>
                </a:solidFill>
                <a:latin typeface="Gill Sans MT"/>
              </a:rPr>
              <a:t> Přečtěte si Listinu základních práv a svobod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2800" b="1">
                <a:latin typeface="Gill Sans MT"/>
              </a:rPr>
              <a:t>Zákonodárný proces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</p:txBody>
      </p:sp>
      <p:pic>
        <p:nvPicPr>
          <p:cNvPr id="174" name="Obrázek 1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00" y="1512000"/>
            <a:ext cx="8895600" cy="3694680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683568" y="6341414"/>
            <a:ext cx="800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Podrobný popis: https://www.psp.cz/sqw/hp.sqw?k=331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7" name="Obrázek 1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" y="0"/>
            <a:ext cx="7416000" cy="6858000"/>
          </a:xfrm>
          <a:prstGeom prst="rect">
            <a:avLst/>
          </a:prstGeom>
          <a:ln>
            <a:noFill/>
          </a:ln>
        </p:spPr>
      </p:pic>
      <p:sp>
        <p:nvSpPr>
          <p:cNvPr id="178" name="TextShape 3"/>
          <p:cNvSpPr txBox="1"/>
          <p:nvPr/>
        </p:nvSpPr>
        <p:spPr>
          <a:xfrm>
            <a:off x="7200000" y="4680000"/>
            <a:ext cx="1764488" cy="11142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cs-CZ" sz="1200" dirty="0">
                <a:latin typeface="Arial"/>
              </a:rPr>
              <a:t>Zdroj: http://www.psp.cz/sqw/hp.sqw?k=173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ůběh legislativního proce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37857" cy="63813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568" y="6381328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https://www.senat.cz/informace/pro_verejnost/infocentrum/infocentrum_informace_o_senatu.php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data:image/png;base64,iVBORw0KGgoAAAANSUhEUgAAAQ8AAAC6CAMAAACHgTh+AAAAhFBMVEX////+/v7T09PZ2dnc3NyhoaGzs7Ovr6+kpKT6+vr19fW7u7vg4OCnp6fz8/PQ0NDHx8fm5ubBwcHDw8Pq6uoAAACcnJySkpKOjo6GhoaBgYGDg4N7e3uKioptbW1iYmJOTk5ZWVlBQUFoaGggICA0NDQLCwtGRkYoKCgsLCwyMjJLS0tLAiqcAAAUR0lEQVR4nO1di4KjqrIFURB5KwGTaHpmeubMPvf8//9d8JFOjKbTPf3KbNee3VFUxBWoKqpKAsCKFStWrFixYsWKFStWnAEe/wAI479p6XjoXwJolbJAK85VeGoIKtqV8kSiE0L+RXyADd/wUoBHGXcp6YsxNZvz0/412LAfRdsQf2DNb55tFSDNvnIH+U+iscvc7hf6ZchnN/IDsSn+r/0fC52E1U25KSsgN1bVP4ufv+iGbjz+bQ6N/Lf0Dxienv1CP8n2uxDNgT20CdgdyKH9D/onf2xxU7sfyDaf3cwPA4QUBAlKJYCURnlqo1SFFBadsrGAUsCd+exmfiRgLy3HEfGkSmD3XyBLfUq7VqxYseI+ABP1CqDPbva7gTrDXwzjP7vZ7waKx62zWRsE4GSSC6fniA9p22cgTtwgSEqUAIBAdpzzMxa2k6NJkjDbn467kr+QD9gbYD0fIK9QpYh22hUEVYQBR3CuWV3iykmeVVmJeRmmdUwl8eK/ko8Ow8SeMbAFwmWtlrTlHoGSOV6SLE+2leSMOLJPmCA5Y1U8Pf+0Zr8TQu8QTuROwl5+UGqRJZIXCEAJ0gIaS3mRcoogApYbw60xBeKSy79xvEBY7KNAKLZHl4ak8nbvl99+U3+Xt6ym8Wko2OHnz70EOWyyUr51mz4RkgwCJG0uDLJYkCQKLZtjiZMNSrETsY/Bv6GbJFFN8PA4xT76kM9wICnHD+ibXrTH9IGZNMtAgb3gfwEbgY/oRWfB7JY/Nv89P7Qt+o/N49LFRdt92PhBK+c6vwi8b1+zC0rz8WAAsz+8oCePgs1gmPzEdPZKCOrh0ZXu1Xbi3N0LExIGTEGB9KAApu0N0U4QuE4ghH/bMwVyskVFfwBGUofYFSdeyLNz76u3QCBC+wvmw+OFvcZJoHtT3MXDPj4spZAG8wRSROjp43VTnkL0fDxBDsIk0llKSlFSFh/5SH+E6CPGAjduJ3Z7n+32D4etbziIVAAjvpUANKrZ+eyw887va316cZjZqOwBgRM+YKdlijIKE7nzfufL1h/uh48BFWNMaIWrals9Cha7gdaASl8A+105pRkua8UqbE87SLBqCy4owOlljTBx7Z6o0piciXvjIz6jLbonDV0DZ50w8N1T2i22vUDgp3P//qqmO6IcmEE40RDH5Fj/PWHQkZ2/I/yRYViED+xL7XJA4CAt4cQwD/su08yz+eftCi3xhANwce2dQddxYEBrgpAliw8SDX1jn6urYC6774hN7AuO9IMDTvmAHY5qGV430/ujQZg4TYeq7xR8i/rWT/kYjwd5QpW6WTakucPP9qWvi/CYzHd6YTpetm2T7Z1vW9fuvDgUrry1Tsky8lGh3zp/GfxpqKDr1fCi6xedqMQTPrBgDuPSYbUnjGGQ68GSnRs58LRhQhD36Obb076xEnpphoo5s6xiTP9iwh720NZO+Yh7aa+OouIAYQzERADa6ZCL2QuNRtstIG8sWeb4gAmiqQ1/Zm7FT/iQFm0N51XoDt1lZ/WSiaMoKB3EGSMUGUN9a3OmcFETATDhaMaplJ3VBwFHRbgXKibPLz6ifzjbMCT43LETPqD+Rup6Vz34fv4OkDvp4vW3024tHJDNTn9zDdjihvrmoWlqDFotVPtw8DOJMuf9I0xpuNsqZmrwRnzA+CwqSjo4Dvu4Pc8HKpgQz/ePghtTSG5Nn/vBruiBYIsWpuCWwzAfhsbY1FpLUyNhGnembYUXfGgtk32l7ZSPox6Hxzk20skNJJl9dEq5vnYQHyG2aJ4PmGqVz9bJ9VxprJOC0nae5mHWUVBagKOFOWubLyFKlan8YAgQzS5mPEP7o/qx0cYLxNXKKP+s8rJ1f6FPw2xJlzXBaS72F+NliKdNLewjeFnIGRRF8b9WdO3B2kkqpeWUi4JKyrqrHZ27bAEF+6XP+Oh79JxjhJQlY4jtKqZJHcVQ1bsdSvYMH36oR293bbXbui3Th/3D03ihYbZtSxuTwKDUECDbKUMluylJMbbC+HD/OZS//nPoxovWpRe59QynnuQiy3u3yMJl83X5zcH1X4vmSdpnpJVBGVWxdUCqqNdQp/mxbxu8y7zP9EMd5dh2+AZdcXXMQDGym5vDyZlHPqAvsciYcA74MB1j2NPch0kXc14ofJxILI4X8M/mR98/UhnrUUHDeK+Jy4sXjxdgTK9fiHJZGWa7XgrlcpK0iuUsJ8SJyO9Z+zvUrHN0d/ro2oiBXYCglzyPm012hBNDcegQUimtUbgNsrpSWlHBdRK+7aREZTpevcSH9vV33fWPXrxB2k9s6eBEfRkfYJAfVpYqiY2yRuoy6IOUcY1im3RoWjxDuKeHycSPzQ/TW3lAXg8MwWzIQYAZPc2+CDTJwRzqMib78dlvdoNnKOq6FF3go8DBbKWwvK5fXoZefpw5YDt3C3xqTteDzi4SPNiL/TGkr+sYJwHeRa8NPysO9YUeWZZVpTKlUaoJ01rVCWG8UrkiojIl0aKsdIlZoiIfo5E9qjjrXE/EM/r2Zcj6Bx5M+rEXw7FwtPIvIsFBbfg2DNH2GcOV9k4pPQmth/4RHlYwppTXSnMR6KhKp0iFdCisMOOMlFiLsBv6bt8/Ykw6qIEuZJn4o2Gu/EnfzX1+spe9ODX5Vnt9WsD73u+S5ww16lyFaz3VV8OQGLugPVNo5yaz7cYL1coLxkXuYBTvaini+N/kbPelZuQr+YDA1LkWPr3FZWLkRbvIUAuAYMwjPjoBx73TmrmWh1bsM/W43Rrhl6fhePPzj6Za2XGIXMOsvQ75fCRsetrTqHuCuLjt9XaE8UKD4Rmt4pYUV9xcRW7m7P2b4brp72v4GCTOawABIxPgR4+nZacwndQApa9m6ovHWDC30xKF+T6ExiLAqlRGMd5FI3odV5QABUUsl+UvhBcNmwd+0/ntHI3/HK5e8m3zCGgcn3MNgSQjTd5iH6w6nLEtZju8azOzL71/pPsMp01L9tpvG+dVu11OQ739+31rz+q0OvXjt13qb52ds2n2+ei/mZ4GOWaYqaC0MWY22HbBUiUsMchm2MmKcCPyJA/HdJhbOsYBPAqtZ5p1c/vfHMguRz1CqTqUyI9G2VRunaomAguTFNPiAUGyHwu/prc4zuC4lXzHFNJ+ZnbY5UfhupvJqG3CrU2MdiY1JxOnU0lH6LEExJxkxXmKra0csiXQggPPamp2oet8ybAkBM2hcQ/l9tsBN66dOQ6ke3rDKf9f679/I4eseZiJwkac+tf3u0fnHkjTOtc+NL6xux9bKXZ10TT75jGZr+BzEQwZa6w0Bodv3phLZzDy8RsfJAu0Bu+QsTb0qQW1+sRHrNoybWHaFLLLvQRcmpiICeIO+tq5MIrPlc7oVyjya3bPcrzyvqAv+ZDEz5JU+CuT6rn43D1SdMZHHB3cicUebWq2NH/5O/sH1DVbTv2LZvt+IQj/t/BhTjoDZe6ZV5miRTI/mF6VuPx1cPRdnLotnBNnXowsaye9Ae6yPPfZDNxcYXfgLpi60d8wid+evB91M+Bd8iF1YhXXycS6mPpP5wJaEKIuvwPyC4O+u+Qu+SgI8cpiNzGmb+OjUVbryjA0FxW6Uz6ctERndqIlbuEDUN7WSca9U3O65z75sBhUCbrIAbyNjzAnJKUSLJ11Gt0TH8P0BMLRl0rhGDjv9o0+N78GPuAQYO0/jlJjLIQn/tg746Ogpa1sTD2nViNKY/DUyKIcmOr6R+a8q30TI4IjH5Smyigb6aMlNzR6WWEKeQpCReFgqNEMwuS++PCMkUyL3IOs1a5kzjNCynJ0VHJW18DripHwn3kaLwpjp0vvsA6XV3lV50TkmOnaZiTGtwnbsuHUu+IDIJtopVBZQRG+cJ2G7YTJEg0ZkvbH5jsWBGOGcfQ7i7F/cIXCVYlOWZqgUEOCUHxtLIl1JCwUaMPucbyA8d0M2Lu/YQqgffJycmUZshU3qLVcHhOMhqBi997DsG6OBJLa08kevEf5McAyniRVXIlBsTMNE+SHbR4ar13dbuWC/QEqBtIck7Kam/3cIx8cZ6Vj3pO89GcWaoxnG25pIa2JM9j5hCulrKmqMoyRmYP3wsfQ4bsOzk2vagdFewzdRT6SeBjR+KmKWT6eiazfCR8gaFodl8iitoAGFHGDQxO0JY/pLTRsRT5Y4zj3DdNNzhx7cULvHfHBtS9d0BhhoGRaESmcwx5Ll+VZRZwXrYv2mPOe4zIzuM5ELf5mPgqNUJJya4Lu5NJYlKJQEMRFEpRwqsLOZX7QvPy4invhY3wvpU81lzHtBfaq8ylDqc8Pihii738xHyeAMNckwwSzjJVgol/OAMVS4P1x6Yj4kvGnKc71LdVaV0IzxarzKfsFH0v10c19L+655C98xj+2SIjY/PqjfJjPxiv9p8tYeH3yXtDelo/jb+bjzuMvN6dc3fqY987Hjafd/JR3zsebY+XjHCsf/WCi3RLKdOUjwtik4YjHxQr+pXycpwvjA2n9tnzw28jHQk7xYlUf2OwPQkGttbAIf+493+GVgIsvwe2WDoxv4Iw95ZhwYr92Yt1NoDkt5rFUXthhogehdZi0Gd6L3BmWZ2Qn7r5Tjf6PF4z90f8BQeq8321FnrmaCueVc19y4cuTF8LGyOsiBj58hQpAtaL9zxRQR6mKrxVTSjrtS2V8O7l/+f6qP+hE3j536w8DhIWMAQXraMH59WzqgY9Mi0Q4rR12hLiyqlNdg5LUgsTVKkiZtTzHxHWpzEc+oKUFpdaFIZS4JNwzjKSzRUPpTe/1fADcTuybDDePjehfDF7EwEcLSkWCGMgy7Fq9VVvn9jBxnm0ZZqUXDJVMHbJucvw0Xh73za7RB9fg/Y6wpsHN7/3oNIFAR2rRl9DCaaKQ5VIl2rP0lvEiKZQwvrFfxK+8/4T9RxStcch0h7pLjuNFoyRNkUoNShQ3ChnF1fFuvnPM4Q/3sl1aSE8LhQeD4tq6k/BUnlpou+VMwzAY9aYEw3IMfZgu6R3TT+MFTDfAU55ImfQHSPolesht4HyMv2iTsS6KX1TaMa01U7hCidAFTpViiWKp7he8hDf41w3qlkCMZ48bH4aE4Fdju/k+8MFQxoLkLGteEkVi5I5gpkLVkrlKCBEErfZ9wgDdP1tvvfmegWExt+vy6+3hluym50Hxt6T/skPLaQ9YgW49hvBHRalhVXekkypD/yDnppoc/h//hnrL36h/oTuo7Be/2f2H+JO10Okx/2OMT/UhccRggY0x2j7N4capXDgyrSZIzsQCc9Ts8cRAQyI4gDL/4P7xZ2vDz+d/MGw0cZ6Uc6GnJ/nRuN3Wb71zrWibWpxVZWsgI0PNR0vTP+N/Pt/BFtEmLaC9lp8MAWF6qxnHW8YFZuTcdY+2iBZq/+FvG749H2OGJpif1pzplzjXpXPvR4Rxpwn5hNDmO/SP6/ji+fx/yIcXC/Bk4UB268KFn7P46XvJ75/Li5d+jWnrAv6Mj8WFF8jm55WVIt6s9W+Pd+ofkLzg9z6+Et5rvOD7pOMd+XiXat8d78XHvcajVj7OsfJxjpWPc6x8nGPl4xyXfBwjUUNIaHzNYbJ1PGH+wU/4GPKZv7ihPmCmfwRru4CFUyVINeU6LtoZrM0CKkoptr37T0OQEgZlQp/lIzoPo8NQKQhV+iVXCzpBfuGlgMDVvgZt6039sNu34GGHcg+aXeNJU+93NTyQvM73/gHXfjvrwAplpz8ftW9DhVtxqOtd/tWD+HnMb5ogxUmCKoMKzKoKF1pLhYuSYWM0qioGUKp3lcLMsjyrLi8P/ek3ESc8ac0417ZMyCP6+v1DufMV+k4c/12+Rr91Gg9gghAWi5jA/XuWE7DN5qGrfZQyI664/14gW95TDOVAv4OPEoPnFrj+E7wzHy//8QxTL612Mi5lnG37jedOfMLNZ7rbfy3lFXgVH+hmR+/t/tWbc2EuAzhviffm48YcDni7YSjfcyiGr+WSj5mGnRehmcWA559m4VcbwaVxNg2MLWYWXOHj9eOIpz14a0SVngHJmWrp6RmcYX663wdmZXoJ7tFcaXc+tGdl7VmVMVOimLk0QDk+fyA1ryekRUkPpJJxc8RcCFn6p7PU+eko6zsYY5dHFZq5AnVrYEPg0eWZ4x1iWF+R6a2G64cK1aRmtH8tG9el11xIV16JmgwDbroe/fJ3Ndz82jtZMd9BnS2decNXf+NLXleaFDYoK4sEGPV0xyt84M5YmYiPEz4g1MMvbIDunLHKUc2w05sf15Sw/UJD9MR47fiI2WOpYrE0hbGOMabTZ16l4cOGdh2v+oPciCMfSaJLRHiJn35c5QofWSq0rlSJlSgVGdaPOuUD7BKMqpQJFn+IBNuUaFUqRVTFCMKsf/ApH6Y1OtjFqnLHdXMHPuIvP0rrqpKFFqKUFLYK99Z1ouIyLSRUTXSZEaS71/Xegg/Q2BKLnfXkKLav8OHCBNeJ0Jbwb5/W/Tqpp3wUvBZOIxFN+jQXyOgwGwhmPXNYHWTG8SUf8Zen/ZYLTGI+7pQP4zAgzBNTC5FknLqElJkzVUZYXhLGSaw+xfWb8WFBgrQp0dNCjlf4qChUUvG4hoxOgwQDUz6gMokyOtlbrZHShjuJbGAlriWSsqK/yZQPqWRcVEYrwyd8wKAIg8hEOrMo1KCtQYlGieUabY0yKTMqsaoolIrXvQUfoz8H3iQ/AJwxC8746OsqxpVQrJlIQgguxsupJTJujnwM+/LSZkTnF8G36h+XeKV+ufb7HrM3f5l+uQF/oF/quHjDAuaqlW75/Hzgo1o+5Rzdb1nBq23o7A985YQZpNvX22NTG+zUGJr7nuny+UnS2+TFrPE0d4P+e4fmWhvCKCpurO+Il/anFStWrFixYsWKFStWrFixYsWKFStWrFixYsWKFStWrFixYsWKFV8e/w983RvRPkb9F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7588" name="Picture 4" descr="http://www.financni-spravce.cz/vs_studium/diagram_-_bezne_zakon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481919" cy="6006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Státní moc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457200" y="2420888"/>
            <a:ext cx="8229240" cy="373583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800" dirty="0">
                <a:solidFill>
                  <a:srgbClr val="000000"/>
                </a:solidFill>
                <a:latin typeface="Gill Sans MT"/>
              </a:rPr>
              <a:t> Zákonodárná – Parlament </a:t>
            </a:r>
            <a:endParaRPr lang="cs-CZ" sz="2000" dirty="0"/>
          </a:p>
          <a:p>
            <a:pPr lvl="1">
              <a:buSzPct val="76000"/>
            </a:pPr>
            <a:r>
              <a:rPr lang="cs-CZ" sz="2800" dirty="0">
                <a:solidFill>
                  <a:srgbClr val="000000"/>
                </a:solidFill>
                <a:latin typeface="Gill Sans MT"/>
              </a:rPr>
              <a:t>		      (Poslanecká sněmovna, Senát)</a:t>
            </a:r>
            <a:endParaRPr sz="2000" dirty="0"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endParaRPr sz="2000" dirty="0"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800" dirty="0">
                <a:solidFill>
                  <a:srgbClr val="000000"/>
                </a:solidFill>
                <a:latin typeface="Gill Sans MT"/>
              </a:rPr>
              <a:t> Výkonná – prezident, vláda</a:t>
            </a:r>
            <a:endParaRPr sz="2000" dirty="0"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endParaRPr sz="2000" dirty="0"/>
          </a:p>
          <a:p>
            <a:pPr>
              <a:lnSpc>
                <a:spcPct val="100000"/>
              </a:lnSpc>
              <a:buSzPct val="76000"/>
              <a:buFont typeface="Wingdings 3" charset="2"/>
              <a:buChar char=""/>
            </a:pPr>
            <a:r>
              <a:rPr lang="cs-CZ" sz="2800" dirty="0">
                <a:solidFill>
                  <a:srgbClr val="000000"/>
                </a:solidFill>
                <a:latin typeface="Gill Sans MT"/>
              </a:rPr>
              <a:t> Soudní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1730" r="41726" b="3851"/>
          <a:stretch>
            <a:fillRect/>
          </a:stretch>
        </p:blipFill>
        <p:spPr bwMode="auto">
          <a:xfrm>
            <a:off x="755576" y="116632"/>
            <a:ext cx="462840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796136" y="19888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 to znamená?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Co bude dál?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Ústavní zákony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628800"/>
            <a:ext cx="7643192" cy="265607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1"/>
                </a:solidFill>
              </a:rPr>
              <a:t>zákony nejvyšší právní síly v České republice;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1"/>
                </a:solidFill>
              </a:rPr>
              <a:t>musí být schváleny kvalifikovanou většinou obou komor Parlamentu, tedy 3/5 většinou všech poslanců Poslanecké sněmovny a 3/5 většinou přítomných senátorů v Senátu; 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1"/>
                </a:solidFill>
              </a:rPr>
              <a:t>ostatní zákony musí být s ústavními zákony v souladu.</a:t>
            </a:r>
          </a:p>
        </p:txBody>
      </p:sp>
    </p:spTree>
    <p:extLst>
      <p:ext uri="{BB962C8B-B14F-4D97-AF65-F5344CB8AC3E}">
        <p14:creationId xmlns:p14="http://schemas.microsoft.com/office/powerpoint/2010/main" val="163670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E48035C-2D57-4B57-AED2-A18FA554B8C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268760"/>
            <a:ext cx="8579296" cy="4937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plebiscit, všelidové hlasování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jedna z forem přímé demokracie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Celostátní referendum</a:t>
            </a:r>
          </a:p>
          <a:p>
            <a:pPr marL="285750" indent="-285750">
              <a:buFontTx/>
              <a:buChar char="-"/>
            </a:pPr>
            <a:r>
              <a:rPr lang="cs-CZ" dirty="0"/>
              <a:t>„Ústavní zákon může stanovit, kdy lid vykonává státní moc přímo.“ (Ústava, čl. 2 odst. 2)</a:t>
            </a:r>
            <a:br>
              <a:rPr lang="cs-CZ" dirty="0"/>
            </a:br>
            <a:r>
              <a:rPr lang="cs-CZ" dirty="0"/>
              <a:t>jednorázové x </a:t>
            </a:r>
            <a:r>
              <a:rPr lang="cs-CZ" strike="sngStrike" dirty="0"/>
              <a:t>obecné</a:t>
            </a:r>
          </a:p>
          <a:p>
            <a:pPr marL="285750" indent="-285750">
              <a:buFontTx/>
              <a:buChar char="-"/>
            </a:pPr>
            <a:r>
              <a:rPr lang="cs-CZ" dirty="0"/>
              <a:t>vyhlašuje prezident na základě zákona upravujícího konkrétní referendum</a:t>
            </a:r>
          </a:p>
          <a:p>
            <a:pPr marL="285750" indent="-285750">
              <a:buFontTx/>
              <a:buChar char="-"/>
            </a:pPr>
            <a:r>
              <a:rPr lang="cs-CZ" dirty="0"/>
              <a:t>o přistoupení Česka k Evropské unii vydán ad hoc ústavní zákon č. 515/2002 Sb.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Místní a krajské referendum</a:t>
            </a:r>
          </a:p>
          <a:p>
            <a:r>
              <a:rPr lang="cs-CZ" dirty="0"/>
              <a:t>- o záležitostech kraje/obce, nikoliv o rozpočtu, odvolávání osob, rušení orgánů atp.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/>
              <a:t>- účast aspoň 35 %, rozhodnutí závazné, hlasovala-li pro něj většina a nejméně </a:t>
            </a:r>
            <a:br>
              <a:rPr lang="cs-CZ" dirty="0"/>
            </a:br>
            <a:r>
              <a:rPr lang="cs-CZ" dirty="0"/>
              <a:t>25 % </a:t>
            </a:r>
            <a:r>
              <a:rPr lang="cs-CZ" u="sng" dirty="0"/>
              <a:t>všech</a:t>
            </a:r>
            <a:r>
              <a:rPr lang="cs-CZ" dirty="0"/>
              <a:t> oprávněných voličů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ED06A6-7EC5-4E02-9434-32C0D5BE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160"/>
            <a:ext cx="8229240" cy="990720"/>
          </a:xfrm>
        </p:spPr>
        <p:txBody>
          <a:bodyPr/>
          <a:lstStyle/>
          <a:p>
            <a:r>
              <a:rPr lang="cs-CZ" sz="4400" dirty="0"/>
              <a:t>Referendum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0BC5976-60D0-4540-979C-CB6ACF9766C6}"/>
              </a:ext>
            </a:extLst>
          </p:cNvPr>
          <p:cNvSpPr txBox="1"/>
          <p:nvPr/>
        </p:nvSpPr>
        <p:spPr>
          <a:xfrm>
            <a:off x="683568" y="64030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Podrobněji viz </a:t>
            </a:r>
            <a:r>
              <a:rPr lang="cs-CZ" dirty="0">
                <a:hlinkClick r:id="rId2"/>
              </a:rPr>
              <a:t>https://www.mvcr.cz/clanek/obcanske-aktivity-118893.aspx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432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D06A6-7EC5-4E02-9434-32C0D5BE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Referendum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C14DC8-AD1A-4EC4-B05A-8C052AE9601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B09AAA-31EE-4A14-B0C3-5A376A50A0C7}"/>
              </a:ext>
            </a:extLst>
          </p:cNvPr>
          <p:cNvSpPr txBox="1"/>
          <p:nvPr/>
        </p:nvSpPr>
        <p:spPr>
          <a:xfrm>
            <a:off x="3420380" y="5764908"/>
            <a:ext cx="33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b="1" dirty="0">
                <a:hlinkClick r:id="rId2"/>
              </a:rPr>
              <a:t>https://1url.cz/CM3tO</a:t>
            </a:r>
            <a:endParaRPr lang="cs-CZ" altLang="cs-CZ" sz="1200" dirty="0">
              <a:solidFill>
                <a:srgbClr val="2C5C6C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C0DCCB4-EBD2-4C21-9DBD-37037F8B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433961"/>
            <a:ext cx="2952328" cy="55399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</a:rPr>
              <a:t>menti.com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2C5C6C"/>
                </a:solidFill>
                <a:latin typeface="Courier New" panose="02070309020205020404" pitchFamily="49" charset="0"/>
              </a:rPr>
              <a:t>Kód:872911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A4EB24-80C3-408C-A261-D3B0F8154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08" y="2043939"/>
            <a:ext cx="3527072" cy="35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4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212976"/>
            <a:ext cx="5040560" cy="990720"/>
          </a:xfrm>
        </p:spPr>
        <p:txBody>
          <a:bodyPr/>
          <a:lstStyle/>
          <a:p>
            <a:r>
              <a:rPr lang="cs-CZ" dirty="0"/>
              <a:t>https://www.czso.cz/csu/czso/rocenky_souhrn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algn="ctr"/>
            <a:r>
              <a:rPr lang="cs-CZ" sz="2800" dirty="0">
                <a:solidFill>
                  <a:schemeClr val="tx2"/>
                </a:solidFill>
              </a:rPr>
              <a:t>Statistické ročenky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992" y="476672"/>
            <a:ext cx="8229240" cy="99072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Administrativní členění pro potřeby Statistického úřadu Evropské unie</a:t>
            </a:r>
            <a:br>
              <a:rPr lang="cs-CZ" sz="2400" dirty="0">
                <a:solidFill>
                  <a:schemeClr val="tx2"/>
                </a:solidFill>
              </a:rPr>
            </a:b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75992" y="1920600"/>
            <a:ext cx="8388496" cy="4937400"/>
          </a:xfrm>
        </p:spPr>
        <p:txBody>
          <a:bodyPr/>
          <a:lstStyle/>
          <a:p>
            <a:r>
              <a:rPr lang="cs-CZ" b="1" u="sng" dirty="0"/>
              <a:t>NUTS</a:t>
            </a:r>
            <a:r>
              <a:rPr lang="cs-CZ" dirty="0"/>
              <a:t> (Nomenklatura územních statistických jednotek) - platí pro země EU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  <a:p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  <a:p>
            <a:endParaRPr lang="cs-CZ" b="1" u="sng" dirty="0"/>
          </a:p>
          <a:p>
            <a:r>
              <a:rPr lang="cs-CZ" b="1" u="sng" dirty="0"/>
              <a:t>LAU</a:t>
            </a:r>
            <a:r>
              <a:rPr lang="cs-CZ" dirty="0"/>
              <a:t> - Místní samosprávné jednotky (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Statutární města </a:t>
            </a:r>
            <a:r>
              <a:rPr lang="cs-CZ" dirty="0"/>
              <a:t>- 26 (všechna města nad 40 000 obyvatel) </a:t>
            </a:r>
            <a:br>
              <a:rPr lang="cs-CZ" dirty="0"/>
            </a:br>
            <a:r>
              <a:rPr lang="cs-CZ" dirty="0"/>
              <a:t>- Praha + 12 krajských měst + 13 dalších měst - Havířov, Kladno, Most, Karviná, Opava, </a:t>
            </a:r>
            <a:r>
              <a:rPr lang="cs-CZ" dirty="0" err="1"/>
              <a:t>Frýdek</a:t>
            </a:r>
            <a:r>
              <a:rPr lang="cs-CZ" dirty="0"/>
              <a:t>-Místek, Teplice, Děčín, Chomutov, Přerov, Mladá Boleslav, Jablonec nad Nisou, Prostějov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26408"/>
              </p:ext>
            </p:extLst>
          </p:nvPr>
        </p:nvGraphicFramePr>
        <p:xfrm>
          <a:off x="1145305" y="1694264"/>
          <a:ext cx="6096000" cy="1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234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Odpovídající český ekvivalent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Příklady na naše území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V čele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NUTS 0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stát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ČR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prezident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NUTS 1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území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ČR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NUTS 2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regiony (soudržnosti)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8 regionů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NUTS 3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kraje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14 krajů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hejtman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30071"/>
              </p:ext>
            </p:extLst>
          </p:nvPr>
        </p:nvGraphicFramePr>
        <p:xfrm>
          <a:off x="1115616" y="4149080"/>
          <a:ext cx="60960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Odpovídající český ekvivalent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Dříve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V čele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LAU 1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okresy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  <a:cs typeface="Times New Roman"/>
                        </a:rPr>
                        <a:t>dříve NUTS 4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  <a:cs typeface="Times New Roman"/>
                        </a:rPr>
                        <a:t>LAU 2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obce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  <a:cs typeface="Times New Roman"/>
                        </a:rPr>
                        <a:t>dříve NUTS 5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starosta/primátor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solidFill>
                  <a:schemeClr val="tx2"/>
                </a:solidFill>
              </a:rPr>
              <a:t>Administrativní členění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507288" cy="493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Dnes 14 samosprávných krajů a 6 253 obcí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Za 1. republiky (statutární města; počet politických okresů)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Země česká - Liberec, Praha; 103</a:t>
            </a:r>
          </a:p>
          <a:p>
            <a:r>
              <a:rPr lang="cs-CZ" dirty="0">
                <a:solidFill>
                  <a:schemeClr val="tx1"/>
                </a:solidFill>
              </a:rPr>
              <a:t>Země moravská - Brno, Jihlava, Kroměříž, Olomouc, Uherské Hradiště, Znojmo; 36</a:t>
            </a:r>
          </a:p>
          <a:p>
            <a:r>
              <a:rPr lang="cs-CZ" dirty="0">
                <a:solidFill>
                  <a:schemeClr val="tx1"/>
                </a:solidFill>
              </a:rPr>
              <a:t>Země slezská - Frýdek, Opava; 9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1949 – rozdělení Československa na kraje; zrušení zemí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1960 – zavedení 7 krajů a 76 okresů (vč. Prahy)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 1995 – vytvoření okresu Jeseník (oddělením částí okresů Bruntál a Šumperk)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2000 – vznik nových krajů (krajské úřady začaly fungovat po listopadových prvních krajských volbách)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 2003 – zrušení okresních úřadů (celkem 73, mimo 4 největší města) pro státní správu a zavedení 205 obcí s rozšířenou působností</a:t>
            </a: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upload.wikimedia.org/wikipedia/commons/d/d4/CoA_CZ_reg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61" y="764704"/>
            <a:ext cx="8766927" cy="5128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8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040" y="1933560"/>
            <a:ext cx="5695560" cy="2990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8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1200" y="1933560"/>
            <a:ext cx="5781240" cy="2990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Zákonodárná moc - Parlament</a:t>
            </a:r>
            <a:endParaRPr/>
          </a:p>
        </p:txBody>
      </p:sp>
      <p:sp>
        <p:nvSpPr>
          <p:cNvPr id="146" name="TextShape 3"/>
          <p:cNvSpPr txBox="1"/>
          <p:nvPr/>
        </p:nvSpPr>
        <p:spPr>
          <a:xfrm>
            <a:off x="179512" y="1340768"/>
            <a:ext cx="4320480" cy="5184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Poslanecká sněmovna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8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720" y="2071800"/>
            <a:ext cx="5847840" cy="2714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9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60" y="2004840"/>
            <a:ext cx="5866920" cy="2847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9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360" y="2133720"/>
            <a:ext cx="5705280" cy="2590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9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800" y="2100240"/>
            <a:ext cx="5971680" cy="2657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9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0" y="1957320"/>
            <a:ext cx="5857560" cy="2943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Osobnosti z českých bankovek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20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7440" y="2004840"/>
            <a:ext cx="5829120" cy="2847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F497D"/>
                </a:solidFill>
                <a:latin typeface="Bookman Old Style"/>
              </a:rPr>
              <a:t>Zákonodárná moc - Parlament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5364088" y="1340768"/>
            <a:ext cx="3779912" cy="485123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Senát</a:t>
            </a:r>
            <a:endParaRPr sz="1400" dirty="0"/>
          </a:p>
        </p:txBody>
      </p:sp>
      <p:sp>
        <p:nvSpPr>
          <p:cNvPr id="146" name="TextShape 3"/>
          <p:cNvSpPr txBox="1"/>
          <p:nvPr/>
        </p:nvSpPr>
        <p:spPr>
          <a:xfrm>
            <a:off x="251520" y="1340768"/>
            <a:ext cx="4427984" cy="5184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6000"/>
            </a:pPr>
            <a:r>
              <a:rPr lang="cs-CZ" sz="2000" dirty="0">
                <a:solidFill>
                  <a:srgbClr val="000000"/>
                </a:solidFill>
                <a:latin typeface="Gill Sans MT"/>
              </a:rPr>
              <a:t>Poslanecká sněmovna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Tvořena poslanci</a:t>
            </a:r>
            <a:endParaRPr sz="2000" dirty="0"/>
          </a:p>
          <a:p>
            <a:pPr marL="522900" lvl="1" indent="-342900"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Nutné získat alespoň 5 % hlasů </a:t>
            </a:r>
            <a:br>
              <a:rPr lang="cs-CZ" sz="2000" dirty="0">
                <a:solidFill>
                  <a:srgbClr val="1F497D"/>
                </a:solidFill>
                <a:latin typeface="Gill Sans MT"/>
              </a:rPr>
            </a:br>
            <a:r>
              <a:rPr lang="cs-CZ" sz="2000" dirty="0">
                <a:solidFill>
                  <a:srgbClr val="1F497D"/>
                </a:solidFill>
                <a:latin typeface="Gill Sans MT"/>
              </a:rPr>
              <a:t>ve volbách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Poslanecký klub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200 poslanců volených na 4 roky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Věk alespoň 21 let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Má právo vyslovit nedůvěru vládě</a:t>
            </a:r>
            <a:endParaRPr sz="2000" dirty="0"/>
          </a:p>
          <a:p>
            <a:pPr marL="522900" lvl="1" indent="-342900"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Rozhoduje o podobě státního rozpočtu</a:t>
            </a:r>
            <a:endParaRPr sz="2000" dirty="0"/>
          </a:p>
          <a:p>
            <a:pPr marL="522900" lvl="1" indent="-342900">
              <a:lnSpc>
                <a:spcPct val="150000"/>
              </a:lnSpc>
              <a:buSzPct val="76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1F497D"/>
                </a:solidFill>
                <a:latin typeface="Gill Sans MT"/>
              </a:rPr>
              <a:t>Má právo navrhovat zákony</a:t>
            </a:r>
            <a:endParaRPr sz="20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5865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44160" y="602128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2"/>
              </a:rPr>
              <a:t>http://www.psp.cz/sqw/hp.sqw?k=322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/>
          <a:srcRect l="2696" t="3813" r="2923" b="17060"/>
          <a:stretch/>
        </p:blipFill>
        <p:spPr>
          <a:xfrm>
            <a:off x="107504" y="548680"/>
            <a:ext cx="8874934" cy="525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Podnadpis 3"/>
          <p:cNvSpPr>
            <a:spLocks noGrp="1"/>
          </p:cNvSpPr>
          <p:nvPr>
            <p:ph type="subTitle" idx="4294967295"/>
          </p:nvPr>
        </p:nvSpPr>
        <p:spPr>
          <a:xfrm>
            <a:off x="443081" y="2420888"/>
            <a:ext cx="8229600" cy="504056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https://www.psp.cz/sqw/hp.sqw?k=182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13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1F497D"/>
                </a:solidFill>
                <a:latin typeface="Bookman Old Style"/>
              </a:rPr>
              <a:t>Jaké je složení Poslanecké sněmovny?</a:t>
            </a:r>
            <a:endParaRPr dirty="0"/>
          </a:p>
        </p:txBody>
      </p:sp>
      <p:graphicFrame>
        <p:nvGraphicFramePr>
          <p:cNvPr id="149" name="Table 2"/>
          <p:cNvGraphicFramePr/>
          <p:nvPr>
            <p:extLst>
              <p:ext uri="{D42A27DB-BD31-4B8C-83A1-F6EECF244321}">
                <p14:modId xmlns:p14="http://schemas.microsoft.com/office/powerpoint/2010/main" val="813904728"/>
              </p:ext>
            </p:extLst>
          </p:nvPr>
        </p:nvGraphicFramePr>
        <p:xfrm>
          <a:off x="467544" y="1196752"/>
          <a:ext cx="7488738" cy="4868739"/>
        </p:xfrm>
        <a:graphic>
          <a:graphicData uri="http://schemas.openxmlformats.org/drawingml/2006/table">
            <a:tbl>
              <a:tblPr/>
              <a:tblGrid>
                <a:gridCol w="180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32058335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Politická strana</a:t>
                      </a:r>
                      <a:endParaRPr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 výsledky voleb</a:t>
                      </a:r>
                      <a:endParaRPr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sz="11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počet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mandátů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594653"/>
                  </a:ext>
                </a:extLst>
              </a:tr>
              <a:tr h="410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ČSSD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20,45 %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7,50 %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50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ANO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18,65 %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39,00 %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47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KSČM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14,91 %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7,50 %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33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TOP 09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11,99 %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25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ODS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7,72 %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12,50 %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16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Úsvit/SPD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6,88 %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11,00 %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600" dirty="0"/>
                        <a:t>7 </a:t>
                      </a:r>
                      <a:r>
                        <a:rPr lang="cs-CZ" sz="1100" dirty="0"/>
                        <a:t>(Úsvit)</a:t>
                      </a:r>
                      <a:endParaRPr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22 (SPD)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KDU-ČSL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6,78 %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5,00 %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14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dirty="0"/>
                        <a:t>Piráti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-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11,00 %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-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22488"/>
                  </a:ext>
                </a:extLst>
              </a:tr>
              <a:tr h="33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dirty="0"/>
                        <a:t>STAN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dirty="0"/>
                        <a:t>s</a:t>
                      </a:r>
                      <a:r>
                        <a:rPr lang="cs-CZ" sz="1400" baseline="0" dirty="0"/>
                        <a:t> TOP 09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3,00 %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dirty="0"/>
                        <a:t>s</a:t>
                      </a:r>
                      <a:r>
                        <a:rPr lang="cs-CZ" sz="1400" baseline="0" dirty="0"/>
                        <a:t> TOP 09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894097"/>
                  </a:ext>
                </a:extLst>
              </a:tr>
              <a:tr h="33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dirty="0"/>
                        <a:t>nezařazení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800" dirty="0"/>
                        <a:t>8 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1F497D"/>
                </a:solidFill>
                <a:latin typeface="Bookman Old Style"/>
              </a:rPr>
              <a:t>Jaké je složení Poslanecké sněmovny? </a:t>
            </a:r>
            <a:endParaRPr dirty="0"/>
          </a:p>
        </p:txBody>
      </p:sp>
      <p:sp>
        <p:nvSpPr>
          <p:cNvPr id="152" name="TextShape 2"/>
          <p:cNvSpPr txBox="1"/>
          <p:nvPr/>
        </p:nvSpPr>
        <p:spPr>
          <a:xfrm>
            <a:off x="1047240" y="6349320"/>
            <a:ext cx="4676888" cy="346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cs-CZ" dirty="0">
                <a:latin typeface="Arial"/>
              </a:rPr>
              <a:t>https://www.psp.cz/sqw/hp.sqw?k=1003</a:t>
            </a:r>
            <a:endParaRPr dirty="0"/>
          </a:p>
        </p:txBody>
      </p:sp>
      <p:pic>
        <p:nvPicPr>
          <p:cNvPr id="1026" name="Picture 2" descr="http://www.ceskatelevize.cz/ct24/sites/default/files/styles/node-article_16x9/public/images/2009974-grafyvolby_procbody2_0.png?itok=8acPLeq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9" y="1371743"/>
            <a:ext cx="8407251" cy="47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8321</TotalTime>
  <Words>1194</Words>
  <Application>Microsoft Office PowerPoint</Application>
  <PresentationFormat>Předvádění na obrazovce (4:3)</PresentationFormat>
  <Paragraphs>344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45</vt:i4>
      </vt:variant>
    </vt:vector>
  </HeadingPairs>
  <TitlesOfParts>
    <vt:vector size="59" baseType="lpstr">
      <vt:lpstr>Arial</vt:lpstr>
      <vt:lpstr>Bookman Old Style</vt:lpstr>
      <vt:lpstr>Calibri</vt:lpstr>
      <vt:lpstr>Courier New</vt:lpstr>
      <vt:lpstr>DejaVu Sans</vt:lpstr>
      <vt:lpstr>Droid Sans Fallback</vt:lpstr>
      <vt:lpstr>Gill Sans MT</vt:lpstr>
      <vt:lpstr>StarSymbol</vt:lpstr>
      <vt:lpstr>Times New Roman</vt:lpstr>
      <vt:lpstr>Wingdings</vt:lpstr>
      <vt:lpstr>Wingdings 3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Zrušit Senát?</vt:lpstr>
      <vt:lpstr>Prezentace aplikace PowerPoint</vt:lpstr>
      <vt:lpstr>Prezentace aplikace PowerPoint</vt:lpstr>
      <vt:lpstr> Volba prezidenta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Ústavní zákony</vt:lpstr>
      <vt:lpstr>Referendum</vt:lpstr>
      <vt:lpstr>Referendum</vt:lpstr>
      <vt:lpstr>https://www.czso.cz/csu/czso/rocenky_souhrn</vt:lpstr>
      <vt:lpstr>Administrativní členění pro potřeby Statistického úřadu Evropské unie </vt:lpstr>
      <vt:lpstr>Administrativní členění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Najvarova</dc:creator>
  <cp:lastModifiedBy>Češková</cp:lastModifiedBy>
  <cp:revision>73</cp:revision>
  <dcterms:modified xsi:type="dcterms:W3CDTF">2019-03-25T19:56:23Z</dcterms:modified>
</cp:coreProperties>
</file>