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04" r:id="rId2"/>
    <p:sldId id="260" r:id="rId3"/>
    <p:sldId id="263" r:id="rId4"/>
    <p:sldId id="264" r:id="rId5"/>
    <p:sldId id="256" r:id="rId6"/>
    <p:sldId id="323" r:id="rId7"/>
    <p:sldId id="292" r:id="rId8"/>
    <p:sldId id="317" r:id="rId9"/>
    <p:sldId id="265" r:id="rId10"/>
    <p:sldId id="309" r:id="rId11"/>
    <p:sldId id="267" r:id="rId12"/>
    <p:sldId id="257" r:id="rId13"/>
    <p:sldId id="266" r:id="rId14"/>
    <p:sldId id="258" r:id="rId15"/>
    <p:sldId id="316" r:id="rId16"/>
    <p:sldId id="325" r:id="rId17"/>
    <p:sldId id="324" r:id="rId18"/>
    <p:sldId id="269" r:id="rId19"/>
    <p:sldId id="268" r:id="rId20"/>
    <p:sldId id="305" r:id="rId21"/>
    <p:sldId id="275" r:id="rId22"/>
    <p:sldId id="276" r:id="rId23"/>
    <p:sldId id="278" r:id="rId24"/>
    <p:sldId id="279" r:id="rId25"/>
    <p:sldId id="280" r:id="rId26"/>
    <p:sldId id="281" r:id="rId27"/>
    <p:sldId id="307" r:id="rId28"/>
    <p:sldId id="308" r:id="rId29"/>
    <p:sldId id="272" r:id="rId30"/>
    <p:sldId id="274" r:id="rId31"/>
    <p:sldId id="326" r:id="rId32"/>
    <p:sldId id="270" r:id="rId33"/>
    <p:sldId id="271" r:id="rId34"/>
    <p:sldId id="311" r:id="rId35"/>
    <p:sldId id="310" r:id="rId36"/>
    <p:sldId id="314" r:id="rId37"/>
    <p:sldId id="315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6" autoAdjust="0"/>
    <p:restoredTop sz="9466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EDD9-7007-4267-993D-A419261F7052}" type="datetimeFigureOut">
              <a:rPr lang="cs-CZ" smtClean="0"/>
              <a:pPr/>
              <a:t>18.3.2019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loupky.cz/publikace-a-metodiky/" TargetMode="External"/><Relationship Id="rId2" Type="http://schemas.openxmlformats.org/officeDocument/2006/relationships/hyperlink" Target="https://docplayer.cz/1396946-Regionalni-ucebnice-pro-2-9-tridy-zakladni-skoly-stredni-krkonose-a-podkrkonos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tanex.cz/product_detail.asp?c=1230&amp;p=429450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Regionální výuka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Eduard </a:t>
            </a:r>
            <a:r>
              <a:rPr lang="cs-CZ" sz="2400" dirty="0" err="1" smtClean="0"/>
              <a:t>Hofmann</a:t>
            </a:r>
            <a:endParaRPr lang="cs-CZ" sz="2400" dirty="0" smtClean="0"/>
          </a:p>
          <a:p>
            <a:r>
              <a:rPr lang="cs-CZ" sz="2400" dirty="0" smtClean="0"/>
              <a:t>a Tereza </a:t>
            </a:r>
            <a:r>
              <a:rPr lang="cs-CZ" sz="2400" dirty="0" err="1" smtClean="0"/>
              <a:t>Češková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80312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Jaro 2019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Zeptejte se na okolí budovy fakulty tak, abyste využil(a) základní geografické </a:t>
            </a:r>
            <a:r>
              <a:rPr lang="cs-CZ" dirty="0" smtClean="0"/>
              <a:t>otázky.</a:t>
            </a:r>
            <a:r>
              <a:rPr lang="cs-CZ" b="1" dirty="0" smtClean="0"/>
              <a:t>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1864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16832"/>
            <a:ext cx="818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Význam tvoření vlastních otázek u žáka:</a:t>
            </a:r>
          </a:p>
          <a:p>
            <a:endParaRPr lang="cs-CZ" sz="2400" dirty="0" smtClean="0"/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žáci se ptají na věci, které je zajímají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otázky jsou kladeny způsobem, kterému rozumí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pokud se žáci ptají z vlastní iniciativy, jsou více motivováni na ně najít odpověď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žáci tvoří takové otázky, nad kterými se dospělí často nezamýšlí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otázky žáků nám poskytují propojení pro získávání dalších znalostí a porozumění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vypovídají o jejich současné úrovni znalostí</a:t>
            </a:r>
          </a:p>
          <a:p>
            <a:pPr lvl="0">
              <a:buFont typeface="Arial" pitchFamily="34" charset="0"/>
              <a:buChar char="•"/>
            </a:pPr>
            <a:r>
              <a:rPr lang="cs-CZ" sz="2400" dirty="0" smtClean="0"/>
              <a:t> kladení otázek podporuje žáky v tom, aby se sami vzdělávali</a:t>
            </a:r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485230" y="548680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b="1" dirty="0" smtClean="0">
                <a:solidFill>
                  <a:prstClr val="black"/>
                </a:solidFill>
              </a:rPr>
              <a:t>Proč učit tímto způsobem?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dnes.cz/11/032/vidw/JB39b74b_j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9941"/>
            <a:ext cx="9144000" cy="5138059"/>
          </a:xfrm>
          <a:prstGeom prst="rect">
            <a:avLst/>
          </a:prstGeom>
          <a:noFill/>
        </p:spPr>
      </p:pic>
      <p:pic>
        <p:nvPicPr>
          <p:cNvPr id="4" name="Picture 6" descr="http://www.chelemendik.sk/pictures/373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4323" cy="282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1538" y="1214422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Kde na tyto otázky budeme hledat odpovědi?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57290" y="285728"/>
            <a:ext cx="6643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Regionální princip</a:t>
            </a:r>
            <a:endParaRPr lang="cs-CZ" sz="32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26876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Společným </a:t>
            </a:r>
            <a:r>
              <a:rPr lang="cs-CZ" sz="2800" dirty="0" smtClean="0"/>
              <a:t>jmenovatelem výuky na prvním stupni ZŠ je používání několika pedagogických principů např. </a:t>
            </a:r>
          </a:p>
          <a:p>
            <a:pPr algn="just"/>
            <a:r>
              <a:rPr lang="cs-CZ" sz="2800" dirty="0" smtClean="0"/>
              <a:t>         </a:t>
            </a:r>
          </a:p>
          <a:p>
            <a:pPr algn="just"/>
            <a:r>
              <a:rPr lang="cs-CZ" sz="2800" dirty="0" smtClean="0"/>
              <a:t>          </a:t>
            </a:r>
            <a:r>
              <a:rPr lang="cs-CZ" sz="2800" i="1" dirty="0"/>
              <a:t>o</a:t>
            </a:r>
            <a:r>
              <a:rPr lang="cs-CZ" sz="2800" i="1" dirty="0" smtClean="0"/>
              <a:t>d blízkého k vzdálenému;</a:t>
            </a:r>
          </a:p>
          <a:p>
            <a:pPr algn="just"/>
            <a:r>
              <a:rPr lang="cs-CZ" sz="2800" i="1" dirty="0" smtClean="0"/>
              <a:t>          </a:t>
            </a:r>
            <a:r>
              <a:rPr lang="cs-CZ" sz="2800" i="1" dirty="0"/>
              <a:t>o</a:t>
            </a:r>
            <a:r>
              <a:rPr lang="cs-CZ" sz="2800" i="1" dirty="0" smtClean="0"/>
              <a:t>d konkrétního k abstraktnímu </a:t>
            </a:r>
            <a:r>
              <a:rPr lang="cs-CZ" sz="2800" dirty="0" smtClean="0"/>
              <a:t>atd.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Všechny tyto principy spojuje tzv. </a:t>
            </a:r>
            <a:r>
              <a:rPr lang="cs-CZ" sz="2800" i="1" dirty="0" smtClean="0"/>
              <a:t>regionální princip</a:t>
            </a:r>
            <a:r>
              <a:rPr lang="cs-CZ" sz="2800" dirty="0" smtClean="0"/>
              <a:t>, což v praxi znamená používání místní krajiny pro vysvětlení abstraktních prvků a k objasnění jevů vzdálenějších.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844824"/>
            <a:ext cx="86044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vedle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pojmu </a:t>
            </a:r>
            <a:r>
              <a:rPr lang="cs-CZ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krajina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jde o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ústřední geografický pojem</a:t>
            </a:r>
          </a:p>
          <a:p>
            <a:pPr marL="457200" indent="-457200">
              <a:buFontTx/>
              <a:buChar char="-"/>
            </a:pPr>
            <a:endParaRPr 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podřazené pojmy </a:t>
            </a:r>
            <a:r>
              <a:rPr lang="cs-CZ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rajón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oblast, areál, územní obvod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ale i </a:t>
            </a:r>
            <a:r>
              <a:rPr lang="cs-CZ" sz="2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stát, kraj, okres, obec </a:t>
            </a:r>
          </a:p>
          <a:p>
            <a:pPr marL="457200" indent="-457200">
              <a:buFontTx/>
              <a:buChar char="-"/>
            </a:pPr>
            <a:endParaRPr lang="cs-CZ" sz="20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region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je spojitá, unikátní a charakteristická část území (krajiny), odlišující se od okolních regionů určitými zvláštnostmi, vlastnostmi, vývojem, funkcemi,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strukturou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atp. </a:t>
            </a:r>
            <a:endParaRPr 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/>
            <a:endParaRPr lang="cs-CZ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typologie regionů – viz studijní text</a:t>
            </a:r>
          </a:p>
          <a:p>
            <a:pPr marL="457200" indent="-457200">
              <a:buFontTx/>
              <a:buChar char="-"/>
            </a:pP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54868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0000"/>
                </a:solidFill>
                <a:latin typeface="Arial" panose="020B0604020202020204" pitchFamily="34" charset="0"/>
              </a:rPr>
              <a:t>Region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276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Místně zakotvené učení</a:t>
            </a:r>
            <a:endParaRPr lang="cs-CZ" sz="3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3772197"/>
            <a:ext cx="8229600" cy="308580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založené na poznávání regionu školy</a:t>
            </a:r>
          </a:p>
          <a:p>
            <a:endParaRPr lang="cs-CZ" sz="2400" dirty="0" smtClean="0"/>
          </a:p>
          <a:p>
            <a:r>
              <a:rPr lang="cs-CZ" sz="2400" dirty="0" smtClean="0"/>
              <a:t>učí žáky všímat si vlastního okolí, chápat jeho vlastnosti, vztahy, souvislosti</a:t>
            </a:r>
          </a:p>
          <a:p>
            <a:r>
              <a:rPr lang="cs-CZ" sz="2400" dirty="0" smtClean="0"/>
              <a:t>vliv minulosti, současnost jako východisko pro budoucnost – udržitelnost</a:t>
            </a:r>
          </a:p>
          <a:p>
            <a:r>
              <a:rPr lang="cs-CZ" sz="2400" dirty="0" smtClean="0"/>
              <a:t>budování vztahu k vlastnímu regionu</a:t>
            </a:r>
          </a:p>
        </p:txBody>
      </p:sp>
      <p:pic>
        <p:nvPicPr>
          <p:cNvPr id="5" name="Picture 8" descr="https://lh3.googleusercontent.com/GdVstK71Y8t_dwNJAscyQq7cMdKrkl3T3T6XcQssNYggL5V04kqQDb3wzkBsSOw1Ufr22dUWHtLV7IHRMQa827OchPQ5mHfaCS1t_Mlww-G-ZErt8LiZwMgV1HRfrn7FNyHfr7cMCKMecAVahwmaHs-91juyuh2oud4znJMQk9w1eXsuobMvM1P6bVhIPI1YyU1GE29HFAj-K6BS94UIpbaobRtAavyTSS_Gj17h-9pCYlS131nvraDsktiQyoUSrLhEedAgHxyr93r34NjtP8BCqKQhcyt93VGX0p6_Fj45rL2Aq0wwD96MTTgqQiM_HFeoDPsRdhmxxsp1JCkVnqA3sBR1Wn5iFcbJ8vXvecnTwTMRQ4lKn4bnsXjGlSupwZTgeTSGIhRO3-3C65SXDXLC8k_dp4szxphQdLMAnxTA9GZdAObHpLh_thLQBK8I9RrALeUB6BaXbQ8C6NZEEA9aOpGWdpw69ckCDz18Jl46vAxVZ4fOZ_f5nGFtrl52-u9cfwEeftPvI1uluVPadl0GIPh1jSbkLDWGSO82qz06MduY_BNNXVHHSQ_Gpsbo8Cw0YKNQtzwXjWn9QZpOF6qdUjsf2gSyOoF6-jE8R1aLcqg3YKdHeBiXpMV-faH3d5LyTBREUnGSaVoHwAOPRPOFoJUksSdEdEWxr3Vkt4eOxhbm6PeSk5EHlw=w1615-h910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112568" cy="28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 učebnice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cs-CZ" sz="2000" dirty="0" smtClean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docplayer.cz/1396946-Regionalni-ucebnice-pro-2-9-tridy-zakladni-skoly-stredni-krkonose-a-podkrkonosi.html</a:t>
            </a:r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https://www.chaloupky.cz/publikace-a-metodiky</a:t>
            </a:r>
            <a:r>
              <a:rPr lang="cs-CZ" sz="2000" dirty="0" smtClean="0">
                <a:hlinkClick r:id="rId3"/>
              </a:rPr>
              <a:t>/</a:t>
            </a:r>
            <a:endParaRPr lang="cs-CZ" sz="2000" dirty="0" smtClean="0"/>
          </a:p>
          <a:p>
            <a:r>
              <a:rPr lang="cs-CZ" sz="2000" dirty="0" smtClean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</a:t>
            </a:r>
            <a:r>
              <a:rPr lang="cs-CZ" sz="2000" dirty="0" err="1" smtClean="0">
                <a:hlinkClick r:id="rId4"/>
              </a:rPr>
              <a:t>montanex.cz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product</a:t>
            </a:r>
            <a:r>
              <a:rPr lang="cs-CZ" sz="2000" dirty="0" smtClean="0">
                <a:hlinkClick r:id="rId4"/>
              </a:rPr>
              <a:t>_detail.</a:t>
            </a:r>
            <a:r>
              <a:rPr lang="cs-CZ" sz="2000" dirty="0" err="1" smtClean="0">
                <a:hlinkClick r:id="rId4"/>
              </a:rPr>
              <a:t>asp</a:t>
            </a:r>
            <a:r>
              <a:rPr lang="cs-CZ" sz="2000" dirty="0" smtClean="0">
                <a:hlinkClick r:id="rId4"/>
              </a:rPr>
              <a:t>?c=1230&amp;p=429450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844824"/>
            <a:ext cx="7429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dirty="0" smtClean="0"/>
              <a:t>Vzniká na základě vlastní práce s různými zdroji informací</a:t>
            </a:r>
          </a:p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Poloha</a:t>
            </a:r>
            <a:r>
              <a:rPr lang="cs-CZ" sz="2400" b="1" dirty="0"/>
              <a:t>, rozloha</a:t>
            </a:r>
            <a:endParaRPr lang="cs-CZ" sz="2800" dirty="0"/>
          </a:p>
          <a:p>
            <a:pPr lvl="0" algn="ctr"/>
            <a:r>
              <a:rPr lang="cs-CZ" sz="2400" b="1" dirty="0" smtClean="0"/>
              <a:t>Přírodní </a:t>
            </a:r>
            <a:r>
              <a:rPr lang="cs-CZ" sz="2400" b="1" dirty="0"/>
              <a:t>poměry </a:t>
            </a:r>
            <a:endParaRPr lang="cs-CZ" sz="2800" dirty="0"/>
          </a:p>
          <a:p>
            <a:pPr lvl="1" algn="ctr"/>
            <a:r>
              <a:rPr lang="cs-CZ" sz="2400" dirty="0"/>
              <a:t>Geologická stavba; 2.2 Reliéf; 2.3 Klimatické poměry; 2.4 Půdy; 2.5 Rostlinstvo a živočišstvo; 2.6 Ochrana přírody</a:t>
            </a:r>
            <a:endParaRPr lang="cs-CZ" sz="2800" dirty="0"/>
          </a:p>
          <a:p>
            <a:pPr lvl="0" algn="ctr"/>
            <a:r>
              <a:rPr lang="cs-CZ" sz="2400" b="1" dirty="0" smtClean="0"/>
              <a:t>Společenské </a:t>
            </a:r>
            <a:r>
              <a:rPr lang="cs-CZ" sz="2400" b="1" dirty="0"/>
              <a:t>poměry</a:t>
            </a:r>
            <a:endParaRPr lang="cs-CZ" sz="2800" dirty="0"/>
          </a:p>
          <a:p>
            <a:pPr lvl="1" algn="ctr"/>
            <a:r>
              <a:rPr lang="cs-CZ" sz="2400" dirty="0"/>
              <a:t>Historický vývoj; 3.2 Obyvatelstvo a sídla; 3.3 Hospodářství; 3.4 Školství a kultura;  3.5 Sport; 3.6 Rekreace a cestovní ruch; 3.7 Životní prostředí; 3.8 SWOT analýza obce – silné a slabé stránky</a:t>
            </a:r>
            <a:endParaRPr lang="cs-CZ" sz="28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680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VLASTIVĚDA MORAVSKÁ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85723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Regionální kabinet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571612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Žáci </a:t>
            </a:r>
            <a:r>
              <a:rPr lang="cs-CZ" dirty="0"/>
              <a:t>se učí pozorovat a pojmenovávat věci, jevy a děje, jejich vzájemné </a:t>
            </a:r>
            <a:r>
              <a:rPr lang="cs-CZ" b="1" dirty="0"/>
              <a:t>vztahy a souvislosti</a:t>
            </a:r>
            <a:r>
              <a:rPr lang="cs-CZ" dirty="0"/>
              <a:t>; utváří se tak jejich prvotní ucelený obraz světa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Poznávají </a:t>
            </a:r>
            <a:r>
              <a:rPr lang="cs-CZ" dirty="0"/>
              <a:t>sebe i své nejbližší okolí a postupně se seznamují s místně i časově vzdálenějšími osobami i jevy a se složitějšími ději. </a:t>
            </a:r>
            <a:endParaRPr lang="cs-CZ" dirty="0" smtClean="0"/>
          </a:p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Učí </a:t>
            </a:r>
            <a:r>
              <a:rPr lang="cs-CZ" dirty="0"/>
              <a:t>se vnímat lidi a vztahy mezi nimi, všímat si podstatných věcných stránek i krásy lidských výtvorů a přírodních jevů, soustředěně je pozorovat a přemýšlet o nich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Na </a:t>
            </a:r>
            <a:r>
              <a:rPr lang="cs-CZ" dirty="0"/>
              <a:t>základě poznání sebe a svých potřeb a porozumění světu kolem sebe se žáci učí </a:t>
            </a:r>
            <a:r>
              <a:rPr lang="cs-CZ" b="1" dirty="0"/>
              <a:t>vnímat základní vztahy ve společnosti, porozumět soudobému způsobu života, jeho přednostem i problémům</a:t>
            </a:r>
            <a:r>
              <a:rPr lang="cs-CZ" dirty="0"/>
              <a:t>, chápat </a:t>
            </a:r>
            <a:r>
              <a:rPr lang="cs-CZ" b="1" dirty="0"/>
              <a:t>současnost jako výsledek minulosti a východisko do budoucnosti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Při </a:t>
            </a:r>
            <a:r>
              <a:rPr lang="cs-CZ" dirty="0"/>
              <a:t>osvojování poznatků a dovedností ve vzdělávací oblasti Člověk a jeho svět se žáci </a:t>
            </a:r>
            <a:r>
              <a:rPr lang="cs-CZ" b="1" dirty="0"/>
              <a:t>učí vyjadřovat své myšlenky, poznatky a dojmy, reagovat na myšlenky, názory a podněty </a:t>
            </a:r>
            <a:r>
              <a:rPr lang="cs-CZ" b="1" dirty="0" smtClean="0"/>
              <a:t>jiných</a:t>
            </a:r>
            <a:r>
              <a:rPr lang="cs-CZ" b="1" dirty="0" smtClean="0"/>
              <a:t>.</a:t>
            </a:r>
            <a:endParaRPr lang="cs-CZ" b="1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7290" y="64291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Člověk a jeho svět a zeměpisné učivo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772816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 smtClean="0"/>
              <a:t>všechny materiály, které si do Vašeho regionálního portfolia sbíráte, směřují k hlubšímu porozumění Vašemu okolí</a:t>
            </a:r>
          </a:p>
          <a:p>
            <a:endParaRPr lang="cs-CZ" sz="2800" dirty="0" smtClean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podklady jsou využitelné i pro činnosti s žáky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422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tastral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532812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16463" y="2603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Katastrální mapa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zem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630872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Územní plán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"/>
          <p:cNvPicPr>
            <a:picLocks noChangeAspect="1" noChangeArrowheads="1"/>
          </p:cNvPicPr>
          <p:nvPr/>
        </p:nvPicPr>
        <p:blipFill>
          <a:blip r:embed="rId2" cstate="print"/>
          <a:srcRect t="928" r="1709" b="2086"/>
          <a:stretch>
            <a:fillRect/>
          </a:stretch>
        </p:blipFill>
        <p:spPr bwMode="auto">
          <a:xfrm>
            <a:off x="971550" y="30163"/>
            <a:ext cx="72009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3"/>
          <p:cNvPicPr>
            <a:picLocks noChangeAspect="1" noChangeArrowheads="1"/>
          </p:cNvPicPr>
          <p:nvPr/>
        </p:nvPicPr>
        <p:blipFill>
          <a:blip r:embed="rId2" cstate="print"/>
          <a:srcRect t="1587" r="763" b="4587"/>
          <a:stretch>
            <a:fillRect/>
          </a:stretch>
        </p:blipFill>
        <p:spPr bwMode="auto">
          <a:xfrm>
            <a:off x="395288" y="260350"/>
            <a:ext cx="374491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N1"/>
          <p:cNvPicPr>
            <a:picLocks noChangeAspect="1" noChangeArrowheads="1"/>
          </p:cNvPicPr>
          <p:nvPr/>
        </p:nvPicPr>
        <p:blipFill>
          <a:blip r:embed="rId3" cstate="print"/>
          <a:srcRect r="5444" b="-797"/>
          <a:stretch>
            <a:fillRect/>
          </a:stretch>
        </p:blipFill>
        <p:spPr bwMode="auto">
          <a:xfrm>
            <a:off x="4859338" y="260350"/>
            <a:ext cx="356393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03"/>
          <p:cNvPicPr>
            <a:picLocks noChangeAspect="1" noChangeArrowheads="1"/>
          </p:cNvPicPr>
          <p:nvPr/>
        </p:nvPicPr>
        <p:blipFill>
          <a:blip r:embed="rId2" cstate="print"/>
          <a:srcRect t="887" r="50880" b="32028"/>
          <a:stretch>
            <a:fillRect/>
          </a:stretch>
        </p:blipFill>
        <p:spPr bwMode="auto">
          <a:xfrm>
            <a:off x="395288" y="3760788"/>
            <a:ext cx="23590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N1"/>
          <p:cNvPicPr>
            <a:picLocks noChangeAspect="1" noChangeArrowheads="1"/>
          </p:cNvPicPr>
          <p:nvPr/>
        </p:nvPicPr>
        <p:blipFill>
          <a:blip r:embed="rId3" cstate="print"/>
          <a:srcRect l="61504" t="8403" r="6371" b="49530"/>
          <a:stretch>
            <a:fillRect/>
          </a:stretch>
        </p:blipFill>
        <p:spPr bwMode="auto">
          <a:xfrm>
            <a:off x="5867400" y="3760788"/>
            <a:ext cx="26066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16238" y="4005263"/>
            <a:ext cx="2808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Popiš co vidíš na starém a na novém  snímku okolí tvého bydliště a napiš, jaký je mezi nimi rozdíl.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Práce s 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ortofotomapou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Podívej se z výšky na svoji obec a ukaž: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pole, louku, rybník, hlavní silnici, popiš jednotlivé části obce atd.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Zkontroluj, jestli sis počínal správně.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Ukaž to samé na mapě a podívej se jak jsou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tyto objekty a plochy vyznačeny. Nakresli si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na kartičky a popiš je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/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Vymyslete, co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dál.</a:t>
            </a: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875"/>
            <a:ext cx="82804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32" t="30511" r="32813" b="10439"/>
          <a:stretch>
            <a:fillRect/>
          </a:stretch>
        </p:blipFill>
        <p:spPr bwMode="auto">
          <a:xfrm>
            <a:off x="1143000" y="1431132"/>
            <a:ext cx="685800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329862" y="998730"/>
            <a:ext cx="25142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50" b="1" dirty="0"/>
              <a:t>Letecká mapa </a:t>
            </a:r>
            <a:r>
              <a:rPr lang="cs-CZ" sz="1350" b="1" dirty="0" err="1"/>
              <a:t>PdF</a:t>
            </a:r>
            <a:r>
              <a:rPr lang="cs-CZ" sz="1350" b="1" dirty="0"/>
              <a:t> MU, Poříčí 7,9</a:t>
            </a:r>
          </a:p>
        </p:txBody>
      </p:sp>
    </p:spTree>
    <p:extLst>
      <p:ext uri="{BB962C8B-B14F-4D97-AF65-F5344CB8AC3E}">
        <p14:creationId xmlns:p14="http://schemas.microsoft.com/office/powerpoint/2010/main" xmlns="" val="1062355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1106742"/>
            <a:ext cx="28675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350" b="1" dirty="0"/>
              <a:t>Plán města Brna  - okolí </a:t>
            </a:r>
            <a:r>
              <a:rPr lang="cs-CZ" sz="1350" b="1" dirty="0" err="1"/>
              <a:t>PdF</a:t>
            </a:r>
            <a:r>
              <a:rPr lang="cs-CZ" sz="1350" b="1" dirty="0"/>
              <a:t> Poříčí 7,9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94" t="30530" r="32080" b="10417"/>
          <a:stretch>
            <a:fillRect/>
          </a:stretch>
        </p:blipFill>
        <p:spPr bwMode="auto">
          <a:xfrm>
            <a:off x="1143000" y="1489473"/>
            <a:ext cx="6858000" cy="451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056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DVĚ MOŽNOSTI POSTUPU K VYUŽITÍ MÍSTA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988840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OD GEOGRAFICKÉ CHARAKTERISTIKY – UVĚDOMUJEME SI, CO V OKOLNÍ KRAJINĚ FUNGUJE A JAK TO VYPADÁ - viz dále.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OD CÍLŮ VÝUKY – HLEDÁME VHODNÁ MÍSTA, NA KTERÝCH MŮŽEME NĚCO UKÁZAT, PŘIBLÍŽIT – PAK CÍLENĚ DOHLEDÁME JEJICH CHARAKTERISTIKU – např. charakter vodního toku, půdní odkryv, </a:t>
            </a:r>
            <a:r>
              <a:rPr lang="cs-CZ" dirty="0" err="1" smtClean="0"/>
              <a:t>odkryv</a:t>
            </a:r>
            <a:r>
              <a:rPr lang="cs-CZ" dirty="0" smtClean="0"/>
              <a:t> hornin, změna ve využití ploch – nová výstavba, kritický pohled na různé části obce a okolí…- viz např. </a:t>
            </a:r>
            <a:r>
              <a:rPr lang="cs-CZ" dirty="0" err="1" smtClean="0"/>
              <a:t>krajinotvorné</a:t>
            </a:r>
            <a:r>
              <a:rPr lang="cs-CZ" dirty="0" smtClean="0"/>
              <a:t> prvky)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0166" y="1357298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cap="all" dirty="0"/>
              <a:t>pro pochopení </a:t>
            </a:r>
            <a:r>
              <a:rPr lang="cs-CZ" b="1" cap="all" dirty="0" smtClean="0"/>
              <a:t>vztahů a jevů (nejen ve vlastním okolí) je nutné naučit se ptát po souvislostech, ne jen po faktech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23344" r="19975" b="7259"/>
          <a:stretch>
            <a:fillRect/>
          </a:stretch>
        </p:blipFill>
        <p:spPr bwMode="auto">
          <a:xfrm>
            <a:off x="900113" y="0"/>
            <a:ext cx="7513637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676456" cy="1362075"/>
          </a:xfrm>
        </p:spPr>
        <p:txBody>
          <a:bodyPr>
            <a:noAutofit/>
          </a:bodyPr>
          <a:lstStyle/>
          <a:p>
            <a:r>
              <a:rPr lang="cs-CZ" sz="2400" dirty="0" smtClean="0"/>
              <a:t>Vymyslete, v </a:t>
            </a:r>
            <a:r>
              <a:rPr lang="cs-CZ" sz="2400" dirty="0" smtClean="0"/>
              <a:t>kterém (vlastivědném) učivu </a:t>
            </a:r>
            <a:r>
              <a:rPr lang="cs-CZ" sz="2400" dirty="0" smtClean="0"/>
              <a:t>je možné využít (a)místně zakotveného učení a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(</a:t>
            </a:r>
            <a:r>
              <a:rPr lang="cs-CZ" sz="2400" dirty="0" smtClean="0"/>
              <a:t>b) regionálního principu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připravte </a:t>
            </a:r>
            <a:r>
              <a:rPr lang="cs-CZ" sz="2400" dirty="0" smtClean="0"/>
              <a:t>konkrétní návrhy, jak </a:t>
            </a:r>
            <a:r>
              <a:rPr lang="cs-CZ" sz="2400" dirty="0" smtClean="0"/>
              <a:t>region školy </a:t>
            </a:r>
            <a:r>
              <a:rPr lang="cs-CZ" sz="2400" dirty="0" smtClean="0"/>
              <a:t>do učiva zahrnout.</a:t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50004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MÍSTO, KDE ŽIJEME</a:t>
            </a:r>
            <a:endParaRPr lang="cs-CZ" dirty="0"/>
          </a:p>
          <a:p>
            <a:endParaRPr lang="cs-CZ" b="1" dirty="0" smtClean="0"/>
          </a:p>
          <a:p>
            <a:r>
              <a:rPr lang="cs-CZ" sz="2000" dirty="0" smtClean="0"/>
              <a:t>Očekávané </a:t>
            </a:r>
            <a:r>
              <a:rPr lang="cs-CZ" sz="2000" dirty="0"/>
              <a:t>výstupy - 1. období – žák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r>
              <a:rPr lang="cs-CZ" sz="2000" i="1" dirty="0"/>
              <a:t>- vyznačí v jednoduchém plánu místo svého bydliště a školy, cestu na určené místo a rozliší možná nebezpečí v nejbližším okolí</a:t>
            </a:r>
            <a:r>
              <a:rPr lang="cs-CZ" sz="2000" dirty="0"/>
              <a:t>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 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2000" i="1" dirty="0" smtClean="0"/>
              <a:t> začlení </a:t>
            </a:r>
            <a:r>
              <a:rPr lang="cs-CZ" sz="2000" i="1" dirty="0"/>
              <a:t>svou obec (město) do příslušného kraje a obslužného centra ČR, pozoruje a popíše změny v nejbližším okolí, obci (městě)</a:t>
            </a:r>
            <a:r>
              <a:rPr lang="cs-CZ" sz="2000" dirty="0"/>
              <a:t> 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i="1" dirty="0"/>
              <a:t> - rozliší přírodní a umělé prvky v okolní krajině a vyjádří různými způsoby její estetické hodnoty a rozmanitost</a:t>
            </a:r>
            <a:r>
              <a:rPr lang="cs-CZ" sz="2000" dirty="0"/>
              <a:t> </a:t>
            </a:r>
          </a:p>
          <a:p>
            <a:r>
              <a:rPr lang="cs-CZ" sz="2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17693"/>
            <a:ext cx="824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Očekávané výstupy - 2. období</a:t>
            </a:r>
            <a:r>
              <a:rPr lang="cs-CZ" dirty="0" smtClean="0"/>
              <a:t> </a:t>
            </a:r>
            <a:r>
              <a:rPr lang="cs-CZ" b="1" dirty="0" smtClean="0"/>
              <a:t>– žák</a:t>
            </a:r>
          </a:p>
          <a:p>
            <a:endParaRPr lang="cs-CZ" dirty="0" smtClean="0"/>
          </a:p>
          <a:p>
            <a:r>
              <a:rPr lang="cs-CZ" i="1" dirty="0" smtClean="0"/>
              <a:t>- určí a vysvětlí polohu svého bydliště nebo pobytu vzhledem ke krajině a státu</a:t>
            </a:r>
            <a:r>
              <a:rPr lang="cs-CZ" dirty="0" smtClean="0"/>
              <a:t>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i="1" dirty="0" smtClean="0"/>
              <a:t>- určí světové strany v přírodě i podle mapy, orientuje se podle nich a řídí se podle zásad bezpečného pohybu a pobytu v přírodě</a:t>
            </a:r>
            <a:r>
              <a:rPr lang="cs-CZ" dirty="0" smtClean="0"/>
              <a:t>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i="1" dirty="0" smtClean="0"/>
              <a:t>- rozlišuje mezi náčrty, plány a základními typy map; vyhledává jednoduché údaje o přírodních podmínkách a sídlištích lidí na mapách naší republiky, Evropy a polokoulí</a:t>
            </a:r>
            <a:r>
              <a:rPr lang="cs-CZ" dirty="0" smtClean="0"/>
              <a:t>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i="1" dirty="0" smtClean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  <a:r>
              <a:rPr lang="cs-CZ" dirty="0" smtClean="0"/>
              <a:t>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i="1" dirty="0" smtClean="0"/>
              <a:t>- zprostředkuje ostatním zkušenosti, zážitky a zajímavosti z vlastních cest a porovná způsob života a přírodu v naší vlasti i v jiných zemích</a:t>
            </a:r>
            <a:r>
              <a:rPr lang="cs-CZ" dirty="0" smtClean="0"/>
              <a:t>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- rozlišuje hlavní orgány státní moci a některé jejich zástupce, symboly našeho státu a jejich význam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71600" y="1844824"/>
            <a:ext cx="7416824" cy="23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100" dirty="0">
                <a:latin typeface="+mj-lt"/>
                <a:ea typeface="Calibri" pitchFamily="34" charset="0"/>
                <a:cs typeface="Times New Roman" pitchFamily="18" charset="0"/>
              </a:rPr>
              <a:t>Načrtněte (vyfoťte) typy krajiny, které se nachází v okolí školy (první projít a zakreslit společně, ostatní rozdělit lokality)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1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100" dirty="0">
                <a:latin typeface="+mj-lt"/>
                <a:ea typeface="Calibri" pitchFamily="34" charset="0"/>
                <a:cs typeface="Times New Roman" pitchFamily="18" charset="0"/>
              </a:rPr>
              <a:t>– porovnat, typické znaky, odlišnosti, funkce </a:t>
            </a:r>
            <a:endParaRPr lang="cs-CZ" sz="2100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1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100" dirty="0">
                <a:latin typeface="+mj-lt"/>
                <a:ea typeface="Calibri" pitchFamily="34" charset="0"/>
                <a:cs typeface="Times New Roman" pitchFamily="18" charset="0"/>
              </a:rPr>
              <a:t> podívat se, jak tyto typy jsou zaznamenány v mapě</a:t>
            </a:r>
            <a:endParaRPr lang="cs-CZ" sz="2100" dirty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1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1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100" i="1" dirty="0">
                <a:latin typeface="+mj-lt"/>
                <a:ea typeface="Calibri" pitchFamily="34" charset="0"/>
                <a:cs typeface="Times New Roman" pitchFamily="18" charset="0"/>
              </a:rPr>
              <a:t>Co by se stalo, kdyby bouře zničila most </a:t>
            </a:r>
            <a:r>
              <a:rPr lang="cs-CZ" sz="2100" i="1" dirty="0" smtClean="0">
                <a:latin typeface="+mj-lt"/>
                <a:ea typeface="Calibri" pitchFamily="34" charset="0"/>
                <a:cs typeface="Times New Roman" pitchFamily="18" charset="0"/>
              </a:rPr>
              <a:t>spojující…? </a:t>
            </a:r>
            <a:r>
              <a:rPr lang="cs-CZ" sz="2100" i="1" dirty="0">
                <a:latin typeface="+mj-lt"/>
                <a:ea typeface="Calibri" pitchFamily="34" charset="0"/>
                <a:cs typeface="Times New Roman" pitchFamily="18" charset="0"/>
              </a:rPr>
              <a:t>Co vše by to ovlivnilo?  </a:t>
            </a:r>
            <a:endParaRPr lang="cs-CZ" sz="21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657350"/>
            <a:ext cx="88079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072063" algn="l"/>
              </a:tabLst>
            </a:pPr>
            <a:r>
              <a:rPr lang="cs-CZ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Úspěch této aktivity závisí na přípravě: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072063" algn="l"/>
              </a:tabLst>
            </a:pP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72063" algn="l"/>
              </a:tabLst>
            </a:pPr>
            <a:r>
              <a:rPr lang="cs-CZ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trasy </a:t>
            </a:r>
            <a:r>
              <a:rPr lang="cs-CZ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 výběru míst, kde se zastaví</a:t>
            </a: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72063" algn="l"/>
              </a:tabLst>
            </a:pPr>
            <a:r>
              <a:rPr lang="cs-CZ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načasování </a:t>
            </a:r>
            <a:r>
              <a:rPr lang="cs-CZ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(den, týden, rok)</a:t>
            </a: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72063" algn="l"/>
              </a:tabLst>
            </a:pPr>
            <a:r>
              <a:rPr lang="cs-CZ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zdrojů/vybavení</a:t>
            </a: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72063" algn="l"/>
              </a:tabLst>
            </a:pPr>
            <a:r>
              <a:rPr lang="cs-CZ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žáků </a:t>
            </a:r>
            <a:r>
              <a:rPr lang="cs-CZ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(jejich a učitelovo očekávání od práce v terénu)</a:t>
            </a: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72063" algn="l"/>
              </a:tabLst>
            </a:pPr>
            <a:r>
              <a:rPr lang="cs-CZ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pomoci </a:t>
            </a:r>
            <a:r>
              <a:rPr lang="cs-CZ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dospělých osob</a:t>
            </a: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072063" algn="l"/>
              </a:tabLst>
            </a:pPr>
            <a:r>
              <a:rPr lang="cs-CZ" sz="28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komunikace </a:t>
            </a:r>
            <a:r>
              <a:rPr lang="cs-CZ" sz="28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 rodiči</a:t>
            </a:r>
            <a:endParaRPr lang="cs-CZ" sz="11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71800" y="476672"/>
            <a:ext cx="3623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5072063" algn="l"/>
              </a:tabLst>
            </a:pPr>
            <a:r>
              <a:rPr lang="cs-CZ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Vych</a:t>
            </a:r>
            <a:r>
              <a:rPr lang="cs-CZ" sz="2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zka </a:t>
            </a:r>
            <a:r>
              <a:rPr lang="cs-CZ" sz="2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cs-CZ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lang="cs-CZ" sz="2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sto, kde žiji</a:t>
            </a:r>
            <a:endParaRPr lang="cs-CZ" sz="105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2322" y="1376773"/>
            <a:ext cx="807651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Najděte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polohu daného místa na mapě, vyznačte cestu, jak jste se tam dostali.	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Každý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žák vyplní arch s hodnocením daného místa.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Jaká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místa jsme navštívili?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Proč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jsme tam šli?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Všem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se nám tato místa líbila? Co se nám na nich líbilo/nelíbilo?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Líbilo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se ještě někomu to stejné místo? Ze stejného důvodu?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Proč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se nám všem nelíbila stejná místa?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Čím </a:t>
            </a:r>
            <a:r>
              <a:rPr lang="cs-CZ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nás určité místo přitahuje?</a:t>
            </a:r>
            <a:endParaRPr lang="cs-CZ" sz="750" dirty="0">
              <a:solidFill>
                <a:prstClr val="black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04047" algn="l"/>
              </a:tabLst>
            </a:pPr>
            <a:r>
              <a:rPr lang="cs-CZ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Která z navštívených míst by byla vhodným místem pro hraní si / užít si klid / venčení psa / četbu knihy / tancování / schovávanou / jízdu na skateboardu...</a:t>
            </a:r>
            <a:endParaRPr lang="cs-CZ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0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22920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(1) Vymyslete základní geografické otázky vztahující se k danému obrázku. 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587727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(2) Vztáhněte obrázek k mapě a rozšiřte otázky i o práci s tematickými mapami</a:t>
            </a:r>
            <a:r>
              <a:rPr lang="cs-CZ" sz="2000" dirty="0" smtClean="0"/>
              <a:t>.</a:t>
            </a:r>
            <a:endParaRPr lang="cs-CZ" sz="2400" dirty="0"/>
          </a:p>
        </p:txBody>
      </p:sp>
      <p:pic>
        <p:nvPicPr>
          <p:cNvPr id="2050" name="Picture 2" descr="VÃ½sledek obrÃ¡zku pro Br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394184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62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928670"/>
            <a:ext cx="70723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Základem pro geografické myšlení je umění kladení správných geografických otázek, které jsou, např.:</a:t>
            </a:r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16600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r-foto\3.den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836712"/>
            <a:ext cx="7056784" cy="528996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55576" y="1628800"/>
            <a:ext cx="50206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cs-CZ" sz="54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46857" y="1715162"/>
            <a:ext cx="405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cs-C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6924545" y="2772069"/>
            <a:ext cx="1728192" cy="109289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71416" y="2361111"/>
            <a:ext cx="1291824" cy="108850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856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827584" y="206084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 je to za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sto? Jak to v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íš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Jak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znaky vid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íš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Co je pro toto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 typick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Co zde mohou lid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dělat? Jak je toto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 spjat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jinými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sty? Č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se li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ší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nebo je naopak podobn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stu, kde žije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š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a proč? Jak se měn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proč? Jak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to bylo ž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na tomto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stě? Co se ti na tomto m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stě l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cs-CZ" sz="1600" i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cs-CZ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Udělej seznam toho, co n</a:t>
            </a:r>
            <a:r>
              <a:rPr lang="cs-CZ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dan</a:t>
            </a:r>
            <a:r>
              <a:rPr lang="cs-CZ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fotografie sděluje.</a:t>
            </a:r>
            <a:endParaRPr lang="cs-CZ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Udělej seznam toho, co n</a:t>
            </a:r>
            <a:r>
              <a:rPr lang="cs-CZ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fotografie nesděluje.</a:t>
            </a:r>
            <a:endParaRPr lang="cs-CZ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 kterých věcech ze seznamu by ses chtěl dozvědět v</a:t>
            </a:r>
            <a:r>
              <a:rPr lang="cs-CZ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c?</a:t>
            </a:r>
            <a:endParaRPr lang="cs-CZ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Dok</a:t>
            </a:r>
            <a:r>
              <a:rPr lang="cs-CZ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žeme se na tyto věci zeptat?</a:t>
            </a:r>
            <a:endParaRPr lang="cs-CZ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71600" y="780763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 vid</a:t>
            </a:r>
            <a:r>
              <a:rPr lang="cs-CZ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cs-CZ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 na fotografii? Zkuste ji popsat. 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278092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Základní geografické otázky se ptají </a:t>
            </a:r>
            <a:r>
              <a:rPr lang="cs-CZ" sz="2800" u="sng" dirty="0" smtClean="0"/>
              <a:t>po souvislostech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7401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124744"/>
            <a:ext cx="7215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b="1" dirty="0"/>
              <a:t>Kde to je</a:t>
            </a:r>
            <a:r>
              <a:rPr lang="cs-CZ" b="1" dirty="0" smtClean="0"/>
              <a:t>?</a:t>
            </a:r>
          </a:p>
          <a:p>
            <a:pPr lvl="0" algn="ctr"/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Jaké </a:t>
            </a:r>
            <a:r>
              <a:rPr lang="cs-CZ" b="1" dirty="0"/>
              <a:t>to je?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Proč </a:t>
            </a:r>
            <a:r>
              <a:rPr lang="cs-CZ" b="1" dirty="0"/>
              <a:t>je to tam?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Jak </a:t>
            </a:r>
            <a:r>
              <a:rPr lang="cs-CZ" b="1" dirty="0"/>
              <a:t>to vzniklo?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Jaký </a:t>
            </a:r>
            <a:r>
              <a:rPr lang="cs-CZ" b="1" dirty="0"/>
              <a:t>to má vliv?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/>
          </a:p>
          <a:p>
            <a:pPr lvl="0" algn="ctr"/>
            <a:r>
              <a:rPr lang="cs-CZ" b="1" dirty="0" smtClean="0"/>
              <a:t>Jak </a:t>
            </a:r>
            <a:r>
              <a:rPr lang="cs-CZ" b="1" dirty="0"/>
              <a:t>by to mělo být uzpůsobeno vzájemnému užitku člověka a přírody?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2450</TotalTime>
  <Words>833</Words>
  <Application>Microsoft Office PowerPoint</Application>
  <PresentationFormat>Předvádění na obrazovce (4:3)</PresentationFormat>
  <Paragraphs>161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Regionální výuka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Zeptejte se na okolí budovy fakulty tak, abyste využil(a) základní geografické otázky. </vt:lpstr>
      <vt:lpstr>Snímek 11</vt:lpstr>
      <vt:lpstr>Snímek 12</vt:lpstr>
      <vt:lpstr>Snímek 13</vt:lpstr>
      <vt:lpstr>Snímek 14</vt:lpstr>
      <vt:lpstr>Snímek 15</vt:lpstr>
      <vt:lpstr>Místně zakotvené učení</vt:lpstr>
      <vt:lpstr>Regionální  učebnice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Vymyslete, v kterém (vlastivědném) učivu je možné využít (a)místně zakotveného učení a  (b) regionálního principu   a připravte konkrétní návrhy, jak region školy do učiva zahrnout. </vt:lpstr>
      <vt:lpstr>Snímek 32</vt:lpstr>
      <vt:lpstr>Snímek 33</vt:lpstr>
      <vt:lpstr>Snímek 34</vt:lpstr>
      <vt:lpstr>Snímek 35</vt:lpstr>
      <vt:lpstr>Snímek 36</vt:lpstr>
      <vt:lpstr>Snímek 37</vt:lpstr>
    </vt:vector>
  </TitlesOfParts>
  <Company>Pedagogicka fakulta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eduard</dc:creator>
  <cp:lastModifiedBy>Tereza Češková</cp:lastModifiedBy>
  <cp:revision>64</cp:revision>
  <dcterms:created xsi:type="dcterms:W3CDTF">2014-04-23T10:18:32Z</dcterms:created>
  <dcterms:modified xsi:type="dcterms:W3CDTF">2019-03-18T15:01:17Z</dcterms:modified>
</cp:coreProperties>
</file>