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328" r:id="rId3"/>
    <p:sldId id="329" r:id="rId4"/>
    <p:sldId id="327" r:id="rId5"/>
    <p:sldId id="330" r:id="rId6"/>
    <p:sldId id="259" r:id="rId7"/>
    <p:sldId id="260" r:id="rId8"/>
    <p:sldId id="294" r:id="rId9"/>
    <p:sldId id="316" r:id="rId10"/>
    <p:sldId id="295" r:id="rId11"/>
    <p:sldId id="317" r:id="rId12"/>
    <p:sldId id="263" r:id="rId13"/>
    <p:sldId id="296" r:id="rId14"/>
    <p:sldId id="297" r:id="rId15"/>
    <p:sldId id="298" r:id="rId16"/>
    <p:sldId id="326" r:id="rId17"/>
    <p:sldId id="289" r:id="rId18"/>
    <p:sldId id="324" r:id="rId19"/>
    <p:sldId id="290" r:id="rId20"/>
    <p:sldId id="299" r:id="rId21"/>
    <p:sldId id="301" r:id="rId22"/>
    <p:sldId id="302" r:id="rId23"/>
    <p:sldId id="303" r:id="rId24"/>
    <p:sldId id="304" r:id="rId25"/>
    <p:sldId id="305" r:id="rId26"/>
    <p:sldId id="318" r:id="rId27"/>
    <p:sldId id="306" r:id="rId28"/>
    <p:sldId id="307" r:id="rId29"/>
    <p:sldId id="320" r:id="rId30"/>
    <p:sldId id="321" r:id="rId31"/>
    <p:sldId id="322" r:id="rId32"/>
    <p:sldId id="323" r:id="rId33"/>
    <p:sldId id="308" r:id="rId34"/>
    <p:sldId id="325" r:id="rId35"/>
    <p:sldId id="309" r:id="rId36"/>
    <p:sldId id="310" r:id="rId37"/>
    <p:sldId id="312" r:id="rId38"/>
    <p:sldId id="31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3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37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9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4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0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0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9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4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2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3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BEA7-2732-4D9D-A4D0-14C69A551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965800"/>
          </a:xfrm>
        </p:spPr>
        <p:txBody>
          <a:bodyPr>
            <a:normAutofit/>
          </a:bodyPr>
          <a:lstStyle/>
          <a:p>
            <a:r>
              <a:rPr lang="cs-CZ" dirty="0"/>
              <a:t>Geografie Výrobní sféry</a:t>
            </a:r>
            <a:br>
              <a:rPr lang="cs-CZ" dirty="0"/>
            </a:br>
            <a:r>
              <a:rPr lang="cs-CZ" sz="1800" dirty="0"/>
              <a:t>přednáška </a:t>
            </a:r>
            <a:r>
              <a:rPr lang="cs-CZ" sz="1800" dirty="0" err="1"/>
              <a:t>č.II</a:t>
            </a:r>
            <a:br>
              <a:rPr lang="cs-CZ" sz="1800" dirty="0"/>
            </a:br>
            <a:r>
              <a:rPr lang="cs-CZ" sz="1800" dirty="0"/>
              <a:t>Lokalizační faktory v Zemědělství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8C9B2-2EDB-4C80-81FD-0AB19A30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4043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DE2852E-1E92-4458-BAFE-E3544BB62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" r="3" b="3283"/>
          <a:stretch/>
        </p:blipFill>
        <p:spPr>
          <a:xfrm>
            <a:off x="20" y="3429001"/>
            <a:ext cx="5315041" cy="3429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1D4842-F208-47E0-A3A4-6469A9F045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258085-0FBD-4A8D-AD3E-0ACDB2886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9" r="10959" b="2"/>
          <a:stretch/>
        </p:blipFill>
        <p:spPr>
          <a:xfrm>
            <a:off x="20" y="-2"/>
            <a:ext cx="5315041" cy="34290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CB3380B-AE8C-4B24-9996-711FD60B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2390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altLang="cs-CZ" dirty="0"/>
              <a:t>georeliéf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B1BC55-7904-4BAC-BC23-17C598E0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468" y="1702191"/>
            <a:ext cx="6569612" cy="499403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b="1" dirty="0">
                <a:solidFill>
                  <a:srgbClr val="FFFFFF"/>
                </a:solidFill>
              </a:rPr>
              <a:t>Co vše má vliv na erozi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>
                <a:solidFill>
                  <a:srgbClr val="FFFFFF"/>
                </a:solidFill>
              </a:rPr>
              <a:t>Nesprávné využití mechanizace na svazích (např. orba po svahu)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>
                <a:solidFill>
                  <a:srgbClr val="FFFFFF"/>
                </a:solidFill>
              </a:rPr>
              <a:t>Špatná struktura osevu erozně náchylné plodiny</a:t>
            </a:r>
          </a:p>
          <a:p>
            <a:pPr marL="457200" lvl="2" indent="0">
              <a:lnSpc>
                <a:spcPct val="90000"/>
              </a:lnSpc>
              <a:buNone/>
            </a:pPr>
            <a:r>
              <a:rPr lang="cs-CZ" altLang="cs-CZ" dirty="0">
                <a:solidFill>
                  <a:srgbClr val="FFFFFF"/>
                </a:solidFill>
              </a:rPr>
              <a:t>širokořádkové plodiny (kukuřice, řepa, brambory)</a:t>
            </a:r>
          </a:p>
          <a:p>
            <a:pPr marL="457200" lvl="2" indent="0">
              <a:lnSpc>
                <a:spcPct val="90000"/>
              </a:lnSpc>
              <a:buNone/>
            </a:pPr>
            <a:r>
              <a:rPr lang="cs-CZ" altLang="cs-CZ" dirty="0">
                <a:solidFill>
                  <a:srgbClr val="FFFFFF"/>
                </a:solidFill>
              </a:rPr>
              <a:t>=&gt;Rozmístění do pásů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>
                <a:solidFill>
                  <a:srgbClr val="FFFFFF"/>
                </a:solidFill>
              </a:rPr>
              <a:t>Výsadba ochranných zatravnění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>
                <a:solidFill>
                  <a:srgbClr val="FFFFFF"/>
                </a:solidFill>
              </a:rPr>
              <a:t>Retence vody v krajině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>
                <a:solidFill>
                  <a:srgbClr val="FFFFFF"/>
                </a:solidFill>
              </a:rPr>
              <a:t>standardy Dobrého zemědělského a environmentálního stavu půdy 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>
                <a:solidFill>
                  <a:srgbClr val="FFFFFF"/>
                </a:solidFill>
              </a:rPr>
              <a:t>S velkou svažitostí  a nebezpečím eroze se již vyrovnaly některé národy od nejstarších dob (Čína, Japonsko, Filipíny)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>
                <a:solidFill>
                  <a:srgbClr val="FFFFFF"/>
                </a:solidFill>
              </a:rPr>
              <a:t>Terasování pozemků na výhodných slunečních svazích (až do 2300 m n. m.)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7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3BBB10-6F31-40B5-AB33-B6AD9063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F0F6E2-B9D2-4E8A-88D5-3E13F4932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71122B-A5FE-4E6B-9BDB-A5B5258E6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80" y="359129"/>
            <a:ext cx="9085600" cy="563330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13DC6A6-5293-4753-8E7B-816966F2E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1" y="274521"/>
            <a:ext cx="10145286" cy="58025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7A49A8A-7F7D-4099-ACFB-A21265647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026" y="3526726"/>
            <a:ext cx="3880321" cy="25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14" y="523613"/>
            <a:ext cx="7729728" cy="1188720"/>
          </a:xfrm>
        </p:spPr>
        <p:txBody>
          <a:bodyPr/>
          <a:lstStyle/>
          <a:p>
            <a:r>
              <a:rPr lang="cs-CZ" altLang="cs-CZ" dirty="0"/>
              <a:t>Půda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987826"/>
            <a:ext cx="11398428" cy="44924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Půdní fond – základní výrobní prostředek</a:t>
            </a:r>
          </a:p>
          <a:p>
            <a:pPr marL="228600" lvl="1" indent="0">
              <a:buNone/>
            </a:pPr>
            <a:r>
              <a:rPr lang="cs-CZ" dirty="0"/>
              <a:t>Půda vzniká z matečné horniny díky půdotvorným procesům, </a:t>
            </a:r>
          </a:p>
          <a:p>
            <a:pPr marL="457200" lvl="2" indent="0">
              <a:buNone/>
            </a:pPr>
            <a:r>
              <a:rPr lang="cs-CZ" dirty="0"/>
              <a:t>půdní poměry závislosti na povaze matečné horniny (např. černozem na spraši)</a:t>
            </a:r>
          </a:p>
          <a:p>
            <a:pPr marL="457200" lvl="2" indent="0">
              <a:buNone/>
            </a:pPr>
            <a:r>
              <a:rPr lang="cs-CZ" dirty="0"/>
              <a:t>půdotvorné procesy, závislé na podnebí, vegetaci atd.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/>
              <a:t>Zvláštnosti půdy – </a:t>
            </a:r>
          </a:p>
          <a:p>
            <a:pPr marL="457200" lvl="2" indent="0">
              <a:buNone/>
            </a:pPr>
            <a:r>
              <a:rPr lang="cs-CZ" dirty="0"/>
              <a:t>nelze libovolně rozšiřovat, </a:t>
            </a:r>
          </a:p>
          <a:p>
            <a:pPr marL="457200" lvl="2" indent="0">
              <a:buNone/>
            </a:pPr>
            <a:r>
              <a:rPr lang="cs-CZ" dirty="0"/>
              <a:t>dlouhá doba obnovy</a:t>
            </a:r>
          </a:p>
          <a:p>
            <a:pPr marL="457200" lvl="2" indent="0">
              <a:buNone/>
            </a:pPr>
            <a:r>
              <a:rPr lang="cs-CZ" dirty="0"/>
              <a:t>investice vkládané do půdy nevytváří nový půdní fond, jen jí pouze doplňují (např. hnojením)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Půdy jsou složeny ze čtyř základních materiálů:</a:t>
            </a:r>
          </a:p>
          <a:p>
            <a:pPr marL="228600" lvl="1" indent="0">
              <a:buNone/>
            </a:pPr>
            <a:r>
              <a:rPr lang="cs-CZ" b="1" dirty="0"/>
              <a:t>anorganické látky</a:t>
            </a:r>
            <a:r>
              <a:rPr lang="cs-CZ" dirty="0"/>
              <a:t> (horniny minerály)</a:t>
            </a:r>
          </a:p>
          <a:p>
            <a:pPr marL="228600" lvl="1" indent="0">
              <a:buNone/>
            </a:pPr>
            <a:r>
              <a:rPr lang="cs-CZ" b="1" dirty="0"/>
              <a:t>organické látky </a:t>
            </a:r>
            <a:r>
              <a:rPr lang="cs-CZ" dirty="0"/>
              <a:t>(neživé - humus,  živé - půdní </a:t>
            </a:r>
            <a:r>
              <a:rPr lang="cs-CZ" dirty="0" err="1"/>
              <a:t>edafon</a:t>
            </a:r>
            <a:r>
              <a:rPr lang="cs-CZ" dirty="0"/>
              <a:t>)</a:t>
            </a:r>
          </a:p>
          <a:p>
            <a:pPr marL="228600" lvl="1" indent="0">
              <a:buNone/>
            </a:pPr>
            <a:r>
              <a:rPr lang="cs-CZ" b="1" dirty="0"/>
              <a:t>voda</a:t>
            </a:r>
            <a:r>
              <a:rPr lang="cs-CZ" dirty="0"/>
              <a:t> - nejpodstatnější je voda dostupná rostlině, schopná rozpouštět a transportovat do rostliny minerální látky</a:t>
            </a:r>
          </a:p>
          <a:p>
            <a:pPr marL="228600" lvl="1" indent="0">
              <a:buNone/>
            </a:pPr>
            <a:r>
              <a:rPr lang="cs-CZ" b="1" dirty="0"/>
              <a:t>vzduch</a:t>
            </a:r>
            <a:r>
              <a:rPr lang="cs-CZ" dirty="0"/>
              <a:t> – jeho množství a složení kolísá podle stavu nakypření a přítomnosti organismů v půdě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90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6E7371-41E4-41E9-8707-0793A7AC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04" y="202971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Půda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1800" i="1" dirty="0">
                <a:solidFill>
                  <a:schemeClr val="tx1"/>
                </a:solidFill>
              </a:rPr>
              <a:t>půdní druhy</a:t>
            </a:r>
            <a:endParaRPr lang="cs-CZ" sz="2400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A4638D-28DF-497E-A963-5A53AD2A7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3597"/>
            <a:ext cx="5408696" cy="571080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500" b="1" dirty="0">
                <a:solidFill>
                  <a:schemeClr val="bg1"/>
                </a:solidFill>
              </a:rPr>
              <a:t>Lehké půdy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b="1" dirty="0" err="1">
                <a:solidFill>
                  <a:schemeClr val="bg1"/>
                </a:solidFill>
              </a:rPr>
              <a:t>Porovité</a:t>
            </a:r>
            <a:r>
              <a:rPr lang="cs-CZ" sz="1500" b="1" dirty="0">
                <a:solidFill>
                  <a:schemeClr val="bg1"/>
                </a:solidFill>
              </a:rPr>
              <a:t> snadno prostupné pro vodu a vzduch, snadno ztrácí živiny.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Písčité půdy (do 20 % jílnatých částic), obsahují větší množství hrubších částí, zejména písku. Půdy chudé na živiny, snadno se vysuší a rostliny na nich trpí nedostatkem vláhy. Snadné vyluhování živin, vyplavovány do spodních vrstev, dobře se zahřívají, ale rychle ztrácejí teplo.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5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Lehké půdy se hodí jen pro některé plodiny –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brambory, zelenina některé teplomilné plodiny,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300" dirty="0">
                <a:solidFill>
                  <a:schemeClr val="bg1"/>
                </a:solidFill>
              </a:rPr>
              <a:t> musí mít dostatek vláhy a být dostatečně hnojeny</a:t>
            </a:r>
          </a:p>
          <a:p>
            <a:pPr>
              <a:lnSpc>
                <a:spcPct val="90000"/>
              </a:lnSpc>
            </a:pPr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AA77D37-577F-409D-84FD-5E8040FEA503}"/>
              </a:ext>
            </a:extLst>
          </p:cNvPr>
          <p:cNvSpPr/>
          <p:nvPr/>
        </p:nvSpPr>
        <p:spPr>
          <a:xfrm>
            <a:off x="665432" y="3719336"/>
            <a:ext cx="39155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Podle zrnitostního složení rozlišujeme půdní druhy. Obecně se rozlišuje 5 základních druhů (třídění je dáno především procentuálním zastoupením jílnatých částic – menší než 0,01 mm). </a:t>
            </a:r>
          </a:p>
          <a:p>
            <a:pPr>
              <a:lnSpc>
                <a:spcPct val="90000"/>
              </a:lnSpc>
            </a:pPr>
            <a:endParaRPr lang="cs-CZ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V běžné zemědělské praxi se půdy, podle zrnitostního složení dělí na </a:t>
            </a:r>
            <a:r>
              <a:rPr lang="cs-CZ" b="1" dirty="0">
                <a:solidFill>
                  <a:schemeClr val="bg1"/>
                </a:solidFill>
              </a:rPr>
              <a:t>lehké, střední, těžké, velmi těžké a kamenité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7F4EC6-60EB-4033-A37F-C0E960E43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17" y="1681225"/>
            <a:ext cx="35337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A4638D-28DF-497E-A963-5A53AD2A7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17" y="1605278"/>
            <a:ext cx="4943844" cy="525272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500" b="1" dirty="0">
                <a:solidFill>
                  <a:schemeClr val="tx1"/>
                </a:solidFill>
              </a:rPr>
              <a:t>2) Střední a středně těžké půdy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tx1"/>
                </a:solidFill>
              </a:rPr>
              <a:t>Obsah jílnatých částic od 20 do 45 %, od </a:t>
            </a:r>
            <a:r>
              <a:rPr lang="cs-CZ" sz="1500" dirty="0" err="1">
                <a:solidFill>
                  <a:schemeClr val="tx1"/>
                </a:solidFill>
              </a:rPr>
              <a:t>písčito</a:t>
            </a:r>
            <a:r>
              <a:rPr lang="cs-CZ" sz="1500" dirty="0">
                <a:solidFill>
                  <a:schemeClr val="tx1"/>
                </a:solidFill>
              </a:rPr>
              <a:t>-hlinitých půd až po jemnější hlinité půdy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tx1"/>
                </a:solidFill>
              </a:rPr>
              <a:t>Jsou to půdy s výraznější převahou jemných půdních částic nad písečnými zrny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b="1" dirty="0">
                <a:solidFill>
                  <a:schemeClr val="tx1"/>
                </a:solidFill>
              </a:rPr>
              <a:t>Nerozbředají deštěm a při nedostatku vláhy v půdě příliš nevysychají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tx1"/>
                </a:solidFill>
              </a:rPr>
              <a:t>Mají dobrou soudržnost a po obdělání zůstávají dlouho kypré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tx1"/>
                </a:solidFill>
              </a:rPr>
              <a:t>Hodí se pro pěstování většiny plodin</a:t>
            </a:r>
          </a:p>
          <a:p>
            <a:pPr marL="0" indent="0">
              <a:lnSpc>
                <a:spcPct val="90000"/>
              </a:lnSpc>
              <a:buNone/>
            </a:pPr>
            <a:endParaRPr lang="cs-CZ" sz="15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tx1"/>
                </a:solidFill>
              </a:rPr>
              <a:t>V ČR převažují - přes 50 % vhodné pro krmné plodiny (vojtěška), obilí řepka</a:t>
            </a:r>
          </a:p>
          <a:p>
            <a:pPr>
              <a:lnSpc>
                <a:spcPct val="90000"/>
              </a:lnSpc>
            </a:pPr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AA77D37-577F-409D-84FD-5E8040FEA503}"/>
              </a:ext>
            </a:extLst>
          </p:cNvPr>
          <p:cNvSpPr/>
          <p:nvPr/>
        </p:nvSpPr>
        <p:spPr>
          <a:xfrm>
            <a:off x="6718069" y="2690466"/>
            <a:ext cx="4943844" cy="277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580"/>
              </a:spcBef>
              <a:defRPr/>
            </a:pPr>
            <a:r>
              <a:rPr lang="cs-CZ" b="1" dirty="0">
                <a:solidFill>
                  <a:schemeClr val="bg1"/>
                </a:solidFill>
              </a:rPr>
              <a:t>3) Těžké půdy</a:t>
            </a:r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1600" dirty="0">
                <a:solidFill>
                  <a:schemeClr val="bg1"/>
                </a:solidFill>
              </a:rPr>
              <a:t>Vysoký podíl jílu - za sucha tvrdnou, za deště mazlavé</a:t>
            </a:r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1600" dirty="0" err="1">
                <a:solidFill>
                  <a:schemeClr val="bg1"/>
                </a:solidFill>
              </a:rPr>
              <a:t>Jílovito</a:t>
            </a:r>
            <a:r>
              <a:rPr lang="cs-CZ" sz="1600" dirty="0">
                <a:solidFill>
                  <a:schemeClr val="bg1"/>
                </a:solidFill>
              </a:rPr>
              <a:t>-hlinité půdy (45–60 % jílnatých částic)</a:t>
            </a:r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1600" dirty="0">
                <a:solidFill>
                  <a:schemeClr val="bg1"/>
                </a:solidFill>
              </a:rPr>
              <a:t>Zpracovatelnost není mechanicky obtížná</a:t>
            </a:r>
          </a:p>
          <a:p>
            <a:pPr lvl="1"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1600" dirty="0">
                <a:solidFill>
                  <a:schemeClr val="bg1"/>
                </a:solidFill>
              </a:rPr>
              <a:t>Při vhodné vlhkosti se obdělávají </a:t>
            </a:r>
          </a:p>
          <a:p>
            <a:pPr lvl="1"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1600" dirty="0">
                <a:solidFill>
                  <a:schemeClr val="bg1"/>
                </a:solidFill>
              </a:rPr>
              <a:t>Za sucha se hroudy dají rozdrobit</a:t>
            </a:r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endParaRPr lang="cs-CZ" sz="16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1600" dirty="0">
                <a:solidFill>
                  <a:schemeClr val="bg1"/>
                </a:solidFill>
              </a:rPr>
              <a:t>Z části vhodné po obiloviny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A4A0CEF-DD00-44CE-9311-CB22A967742D}"/>
              </a:ext>
            </a:extLst>
          </p:cNvPr>
          <p:cNvSpPr txBox="1">
            <a:spLocks/>
          </p:cNvSpPr>
          <p:nvPr/>
        </p:nvSpPr>
        <p:spPr bwMode="black">
          <a:xfrm>
            <a:off x="3501274" y="162736"/>
            <a:ext cx="3698803" cy="1440394"/>
          </a:xfrm>
          <a:prstGeom prst="rect">
            <a:avLst/>
          </a:prstGeom>
          <a:noFill/>
          <a:ln w="31750" cap="sq">
            <a:solidFill>
              <a:schemeClr val="tx1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solidFill>
                  <a:schemeClr val="tx1"/>
                </a:solidFill>
              </a:rPr>
              <a:t>Pů</a:t>
            </a:r>
            <a:r>
              <a:rPr lang="cs-CZ" sz="2400" dirty="0">
                <a:solidFill>
                  <a:schemeClr val="bg1"/>
                </a:solidFill>
              </a:rPr>
              <a:t>da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1800" i="1" dirty="0">
                <a:solidFill>
                  <a:schemeClr val="tx1"/>
                </a:solidFill>
              </a:rPr>
              <a:t>půdní </a:t>
            </a:r>
            <a:r>
              <a:rPr lang="cs-CZ" sz="1800" i="1" dirty="0">
                <a:solidFill>
                  <a:schemeClr val="bg1"/>
                </a:solidFill>
              </a:rPr>
              <a:t>druhy</a:t>
            </a:r>
            <a:endParaRPr lang="cs-CZ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95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A4638D-28DF-497E-A963-5A53AD2A7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1334873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500" b="1" dirty="0">
                <a:solidFill>
                  <a:schemeClr val="bg1"/>
                </a:solidFill>
              </a:rPr>
              <a:t>5) Kamenité půdy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Představují zvláštní skupinu, která je rozšířena především ve vyšších polohách, obsahují více než 80 % hrubozrnné drtě a kamení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Možné využít jen pro pěstování pouze typických plodin (vinná réva Cabernet </a:t>
            </a:r>
            <a:r>
              <a:rPr lang="cs-CZ" sz="1500" dirty="0" err="1">
                <a:solidFill>
                  <a:schemeClr val="bg1"/>
                </a:solidFill>
              </a:rPr>
              <a:t>sauvignon</a:t>
            </a:r>
            <a:r>
              <a:rPr lang="cs-CZ" sz="1500" dirty="0">
                <a:solidFill>
                  <a:schemeClr val="bg1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Jen tehdy obsahují-li alespoň 15 % jemných částic</a:t>
            </a:r>
          </a:p>
          <a:p>
            <a:pPr marL="0" indent="0">
              <a:lnSpc>
                <a:spcPct val="90000"/>
              </a:lnSpc>
              <a:buNone/>
            </a:pPr>
            <a:endParaRPr lang="cs-CZ" sz="15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Jsou velmi chudé na živiny, dobře propustné a vzdušné</a:t>
            </a:r>
          </a:p>
          <a:p>
            <a:pPr marL="0" indent="0">
              <a:lnSpc>
                <a:spcPct val="90000"/>
              </a:lnSpc>
              <a:buNone/>
            </a:pPr>
            <a:endParaRPr lang="cs-CZ" sz="15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Biologická činnost je v nich velmi slabá</a:t>
            </a:r>
          </a:p>
          <a:p>
            <a:pPr>
              <a:lnSpc>
                <a:spcPct val="90000"/>
              </a:lnSpc>
            </a:pPr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59AA7E8-8E73-476E-8C0D-CAB4613981FF}"/>
              </a:ext>
            </a:extLst>
          </p:cNvPr>
          <p:cNvSpPr/>
          <p:nvPr/>
        </p:nvSpPr>
        <p:spPr>
          <a:xfrm>
            <a:off x="352992" y="2008975"/>
            <a:ext cx="49033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4) Velmi těžké půdy</a:t>
            </a:r>
          </a:p>
          <a:p>
            <a:r>
              <a:rPr lang="cs-CZ" sz="1600" dirty="0"/>
              <a:t>Jílovité půdy (60–75 % jílnatých částic)</a:t>
            </a:r>
          </a:p>
          <a:p>
            <a:endParaRPr lang="cs-CZ" sz="1600" dirty="0"/>
          </a:p>
          <a:p>
            <a:r>
              <a:rPr lang="cs-CZ" sz="1600" dirty="0"/>
              <a:t>Obsahují největší množství jílnatých částic</a:t>
            </a:r>
          </a:p>
          <a:p>
            <a:endParaRPr lang="cs-CZ" sz="1600" dirty="0"/>
          </a:p>
          <a:p>
            <a:r>
              <a:rPr lang="cs-CZ" sz="1600" dirty="0"/>
              <a:t>Vyznačují se malou </a:t>
            </a:r>
            <a:r>
              <a:rPr lang="cs-CZ" sz="1600" dirty="0" err="1"/>
              <a:t>provzdušněností</a:t>
            </a:r>
            <a:r>
              <a:rPr lang="cs-CZ" sz="1600" dirty="0"/>
              <a:t>, jsou málo propustné, </a:t>
            </a:r>
          </a:p>
          <a:p>
            <a:r>
              <a:rPr lang="cs-CZ" sz="1600" dirty="0"/>
              <a:t>Při vysýchání se na jejich povrchu tvoří kůra, která praská a tvoří se v ní trhliny</a:t>
            </a:r>
          </a:p>
          <a:p>
            <a:r>
              <a:rPr lang="cs-CZ" sz="1600" dirty="0"/>
              <a:t>Rozklad </a:t>
            </a:r>
            <a:r>
              <a:rPr lang="cs-CZ" sz="1600" dirty="0" err="1"/>
              <a:t>org</a:t>
            </a:r>
            <a:r>
              <a:rPr lang="cs-CZ" sz="1600" dirty="0"/>
              <a:t>. látek v nich probíhá pomalu, </a:t>
            </a:r>
          </a:p>
          <a:p>
            <a:r>
              <a:rPr lang="cs-CZ" sz="1600" b="1" dirty="0"/>
              <a:t>biologicky méně činné</a:t>
            </a:r>
          </a:p>
          <a:p>
            <a:endParaRPr lang="cs-CZ" sz="1600" dirty="0"/>
          </a:p>
          <a:p>
            <a:r>
              <a:rPr lang="cs-CZ" sz="1600" dirty="0"/>
              <a:t>Lze je ovšem zúrodnit příslušnými agrotechnickými zásahy</a:t>
            </a:r>
          </a:p>
          <a:p>
            <a:endParaRPr lang="cs-CZ" sz="1600" dirty="0"/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F7284DF-44A8-42B8-B29D-7664874D995C}"/>
              </a:ext>
            </a:extLst>
          </p:cNvPr>
          <p:cNvSpPr txBox="1">
            <a:spLocks/>
          </p:cNvSpPr>
          <p:nvPr/>
        </p:nvSpPr>
        <p:spPr bwMode="black">
          <a:xfrm>
            <a:off x="3477088" y="270405"/>
            <a:ext cx="3698803" cy="1440394"/>
          </a:xfrm>
          <a:prstGeom prst="rect">
            <a:avLst/>
          </a:prstGeom>
          <a:noFill/>
          <a:ln w="31750" cap="sq">
            <a:solidFill>
              <a:schemeClr val="tx1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solidFill>
                  <a:schemeClr val="tx1"/>
                </a:solidFill>
              </a:rPr>
              <a:t>Pů</a:t>
            </a:r>
            <a:r>
              <a:rPr lang="cs-CZ" sz="2400" dirty="0">
                <a:solidFill>
                  <a:schemeClr val="bg1"/>
                </a:solidFill>
              </a:rPr>
              <a:t>da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  </a:t>
            </a:r>
            <a:r>
              <a:rPr lang="cs-CZ" sz="1800" i="1" dirty="0">
                <a:solidFill>
                  <a:schemeClr val="tx1"/>
                </a:solidFill>
              </a:rPr>
              <a:t>půdní </a:t>
            </a:r>
            <a:r>
              <a:rPr lang="cs-CZ" sz="1800" b="1" i="1" dirty="0">
                <a:solidFill>
                  <a:schemeClr val="bg1"/>
                </a:solidFill>
              </a:rPr>
              <a:t>druhy</a:t>
            </a:r>
            <a:endParaRPr lang="cs-CZ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10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5A903-0C20-452B-801B-960781DA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1033DA-7A9A-4AC8-AA8A-19492EED9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094B60-061D-4832-88B2-ACDBBDFB8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80" y="131548"/>
            <a:ext cx="9456240" cy="65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4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55760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altLang="cs-CZ" sz="3000" dirty="0">
                <a:solidFill>
                  <a:srgbClr val="FFFFFF"/>
                </a:solidFill>
              </a:rPr>
              <a:t>Půda </a:t>
            </a:r>
            <a:br>
              <a:rPr lang="cs-CZ" altLang="cs-CZ" sz="3000" dirty="0">
                <a:solidFill>
                  <a:srgbClr val="FFFFFF"/>
                </a:solidFill>
              </a:rPr>
            </a:br>
            <a:r>
              <a:rPr lang="cs-CZ" altLang="cs-CZ" sz="2000" i="1" dirty="0">
                <a:solidFill>
                  <a:srgbClr val="FFFFFF"/>
                </a:solidFill>
              </a:rPr>
              <a:t>Půdní typy</a:t>
            </a:r>
            <a:br>
              <a:rPr lang="cs-CZ" altLang="cs-CZ" sz="3000" i="1" dirty="0">
                <a:solidFill>
                  <a:srgbClr val="FFFFFF"/>
                </a:solidFill>
              </a:rPr>
            </a:br>
            <a:r>
              <a:rPr lang="cs-CZ" altLang="cs-CZ" sz="1100" i="1" dirty="0">
                <a:solidFill>
                  <a:srgbClr val="FFFFFF"/>
                </a:solidFill>
              </a:rPr>
              <a:t>Na základě působení půdotvorných činitelů a geneze pů</a:t>
            </a:r>
            <a:r>
              <a:rPr lang="cs-CZ" altLang="cs-CZ" sz="1200" i="1" dirty="0">
                <a:solidFill>
                  <a:srgbClr val="FFFFFF"/>
                </a:solidFill>
              </a:rPr>
              <a:t>d </a:t>
            </a:r>
            <a:endParaRPr lang="cs-CZ" sz="3000" i="1" dirty="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334" y="960121"/>
            <a:ext cx="5605271" cy="4764818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cs-CZ" sz="1700" b="1" dirty="0">
                <a:solidFill>
                  <a:srgbClr val="404040"/>
                </a:solidFill>
              </a:rPr>
              <a:t>Černozemě</a:t>
            </a:r>
            <a:r>
              <a:rPr lang="cs-CZ" sz="1700" dirty="0">
                <a:solidFill>
                  <a:srgbClr val="404040"/>
                </a:solidFill>
              </a:rPr>
              <a:t> – nížiny, silná vrstva humusu, černá barva, přímo na mateční hornině (spraš), nejúrodnější, na vápnitých spraších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cs-CZ" sz="1700" b="1" dirty="0">
                <a:solidFill>
                  <a:srgbClr val="404040"/>
                </a:solidFill>
              </a:rPr>
              <a:t>Hnědozemě </a:t>
            </a:r>
            <a:r>
              <a:rPr lang="cs-CZ" sz="1700" dirty="0">
                <a:solidFill>
                  <a:srgbClr val="404040"/>
                </a:solidFill>
              </a:rPr>
              <a:t>– nížiny, nízké pahorkatiny, méně humusu než černozemě (do 30 cm), spraš a sprašová hlína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cs-CZ" sz="1700" b="1" dirty="0">
                <a:solidFill>
                  <a:srgbClr val="404040"/>
                </a:solidFill>
              </a:rPr>
              <a:t>Zamokřené půdy </a:t>
            </a:r>
            <a:r>
              <a:rPr lang="cs-CZ" sz="1700" dirty="0">
                <a:solidFill>
                  <a:srgbClr val="404040"/>
                </a:solidFill>
              </a:rPr>
              <a:t>(</a:t>
            </a:r>
            <a:r>
              <a:rPr lang="cs-CZ" sz="1700" dirty="0" err="1">
                <a:solidFill>
                  <a:srgbClr val="404040"/>
                </a:solidFill>
              </a:rPr>
              <a:t>pseudogleje</a:t>
            </a:r>
            <a:r>
              <a:rPr lang="cs-CZ" sz="1700" dirty="0">
                <a:solidFill>
                  <a:srgbClr val="404040"/>
                </a:solidFill>
              </a:rPr>
              <a:t>, </a:t>
            </a:r>
            <a:r>
              <a:rPr lang="cs-CZ" sz="1700" dirty="0" err="1">
                <a:solidFill>
                  <a:srgbClr val="404040"/>
                </a:solidFill>
              </a:rPr>
              <a:t>gleje</a:t>
            </a:r>
            <a:r>
              <a:rPr lang="cs-CZ" sz="1700" dirty="0">
                <a:solidFill>
                  <a:srgbClr val="404040"/>
                </a:solidFill>
              </a:rPr>
              <a:t>) - provlhčené povrchovou nebo podzemní vodou, typická je špatná propustnost (louky), jíly, slíny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cs-CZ" sz="1700" b="1" dirty="0">
                <a:solidFill>
                  <a:srgbClr val="404040"/>
                </a:solidFill>
              </a:rPr>
              <a:t>Hnědé půdy </a:t>
            </a:r>
            <a:r>
              <a:rPr lang="cs-CZ" sz="1700" dirty="0">
                <a:solidFill>
                  <a:srgbClr val="404040"/>
                </a:solidFill>
              </a:rPr>
              <a:t>(</a:t>
            </a:r>
            <a:r>
              <a:rPr lang="cs-CZ" sz="1700" dirty="0" err="1">
                <a:solidFill>
                  <a:srgbClr val="404040"/>
                </a:solidFill>
              </a:rPr>
              <a:t>kambizemě</a:t>
            </a:r>
            <a:r>
              <a:rPr lang="cs-CZ" sz="1700" dirty="0">
                <a:solidFill>
                  <a:srgbClr val="404040"/>
                </a:solidFill>
              </a:rPr>
              <a:t>) – pahorkatiny, vrchoviny, hornatiny, slabá vrstva humusu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cs-CZ" sz="1700" b="1" dirty="0">
                <a:solidFill>
                  <a:srgbClr val="404040"/>
                </a:solidFill>
              </a:rPr>
              <a:t>Podzolové půdy </a:t>
            </a:r>
            <a:r>
              <a:rPr lang="cs-CZ" sz="1700" dirty="0">
                <a:solidFill>
                  <a:srgbClr val="404040"/>
                </a:solidFill>
              </a:rPr>
              <a:t>– hory, tenká vrstva humusu, vyluhovaný horizont (šedý)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cs-CZ" sz="1700" b="1" dirty="0">
                <a:solidFill>
                  <a:srgbClr val="404040"/>
                </a:solidFill>
              </a:rPr>
              <a:t>Rendziny </a:t>
            </a:r>
            <a:r>
              <a:rPr lang="cs-CZ" sz="1700" dirty="0">
                <a:solidFill>
                  <a:srgbClr val="404040"/>
                </a:solidFill>
              </a:rPr>
              <a:t>- na silně karbonátových horninách (vápence, dolomity), v krasových oblastech, malý humusový horizont s vyšším obsahem skeletu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cs-CZ" sz="1700" b="1" dirty="0" err="1">
                <a:solidFill>
                  <a:srgbClr val="404040"/>
                </a:solidFill>
              </a:rPr>
              <a:t>Pararendziny</a:t>
            </a:r>
            <a:r>
              <a:rPr lang="cs-CZ" sz="1700" dirty="0">
                <a:solidFill>
                  <a:srgbClr val="404040"/>
                </a:solidFill>
              </a:rPr>
              <a:t> - na zvětralinách karbonátově-silikátových hornin (vápnité břidlice, pískovce, opuky)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cs-CZ" sz="1700" b="1" dirty="0" err="1">
                <a:solidFill>
                  <a:srgbClr val="404040"/>
                </a:solidFill>
              </a:rPr>
              <a:t>Litozemě</a:t>
            </a:r>
            <a:r>
              <a:rPr lang="cs-CZ" sz="1700" b="1" dirty="0">
                <a:solidFill>
                  <a:srgbClr val="404040"/>
                </a:solidFill>
              </a:rPr>
              <a:t> </a:t>
            </a:r>
            <a:r>
              <a:rPr lang="cs-CZ" sz="1700" dirty="0">
                <a:solidFill>
                  <a:srgbClr val="404040"/>
                </a:solidFill>
              </a:rPr>
              <a:t>– na zpevněných silikátových až karbonátových substrátech, mělký povrchový humusový horizont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cs-CZ" sz="1700" b="1" dirty="0" err="1">
                <a:solidFill>
                  <a:srgbClr val="404040"/>
                </a:solidFill>
              </a:rPr>
              <a:t>Regosoly</a:t>
            </a:r>
            <a:r>
              <a:rPr lang="cs-CZ" sz="1700" b="1" dirty="0">
                <a:solidFill>
                  <a:srgbClr val="404040"/>
                </a:solidFill>
              </a:rPr>
              <a:t> </a:t>
            </a:r>
            <a:r>
              <a:rPr lang="cs-CZ" sz="1700" dirty="0">
                <a:solidFill>
                  <a:srgbClr val="404040"/>
                </a:solidFill>
              </a:rPr>
              <a:t>– na nezpevněných silikátových až karbonátových podkladech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cs-CZ" sz="1700" dirty="0">
                <a:solidFill>
                  <a:srgbClr val="404040"/>
                </a:solidFill>
              </a:rPr>
              <a:t>Fluvizemě (nivní půdy) – vyplňují dna údolí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cs-CZ" sz="1700" b="1" dirty="0">
                <a:solidFill>
                  <a:srgbClr val="404040"/>
                </a:solidFill>
              </a:rPr>
              <a:t>Černice</a:t>
            </a:r>
            <a:r>
              <a:rPr lang="cs-CZ" sz="1700" dirty="0">
                <a:solidFill>
                  <a:srgbClr val="404040"/>
                </a:solidFill>
              </a:rPr>
              <a:t> </a:t>
            </a:r>
            <a:r>
              <a:rPr lang="cs-CZ" sz="1700" b="1" dirty="0">
                <a:solidFill>
                  <a:srgbClr val="404040"/>
                </a:solidFill>
              </a:rPr>
              <a:t>(lužní půdy) </a:t>
            </a:r>
            <a:r>
              <a:rPr lang="cs-CZ" sz="1700" dirty="0">
                <a:solidFill>
                  <a:srgbClr val="404040"/>
                </a:solidFill>
              </a:rPr>
              <a:t>- vznikají na  nivách při jejich vnějších okrajích, mimo dosah pravidelných záplav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cs-CZ" sz="1700" b="1" dirty="0">
                <a:solidFill>
                  <a:srgbClr val="404040"/>
                </a:solidFill>
              </a:rPr>
              <a:t>Rašeliništní půdy </a:t>
            </a:r>
            <a:r>
              <a:rPr lang="cs-CZ" sz="1700" dirty="0">
                <a:solidFill>
                  <a:srgbClr val="404040"/>
                </a:solidFill>
              </a:rPr>
              <a:t>- j</a:t>
            </a:r>
            <a:r>
              <a:rPr lang="cs-CZ" dirty="0"/>
              <a:t>sou vytvořeny intenzivní akumulací slabě rozložených rostlinných zbytků v silně zvodnělém prostředí</a:t>
            </a:r>
            <a:endParaRPr lang="cs-CZ" sz="17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12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B42A2-5A01-4EBF-8ED9-E0ADC415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371C61-94E4-43C4-83DD-57EBE0C4F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C008DB-69C6-42EB-9DB6-7DFE87B0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9" y="704525"/>
            <a:ext cx="11655281" cy="54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11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05" y="429774"/>
            <a:ext cx="3076360" cy="1188720"/>
          </a:xfrm>
        </p:spPr>
        <p:txBody>
          <a:bodyPr/>
          <a:lstStyle/>
          <a:p>
            <a:r>
              <a:rPr lang="cs-CZ" altLang="cs-CZ" dirty="0"/>
              <a:t>Černozemě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987826"/>
            <a:ext cx="7885043" cy="44924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Haplic</a:t>
            </a:r>
            <a:r>
              <a:rPr lang="cs-CZ" dirty="0"/>
              <a:t> </a:t>
            </a:r>
            <a:r>
              <a:rPr lang="cs-CZ" dirty="0" err="1"/>
              <a:t>Chernozem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nejúrodnější půdy, zemědělsky nejvíce využívány</a:t>
            </a:r>
          </a:p>
          <a:p>
            <a:pPr marL="0" indent="0">
              <a:buNone/>
            </a:pPr>
            <a:r>
              <a:rPr lang="cs-CZ" dirty="0"/>
              <a:t>Vznikly v raných obdobích postglaciálu pod původní stepí a lesostepí.</a:t>
            </a:r>
          </a:p>
          <a:p>
            <a:pPr marL="0" indent="0">
              <a:buNone/>
            </a:pPr>
            <a:r>
              <a:rPr lang="cs-CZ" dirty="0"/>
              <a:t>Nachází se v nížinách, v oblastech s teplejším podnebím a s menším množstvím srážek (v ČR asi 11 %)</a:t>
            </a:r>
          </a:p>
          <a:p>
            <a:pPr marL="0" indent="0">
              <a:buNone/>
            </a:pPr>
            <a:r>
              <a:rPr lang="cs-CZ" dirty="0"/>
              <a:t>Matečným substrátem jsou většinou spraše (hornina navátých písků)</a:t>
            </a:r>
          </a:p>
          <a:p>
            <a:pPr marL="0" indent="0">
              <a:buNone/>
            </a:pPr>
            <a:r>
              <a:rPr lang="cs-CZ" dirty="0"/>
              <a:t>Nadmořská výška výskytu černozemí zpravidla nepřesahuje 300m,  roční úhrn srážek 450-650mm, </a:t>
            </a:r>
          </a:p>
          <a:p>
            <a:pPr marL="0" indent="0">
              <a:buNone/>
            </a:pPr>
            <a:r>
              <a:rPr lang="cs-CZ" dirty="0" err="1"/>
              <a:t>Prům.roční</a:t>
            </a:r>
            <a:r>
              <a:rPr lang="cs-CZ" dirty="0"/>
              <a:t> teplota je nad 8°C.</a:t>
            </a:r>
          </a:p>
          <a:p>
            <a:pPr marL="0" indent="0">
              <a:buNone/>
            </a:pPr>
            <a:r>
              <a:rPr lang="cs-CZ" dirty="0"/>
              <a:t>Pro půdní  profil je charakteristický nápadně mocný, tmavě zbarvený humusový horizont, který obvykle zasahuje do hloubky 60-80 cm.</a:t>
            </a:r>
          </a:p>
          <a:p>
            <a:pPr marL="0" indent="0">
              <a:buNone/>
            </a:pPr>
            <a:r>
              <a:rPr lang="cs-CZ" dirty="0"/>
              <a:t>Č. jsou nejčastěji středně těžké, bez skeletu s vyšším až vysokým obsahem kvalitního humusu (3%),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6ED5FD-9591-4851-AA24-F83E1BBDCA6F}"/>
              </a:ext>
            </a:extLst>
          </p:cNvPr>
          <p:cNvSpPr txBox="1"/>
          <p:nvPr/>
        </p:nvSpPr>
        <p:spPr>
          <a:xfrm>
            <a:off x="4240270" y="839468"/>
            <a:ext cx="6520495" cy="646331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b="1" dirty="0"/>
              <a:t>vhodné pro ovoce, zeleninu, kukuřici (na zrno), ječmen (sladovnický), chmel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25AE56-A8EB-45E7-A67D-E919D34E9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1" y="1819481"/>
            <a:ext cx="32956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9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790CB5-D58B-48AC-9E5A-4A41BDF1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O jakou plodinu se jedná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DD63D9-0A9B-4764-92BA-89EE7207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194" y="5688535"/>
            <a:ext cx="6801612" cy="5361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Proč je produkce rozmístěna  takto nerovnoměrně</a:t>
            </a: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VÃ½sledek obrÃ¡zku pro producenti banÃ¡nÅ¯">
            <a:extLst>
              <a:ext uri="{FF2B5EF4-FFF2-40B4-BE49-F238E27FC236}">
                <a16:creationId xmlns:a16="http://schemas.microsoft.com/office/drawing/2014/main" id="{041D1F23-6B5E-42AF-B755-E91A4FBD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54" y="293793"/>
            <a:ext cx="7379091" cy="36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642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05" y="429774"/>
            <a:ext cx="3076360" cy="1188720"/>
          </a:xfrm>
        </p:spPr>
        <p:txBody>
          <a:bodyPr/>
          <a:lstStyle/>
          <a:p>
            <a:r>
              <a:rPr lang="cs-CZ" altLang="cs-CZ" dirty="0"/>
              <a:t> Hnědozemě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987826"/>
            <a:ext cx="7885043" cy="44924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Orthic</a:t>
            </a:r>
            <a:r>
              <a:rPr lang="cs-CZ" dirty="0"/>
              <a:t> </a:t>
            </a:r>
            <a:r>
              <a:rPr lang="cs-CZ" dirty="0" err="1"/>
              <a:t>Luvisol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Jsou zastoupeny v nižším stupni pahorkatin nebo v okrajových částech nížin (v ČR asi 13 %)</a:t>
            </a:r>
          </a:p>
          <a:p>
            <a:pPr marL="0" indent="0">
              <a:buNone/>
            </a:pPr>
            <a:r>
              <a:rPr lang="en-US" dirty="0" err="1"/>
              <a:t>Jsou</a:t>
            </a:r>
            <a:r>
              <a:rPr lang="en-US" dirty="0"/>
              <a:t> to </a:t>
            </a:r>
            <a:r>
              <a:rPr lang="en-US" dirty="0" err="1"/>
              <a:t>půdy</a:t>
            </a:r>
            <a:r>
              <a:rPr lang="en-US" dirty="0"/>
              <a:t> </a:t>
            </a:r>
            <a:r>
              <a:rPr lang="en-US" dirty="0" err="1"/>
              <a:t>nížin</a:t>
            </a:r>
            <a:r>
              <a:rPr lang="en-US" dirty="0"/>
              <a:t> a </a:t>
            </a:r>
            <a:r>
              <a:rPr lang="en-US" dirty="0" err="1"/>
              <a:t>rovinatějších</a:t>
            </a:r>
            <a:r>
              <a:rPr lang="en-US" dirty="0"/>
              <a:t> </a:t>
            </a:r>
            <a:r>
              <a:rPr lang="en-US" dirty="0" err="1"/>
              <a:t>poloh</a:t>
            </a:r>
            <a:r>
              <a:rPr lang="en-US" dirty="0"/>
              <a:t> </a:t>
            </a:r>
            <a:r>
              <a:rPr lang="en-US" dirty="0" err="1"/>
              <a:t>pahorkatin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Podnebí je poněkud vlhčí než u </a:t>
            </a:r>
            <a:r>
              <a:rPr lang="cs-CZ" dirty="0" err="1"/>
              <a:t>černoz</a:t>
            </a:r>
            <a:r>
              <a:rPr lang="cs-CZ" dirty="0"/>
              <a:t>. </a:t>
            </a:r>
            <a:r>
              <a:rPr lang="cs-CZ" dirty="0" err="1"/>
              <a:t>obl</a:t>
            </a:r>
            <a:r>
              <a:rPr lang="cs-CZ" dirty="0"/>
              <a:t>., roční úhrn srážek je od 500 do 700 mm, </a:t>
            </a:r>
            <a:r>
              <a:rPr lang="cs-CZ" dirty="0" err="1"/>
              <a:t>prům</a:t>
            </a:r>
            <a:r>
              <a:rPr lang="cs-CZ" dirty="0"/>
              <a:t>. roční teplota od 7 do 9°C  </a:t>
            </a:r>
          </a:p>
          <a:p>
            <a:pPr marL="0" indent="0">
              <a:buNone/>
            </a:pPr>
            <a:r>
              <a:rPr lang="cs-CZ" dirty="0"/>
              <a:t>H. vznikaly pod původními </a:t>
            </a:r>
            <a:r>
              <a:rPr lang="cs-CZ" dirty="0" err="1"/>
              <a:t>dubohabrovými</a:t>
            </a:r>
            <a:r>
              <a:rPr lang="cs-CZ" dirty="0"/>
              <a:t> lesy</a:t>
            </a:r>
          </a:p>
          <a:p>
            <a:pPr marL="0" indent="0">
              <a:buNone/>
            </a:pPr>
            <a:r>
              <a:rPr lang="cs-CZ" dirty="0"/>
              <a:t>Půdotvorným substrátem je nejčastěji spraš, dále sprašová hlína nebo i smíšená </a:t>
            </a:r>
            <a:r>
              <a:rPr lang="cs-CZ" dirty="0" err="1"/>
              <a:t>svahovina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Hlavním půdotvorným procesem je </a:t>
            </a:r>
            <a:r>
              <a:rPr lang="cs-CZ" b="1" dirty="0" err="1"/>
              <a:t>illimerizace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Pod humusovým horizontem  (25–30cm) leží slabě zesvětlený eluviální (ochuzený) horizont, který je orbou zcela zlikvidován (přiorán).  </a:t>
            </a:r>
          </a:p>
          <a:p>
            <a:pPr marL="0" indent="0">
              <a:buNone/>
            </a:pPr>
            <a:r>
              <a:rPr lang="cs-CZ" dirty="0"/>
              <a:t>V hloubce 30-50cm je mocný, hnědě až rezavohnědě zbarvený horizont </a:t>
            </a:r>
            <a:r>
              <a:rPr lang="cs-CZ" dirty="0" err="1"/>
              <a:t>iluviální</a:t>
            </a:r>
            <a:r>
              <a:rPr lang="cs-CZ" dirty="0"/>
              <a:t>  (obohacený), o jílovou substanci,</a:t>
            </a:r>
          </a:p>
          <a:p>
            <a:pPr marL="0" indent="0">
              <a:buNone/>
            </a:pPr>
            <a:r>
              <a:rPr lang="cs-CZ" dirty="0"/>
              <a:t>H. jsou nejčastěji středně těžké, někdy i těžší půdy.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6ED5FD-9591-4851-AA24-F83E1BBDCA6F}"/>
              </a:ext>
            </a:extLst>
          </p:cNvPr>
          <p:cNvSpPr txBox="1"/>
          <p:nvPr/>
        </p:nvSpPr>
        <p:spPr>
          <a:xfrm>
            <a:off x="4240270" y="839468"/>
            <a:ext cx="7077087" cy="369332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b="1" dirty="0"/>
              <a:t>vhodné pro obiloviny, pšenici a ječmen, cukrovku a vojtěšku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949A6F-859E-44EE-A2B6-9A75A04F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752" y="1578132"/>
            <a:ext cx="33147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94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04" y="429774"/>
            <a:ext cx="3434169" cy="1188720"/>
          </a:xfrm>
        </p:spPr>
        <p:txBody>
          <a:bodyPr/>
          <a:lstStyle/>
          <a:p>
            <a:r>
              <a:rPr lang="cs-CZ" dirty="0"/>
              <a:t>Hnědé půdy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34" y="2050145"/>
            <a:ext cx="7885043" cy="44924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 (</a:t>
            </a:r>
            <a:r>
              <a:rPr lang="cs-CZ" dirty="0" err="1"/>
              <a:t>Eutric</a:t>
            </a:r>
            <a:r>
              <a:rPr lang="cs-CZ" dirty="0"/>
              <a:t> </a:t>
            </a:r>
            <a:r>
              <a:rPr lang="cs-CZ" dirty="0" err="1"/>
              <a:t>Cambisol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Jsou nejrozšířenějším půdním typem v ČR ( až 45%, v pahorkatinách a vrchovinách, tak i v horách)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Využívají se k zemědělským i lesnickým účelům, pěstují se na nich méně náročné plodiny (řepa, pícniny, řepka), ve vyšších polohách jsou na nich lesy či pastviny.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Klima převažuje humidnější, mírně teplé, roční úhrn srážek se obvykle pohybuje mezi 500 až 900 mm, </a:t>
            </a:r>
            <a:r>
              <a:rPr lang="cs-CZ" dirty="0" err="1"/>
              <a:t>prům</a:t>
            </a:r>
            <a:r>
              <a:rPr lang="cs-CZ" dirty="0"/>
              <a:t>. roční teplota mezi 4 až 9 °C.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Jako matečný substrát se uplatňují téměř všechny horniny skalního podkladu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Půdy jsou lehké (pískovec, žula), středně těžké (čedič, ruly), nebo i těžké (břidlice)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6ED5FD-9591-4851-AA24-F83E1BBDCA6F}"/>
              </a:ext>
            </a:extLst>
          </p:cNvPr>
          <p:cNvSpPr txBox="1"/>
          <p:nvPr/>
        </p:nvSpPr>
        <p:spPr>
          <a:xfrm>
            <a:off x="5536499" y="700968"/>
            <a:ext cx="2388302" cy="369332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b="1" dirty="0"/>
              <a:t>Řepa, pícniny, řepka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87B760D-1A2A-406B-B86B-4A88660D2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177" y="1946981"/>
            <a:ext cx="3316771" cy="45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36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0F3372E0-8829-42E4-A8EA-B6F6D4E10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70" y="728172"/>
            <a:ext cx="10741792" cy="6129828"/>
          </a:xfr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EE75ED4-85EB-43B8-A331-E5E3F64B1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573" y="132522"/>
            <a:ext cx="2534885" cy="20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83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5839C-6CE2-42AB-A81B-BE1B2E2C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C162B8-6FD8-447F-B242-AB3F69186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5" y="2638044"/>
            <a:ext cx="11237843" cy="3961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Klima je komplexem základních faktorů, které ovlivňují zemědělskou výrobu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Působí na ní zejména množstvím a formou vody a srážek, teplotou, větrem a slunečním svitem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Vymezuje hranice oblastí pro vhodné a efektivní pěstování plodin</a:t>
            </a:r>
          </a:p>
          <a:p>
            <a:pPr marL="0" indent="0">
              <a:buNone/>
            </a:pPr>
            <a:r>
              <a:rPr lang="cs-CZ" dirty="0"/>
              <a:t>	Viz např.: vegetační stupně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Počasí (povětrnostní podmínky) se od všech ostatních faktorů podmiňujících výnosy liší </a:t>
            </a:r>
            <a:r>
              <a:rPr lang="cs-CZ" b="1" dirty="0"/>
              <a:t>neobyčejnou proměnlivostí v prostoru i čase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786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750ACE2-2456-47E1-B3FE-92963E886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19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F2752-14E5-42D9-BF80-433AD893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195" y="218660"/>
            <a:ext cx="7729728" cy="1188720"/>
          </a:xfrm>
        </p:spPr>
        <p:txBody>
          <a:bodyPr/>
          <a:lstStyle/>
          <a:p>
            <a:r>
              <a:rPr lang="cs-CZ" dirty="0"/>
              <a:t>Teplo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4E1720-0451-47AF-9EDB-943A089D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77" y="1775792"/>
            <a:ext cx="10760765" cy="48635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Nezbytnou podmínkou pro růst a vývoj rostlin zásadně ovlivňuje vegetační dobu (období ve kterém světelné, tepelné a vlhkostní podmínky umožňují nepřetržitý růst a vývoj rostlin)</a:t>
            </a:r>
          </a:p>
          <a:p>
            <a:pPr marL="228600" lvl="1" indent="0">
              <a:buNone/>
            </a:pPr>
            <a:r>
              <a:rPr lang="cs-CZ" dirty="0"/>
              <a:t>Mírné podnebí — vegetační doba trvá 9 měsíců, </a:t>
            </a:r>
          </a:p>
          <a:p>
            <a:pPr marL="0" indent="0">
              <a:buNone/>
            </a:pPr>
            <a:r>
              <a:rPr lang="cs-CZ" dirty="0"/>
              <a:t>Z hlediska růstu a vývoje všech rostlin mají základní význam tzv. </a:t>
            </a:r>
            <a:r>
              <a:rPr lang="cs-CZ" b="1" dirty="0"/>
              <a:t>kardinální body teploty</a:t>
            </a:r>
          </a:p>
          <a:p>
            <a:pPr marL="228600" lvl="1" indent="0">
              <a:buNone/>
            </a:pPr>
            <a:r>
              <a:rPr lang="cs-CZ" dirty="0"/>
              <a:t>Každá rostlina potřebuje v určitých fázích vývoje určitou teplotu, pohyb teplot přes tyto meze vede k poškození nebo zániku rostliny</a:t>
            </a:r>
          </a:p>
          <a:p>
            <a:pPr marL="457200" lvl="2" indent="0">
              <a:buNone/>
            </a:pPr>
            <a:r>
              <a:rPr lang="cs-CZ" dirty="0"/>
              <a:t>minimální teplota – nejnižší teplota, při níž rostlina začíná růst</a:t>
            </a:r>
          </a:p>
          <a:p>
            <a:pPr marL="457200" lvl="2" indent="0">
              <a:buNone/>
            </a:pPr>
            <a:r>
              <a:rPr lang="cs-CZ" dirty="0"/>
              <a:t>teplota optimální – při nejrychlejším růstu</a:t>
            </a:r>
          </a:p>
          <a:p>
            <a:pPr marL="457200" lvl="2" indent="0">
              <a:buNone/>
            </a:pPr>
            <a:r>
              <a:rPr lang="cs-CZ" dirty="0"/>
              <a:t>maximální teplota – růst ustává</a:t>
            </a:r>
          </a:p>
          <a:p>
            <a:pPr marL="0" indent="0">
              <a:buNone/>
            </a:pPr>
            <a:r>
              <a:rPr lang="cs-CZ" dirty="0"/>
              <a:t>V </a:t>
            </a:r>
            <a:r>
              <a:rPr lang="cs-CZ" dirty="0" err="1"/>
              <a:t>agroklimatické</a:t>
            </a:r>
            <a:r>
              <a:rPr lang="cs-CZ" dirty="0"/>
              <a:t> praxi jsou stanovovány  tzv. teplotní charakteristiky ve vztahu k vegetaci</a:t>
            </a:r>
          </a:p>
          <a:p>
            <a:pPr marL="228600" lvl="1" indent="0">
              <a:buNone/>
            </a:pPr>
            <a:r>
              <a:rPr lang="cs-CZ" dirty="0"/>
              <a:t>Biologická nula – U většiny polních kultur v pásmu mírného klimatu je to při T = 5 ° C. </a:t>
            </a:r>
          </a:p>
          <a:p>
            <a:pPr marL="457200" lvl="2" indent="0">
              <a:buNone/>
            </a:pPr>
            <a:r>
              <a:rPr lang="cs-CZ" dirty="0"/>
              <a:t>Během vegetace je však hodnota biologického minima pro různé růstové fáze velmi rozdílná. Liší se i podle druhu a odrůdy rostlin.</a:t>
            </a:r>
          </a:p>
          <a:p>
            <a:pPr marL="228600" lvl="1" indent="0">
              <a:buNone/>
            </a:pPr>
            <a:r>
              <a:rPr lang="cs-CZ" b="1" dirty="0"/>
              <a:t>Vegetační termická teplota </a:t>
            </a:r>
            <a:r>
              <a:rPr lang="cs-CZ" dirty="0"/>
              <a:t>– součet průměrných denních teplot od zasetí do sklizně (například pro hrách je 2100 °C)</a:t>
            </a:r>
          </a:p>
        </p:txBody>
      </p:sp>
    </p:spTree>
    <p:extLst>
      <p:ext uri="{BB962C8B-B14F-4D97-AF65-F5344CB8AC3E}">
        <p14:creationId xmlns:p14="http://schemas.microsoft.com/office/powerpoint/2010/main" val="1773819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8CB3D-B9BF-4883-A9F1-18C3D178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Teplo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480B61-7B3B-4488-AC64-81EF5E82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9245247" cy="310198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dirty="0"/>
              <a:t>Příklady: Jak velký mráz snesou jednotlivé druhy rostlin.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	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 Podzemnice olejná  0,0° C                		pšenice ozimá do -18,0° C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 Bavlník, okurka do -1,0° C           		réva vinná  do -26,0° C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 Rýže do -3,0° C                          		jabloně do  -40,0° C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  Cukrovka  do -7,0° 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690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DD867-0582-479B-B86F-D42E9707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0134"/>
            <a:ext cx="7729728" cy="1188720"/>
          </a:xfrm>
        </p:spPr>
        <p:txBody>
          <a:bodyPr/>
          <a:lstStyle/>
          <a:p>
            <a:r>
              <a:rPr lang="cs-CZ" dirty="0"/>
              <a:t>světlo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5FBDA2-F4AC-42DB-B0BE-99848B4BA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300" y="1501836"/>
            <a:ext cx="5219700" cy="310198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Významný faktor především pro pěstování ovoce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b="1" dirty="0">
                <a:solidFill>
                  <a:schemeClr val="tx1"/>
                </a:solidFill>
              </a:rPr>
              <a:t>Rozlišujeme </a:t>
            </a:r>
            <a:r>
              <a:rPr lang="cs-CZ" altLang="cs-CZ" dirty="0">
                <a:solidFill>
                  <a:schemeClr val="tx1"/>
                </a:solidFill>
              </a:rPr>
              <a:t>–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dirty="0">
                <a:solidFill>
                  <a:schemeClr val="tx1"/>
                </a:solidFill>
              </a:rPr>
              <a:t> rostliny dlouhého dne (i nad 14 hodin)  </a:t>
            </a:r>
          </a:p>
          <a:p>
            <a:pPr marL="228600" lvl="1" indent="0">
              <a:lnSpc>
                <a:spcPct val="80000"/>
              </a:lnSpc>
              <a:buNone/>
            </a:pPr>
            <a:r>
              <a:rPr lang="cs-CZ" altLang="cs-CZ" dirty="0">
                <a:solidFill>
                  <a:schemeClr val="tx1"/>
                </a:solidFill>
              </a:rPr>
              <a:t> (len, </a:t>
            </a:r>
            <a:r>
              <a:rPr lang="cs-CZ" altLang="cs-CZ" dirty="0" err="1">
                <a:solidFill>
                  <a:schemeClr val="tx1"/>
                </a:solidFill>
              </a:rPr>
              <a:t>cukrovka,cibule</a:t>
            </a:r>
            <a:r>
              <a:rPr lang="cs-CZ" altLang="cs-CZ" dirty="0">
                <a:solidFill>
                  <a:schemeClr val="tx1"/>
                </a:solidFill>
              </a:rPr>
              <a:t>, špenát)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solidFill>
                  <a:schemeClr val="tx1"/>
                </a:solidFill>
              </a:rPr>
              <a:t>rostliny krátkého dne, vyžadující kratší dobu osvětlení</a:t>
            </a:r>
          </a:p>
          <a:p>
            <a:pPr lvl="1">
              <a:lnSpc>
                <a:spcPct val="80000"/>
              </a:lnSpc>
              <a:buNone/>
            </a:pPr>
            <a:r>
              <a:rPr lang="cs-CZ" altLang="cs-CZ" dirty="0">
                <a:solidFill>
                  <a:schemeClr val="tx1"/>
                </a:solidFill>
              </a:rPr>
              <a:t>(konopí, kukuřice, salát, sója, ředkvička)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995651-3472-4606-988E-390DACBCC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3610341"/>
            <a:ext cx="5219700" cy="30575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63CB6B3-6470-484C-9255-C2F9BA4BF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40" y="1501836"/>
            <a:ext cx="6389156" cy="385432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4110838-6D81-4BF4-9A64-71A7374242A9}"/>
              </a:ext>
            </a:extLst>
          </p:cNvPr>
          <p:cNvSpPr/>
          <p:nvPr/>
        </p:nvSpPr>
        <p:spPr>
          <a:xfrm>
            <a:off x="2921171" y="6404547"/>
            <a:ext cx="5262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Roční úhrn globálního slunečního záření v ČR [W/m2]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9726015-8EE6-451C-A812-8F2DC90948EF}"/>
              </a:ext>
            </a:extLst>
          </p:cNvPr>
          <p:cNvSpPr/>
          <p:nvPr/>
        </p:nvSpPr>
        <p:spPr>
          <a:xfrm>
            <a:off x="473240" y="5325257"/>
            <a:ext cx="26584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Mapa trvání slunečního svitu v ČR</a:t>
            </a:r>
          </a:p>
        </p:txBody>
      </p:sp>
    </p:spTree>
    <p:extLst>
      <p:ext uri="{BB962C8B-B14F-4D97-AF65-F5344CB8AC3E}">
        <p14:creationId xmlns:p14="http://schemas.microsoft.com/office/powerpoint/2010/main" val="3587865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947ED-881B-4B13-8FEF-41A1089A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24936"/>
            <a:ext cx="7729728" cy="1188720"/>
          </a:xfrm>
        </p:spPr>
        <p:txBody>
          <a:bodyPr/>
          <a:lstStyle/>
          <a:p>
            <a:r>
              <a:rPr lang="cs-CZ" dirty="0"/>
              <a:t>Voda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DB9EC2-DAFC-476A-8972-AE27AF8E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61" y="2492270"/>
            <a:ext cx="11145078" cy="4001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Rozpouští minerální látky v půdě a transportuje je</a:t>
            </a:r>
          </a:p>
          <a:p>
            <a:pPr marL="228600" lvl="1" indent="0">
              <a:buNone/>
            </a:pPr>
            <a:r>
              <a:rPr lang="cs-CZ" dirty="0"/>
              <a:t>Nadbytek vody způsobuje uhnívání kořenů</a:t>
            </a:r>
          </a:p>
          <a:p>
            <a:pPr marL="228600" lvl="1" indent="0">
              <a:buNone/>
            </a:pPr>
            <a:r>
              <a:rPr lang="cs-CZ" dirty="0"/>
              <a:t>Nedostatek vody se projevuje poruchami metabolismu celé rostliny</a:t>
            </a:r>
          </a:p>
          <a:p>
            <a:pPr marL="228600" lvl="1" indent="0">
              <a:buNone/>
            </a:pPr>
            <a:r>
              <a:rPr lang="cs-CZ" dirty="0"/>
              <a:t>Nezbytné množství vody závisí na druhu rostliny, na teplotě a vlhkosti vzduchu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Voda v půdě musí být dostupná kořenovému systému, jinak je pro kulturu nepoužitelná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55–65 % výnosové variability způsobují srážky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Délka kořenového systému se mění dle jednotlivých kultur: </a:t>
            </a:r>
          </a:p>
          <a:p>
            <a:pPr marL="228600" lvl="1" indent="0">
              <a:buNone/>
            </a:pPr>
            <a:r>
              <a:rPr lang="cs-CZ" dirty="0"/>
              <a:t>špenát – 10 cm, luskoviny – 60 cm, rajčata, brambory – 100 cm, obilí – 120 cm, vinná réva – 300 cm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602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8EF0E-8295-4279-8111-E8DA5067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51183"/>
            <a:ext cx="7729728" cy="1188720"/>
          </a:xfrm>
        </p:spPr>
        <p:txBody>
          <a:bodyPr/>
          <a:lstStyle/>
          <a:p>
            <a:r>
              <a:rPr lang="cs-CZ" dirty="0"/>
              <a:t>Voda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4D15DE-D8BE-45F2-BA1D-E04882DC7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1802296"/>
            <a:ext cx="10641495" cy="47045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Potřeba vody u rostlin se obvykle vyjadřuje tzv. </a:t>
            </a:r>
            <a:r>
              <a:rPr lang="cs-CZ" b="1" dirty="0"/>
              <a:t>transpiračním koeficientem</a:t>
            </a:r>
            <a:r>
              <a:rPr lang="cs-CZ" dirty="0"/>
              <a:t>.  </a:t>
            </a:r>
          </a:p>
          <a:p>
            <a:pPr marL="0" indent="0">
              <a:buNone/>
            </a:pPr>
            <a:r>
              <a:rPr lang="cs-CZ" dirty="0"/>
              <a:t>TK – udává množství vody (g) transpirované na jeden g vyprodukované sušiny.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Vlivem četných faktorů jsou hodnoty TK rozdílné, pro hlavní zem. plodiny se uvádějí tyto rozsahy:</a:t>
            </a:r>
          </a:p>
          <a:p>
            <a:pPr marL="0" indent="0">
              <a:buNone/>
            </a:pPr>
            <a:r>
              <a:rPr lang="cs-CZ" dirty="0"/>
              <a:t>Obiloviny    300-500                            	Pícniny         450</a:t>
            </a:r>
          </a:p>
          <a:p>
            <a:pPr marL="0" indent="0">
              <a:buNone/>
            </a:pPr>
            <a:r>
              <a:rPr lang="cs-CZ" dirty="0"/>
              <a:t>Luskoviny    250-400                               Jeteloviny      400-500</a:t>
            </a:r>
          </a:p>
          <a:p>
            <a:pPr marL="0" indent="0">
              <a:buNone/>
            </a:pPr>
            <a:r>
              <a:rPr lang="cs-CZ" dirty="0"/>
              <a:t>Okopaniny   200-300                               Louky          400-700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Při normálním průběhu teploty ve vegetačním období v ČR byly stanoveny pro hlavní polní plodiny období maximální potřeby vláhy, tzv. kritická období a závlahová období:</a:t>
            </a:r>
          </a:p>
          <a:p>
            <a:pPr marL="0" indent="0">
              <a:buNone/>
            </a:pPr>
            <a:r>
              <a:rPr lang="cs-CZ" dirty="0"/>
              <a:t>	Květen – pícniny, oves, ječmen, pšenice, žito</a:t>
            </a:r>
          </a:p>
          <a:p>
            <a:pPr marL="0" indent="0">
              <a:buNone/>
            </a:pPr>
            <a:r>
              <a:rPr lang="cs-CZ" dirty="0"/>
              <a:t>	Červen – brambory rané, řepka</a:t>
            </a:r>
          </a:p>
          <a:p>
            <a:pPr marL="0" indent="0">
              <a:buNone/>
            </a:pPr>
            <a:r>
              <a:rPr lang="cs-CZ" dirty="0"/>
              <a:t>	Červenec – pícniny, mák, brambory pozdní</a:t>
            </a:r>
          </a:p>
          <a:p>
            <a:pPr marL="0" indent="0">
              <a:buNone/>
            </a:pPr>
            <a:r>
              <a:rPr lang="cs-CZ" dirty="0"/>
              <a:t>	Srpen – cukrovka, krmné okopaniny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58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8C9EF-94FB-4971-8DAC-E19549A1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42" y="787454"/>
            <a:ext cx="7729728" cy="1188720"/>
          </a:xfrm>
        </p:spPr>
        <p:txBody>
          <a:bodyPr/>
          <a:lstStyle/>
          <a:p>
            <a:r>
              <a:rPr lang="cs-CZ" dirty="0"/>
              <a:t>Banány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2F5E2D-5A19-4DE5-8F2D-8B9E7858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42" y="2342623"/>
            <a:ext cx="7729728" cy="3101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Obecně vzato jsou banány nejvíce produkovány ve státech tropického pásu, kde jsou nejpříznivější klimatické a půdní podmínky pro růst banánů.</a:t>
            </a:r>
          </a:p>
          <a:p>
            <a:pPr marL="0" indent="0">
              <a:buNone/>
            </a:pPr>
            <a:r>
              <a:rPr lang="cs-CZ" dirty="0"/>
              <a:t>=&gt; </a:t>
            </a:r>
            <a:r>
              <a:rPr lang="cs-CZ" b="1" dirty="0"/>
              <a:t>Velkou roli hrají </a:t>
            </a:r>
            <a:r>
              <a:rPr lang="cs-CZ" b="1" dirty="0" err="1"/>
              <a:t>fyzickogeografické</a:t>
            </a:r>
            <a:r>
              <a:rPr lang="cs-CZ" b="1" dirty="0"/>
              <a:t> podmínky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Ačkoliv se k nám nejvíce banánů dováží ze Střední a Jižní Ameriky, největší producenti se nachází v Asii. </a:t>
            </a:r>
          </a:p>
          <a:p>
            <a:pPr lvl="1"/>
            <a:r>
              <a:rPr lang="cs-CZ" dirty="0"/>
              <a:t>Místo spotřeby ? </a:t>
            </a:r>
          </a:p>
          <a:p>
            <a:pPr lvl="1"/>
            <a:r>
              <a:rPr lang="cs-CZ" dirty="0"/>
              <a:t>Ani ne pětina všech banánů, jež se na světě vypěstují, ale jde na export.</a:t>
            </a:r>
          </a:p>
          <a:p>
            <a:pPr lvl="1"/>
            <a:r>
              <a:rPr lang="cs-CZ" dirty="0"/>
              <a:t>Zhruba 46 % exportních banánů pochází ze Střední Ameriky, 30 % z Jižní Ameriky, </a:t>
            </a:r>
          </a:p>
          <a:p>
            <a:pPr lvl="1"/>
            <a:r>
              <a:rPr lang="cs-CZ" dirty="0" err="1"/>
              <a:t>Kolnonionální</a:t>
            </a:r>
            <a:r>
              <a:rPr lang="cs-CZ" dirty="0"/>
              <a:t> historie?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7715A3-7601-4B2F-BCC9-51ABECA7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665" y="4098701"/>
            <a:ext cx="4108181" cy="2691810"/>
          </a:xfrm>
          <a:prstGeom prst="rect">
            <a:avLst/>
          </a:prstGeom>
        </p:spPr>
      </p:pic>
      <p:pic>
        <p:nvPicPr>
          <p:cNvPr id="2050" name="Picture 2" descr="VÃ½sledek obrÃ¡zku pro producenti banÃ¡nÅ¯">
            <a:extLst>
              <a:ext uri="{FF2B5EF4-FFF2-40B4-BE49-F238E27FC236}">
                <a16:creationId xmlns:a16="http://schemas.microsoft.com/office/drawing/2014/main" id="{2911E53E-31B9-40FD-BDF2-CC42C005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99" y="1505243"/>
            <a:ext cx="3242712" cy="211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64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53112-972B-4768-854E-52294026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889" y="253764"/>
            <a:ext cx="7729728" cy="1188720"/>
          </a:xfrm>
        </p:spPr>
        <p:txBody>
          <a:bodyPr/>
          <a:lstStyle/>
          <a:p>
            <a:r>
              <a:rPr lang="cs-CZ" dirty="0"/>
              <a:t>Ostatní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B9E393-9DE5-425B-907F-72FDCE4AA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2638044"/>
            <a:ext cx="9338012" cy="31019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Vliv větru </a:t>
            </a:r>
          </a:p>
          <a:p>
            <a:pPr marL="228600" lvl="1" indent="0">
              <a:buNone/>
            </a:pPr>
            <a:r>
              <a:rPr lang="cs-CZ" dirty="0"/>
              <a:t>kladný vliv – opylování rostlin, vliv na vlhkost půdy, přečerpávání vody, pohonná síla</a:t>
            </a:r>
          </a:p>
          <a:p>
            <a:pPr marL="228600" lvl="1" indent="0">
              <a:buNone/>
            </a:pPr>
            <a:r>
              <a:rPr lang="cs-CZ" dirty="0"/>
              <a:t>negativní vliv – přenášení semen plevelů, větrná eroze, deflace, vysazování větrolamů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Vliv sněhu </a:t>
            </a:r>
          </a:p>
          <a:p>
            <a:pPr marL="228600" lvl="1" indent="0">
              <a:buNone/>
            </a:pPr>
            <a:r>
              <a:rPr lang="cs-CZ" dirty="0"/>
              <a:t>Kladný vliv - sníh zabraňuje vymrzání ozimů, vysoušení či odvátí půdy, je významný zdroj vláhy pro ornou půdu</a:t>
            </a:r>
          </a:p>
          <a:p>
            <a:pPr marL="228600" lvl="1" indent="0">
              <a:buNone/>
            </a:pPr>
            <a:r>
              <a:rPr lang="cs-CZ" dirty="0"/>
              <a:t>Negativní vliv hlavně ve vyšších polohách zpožďuje jarní práce, prudké tání - záplavy</a:t>
            </a:r>
          </a:p>
          <a:p>
            <a:pPr marL="228600" lvl="1" indent="0">
              <a:buNone/>
            </a:pPr>
            <a:r>
              <a:rPr lang="cs-CZ" dirty="0"/>
              <a:t>Sněžení v době vegetace – často spojeno s mrazy, mokrý sníh – lámání dřevin, výrazné ztráty sklizně (ovoce, vinná réva)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3FAF5E-904D-4C60-8144-4D3CA4EB8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531" y="1707463"/>
            <a:ext cx="3593617" cy="23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59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E0D1AC-1806-46F4-A39D-E9F14D46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885" y="384180"/>
            <a:ext cx="2765015" cy="1188720"/>
          </a:xfrm>
        </p:spPr>
        <p:txBody>
          <a:bodyPr/>
          <a:lstStyle/>
          <a:p>
            <a:r>
              <a:rPr lang="cs-CZ" dirty="0"/>
              <a:t>BPEJ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36F24C-586D-47B3-BA92-F3F3C3A06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28" y="1709577"/>
            <a:ext cx="10884650" cy="4438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Kombinace </a:t>
            </a:r>
            <a:r>
              <a:rPr lang="cs-CZ" dirty="0" err="1"/>
              <a:t>fyzickogeografických</a:t>
            </a:r>
            <a:r>
              <a:rPr lang="cs-CZ" dirty="0"/>
              <a:t> podmínek </a:t>
            </a:r>
          </a:p>
          <a:p>
            <a:pPr marL="0" indent="0">
              <a:buNone/>
            </a:pPr>
            <a:r>
              <a:rPr lang="cs-CZ" dirty="0"/>
              <a:t>Bonitovaná půdně ekologická jednotka slouží k hodnocení absolutní i relativní produkční schopnosti zemědělských půd a podmínek jejich nejúčelnějšího využití. </a:t>
            </a:r>
          </a:p>
          <a:p>
            <a:pPr marL="0" indent="0">
              <a:buNone/>
            </a:pPr>
            <a:r>
              <a:rPr lang="cs-CZ" dirty="0"/>
              <a:t>Podklad pro zákonná opatření, vyhlášky a opatření </a:t>
            </a:r>
          </a:p>
          <a:p>
            <a:pPr marL="0" indent="0">
              <a:buNone/>
            </a:pPr>
            <a:r>
              <a:rPr lang="cs-CZ" dirty="0"/>
              <a:t>BPEJ je charakterizována pětimístným kódem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Přímo vyplývá </a:t>
            </a:r>
          </a:p>
          <a:p>
            <a:pPr marL="228600" lvl="1" indent="0">
              <a:buNone/>
            </a:pPr>
            <a:r>
              <a:rPr lang="cs-CZ" dirty="0"/>
              <a:t>retenční schopnost krajiny vázaná na půdu, </a:t>
            </a:r>
          </a:p>
          <a:p>
            <a:pPr marL="228600" lvl="1" indent="0">
              <a:buNone/>
            </a:pPr>
            <a:r>
              <a:rPr lang="cs-CZ" dirty="0"/>
              <a:t>míra schopnosti půdy poutat jakékoliv látky </a:t>
            </a:r>
          </a:p>
          <a:p>
            <a:pPr marL="228600" lvl="1" indent="0">
              <a:buNone/>
            </a:pPr>
            <a:r>
              <a:rPr lang="cs-CZ" dirty="0"/>
              <a:t>míra filtrační schopnosti půdy pro různé látky,</a:t>
            </a:r>
          </a:p>
          <a:p>
            <a:pPr marL="228600" lvl="1" indent="0">
              <a:buNone/>
            </a:pPr>
            <a:r>
              <a:rPr lang="cs-CZ" dirty="0"/>
              <a:t>stupeň eroze apod.</a:t>
            </a:r>
          </a:p>
        </p:txBody>
      </p:sp>
    </p:spTree>
    <p:extLst>
      <p:ext uri="{BB962C8B-B14F-4D97-AF65-F5344CB8AC3E}">
        <p14:creationId xmlns:p14="http://schemas.microsoft.com/office/powerpoint/2010/main" val="4172443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E441B-6A7D-4BF9-BF88-7D7DE9F7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CF190-E2B8-40E2-AF4F-6D4FA3D9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A9ED54-2156-4CF0-BEFB-7100B2820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3537709"/>
            <a:ext cx="10963275" cy="30956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819B596-6849-4243-A61E-B70BD44FB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878077"/>
            <a:ext cx="109632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12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CC6BDC-24E9-4C2C-B10C-6D9D1BC8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1400" dirty="0">
                <a:solidFill>
                  <a:srgbClr val="FFFFFF"/>
                </a:solidFill>
              </a:rPr>
              <a:t>Socioekonomické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C85F86-18A5-43EC-83E7-2B56F19B1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52933"/>
            <a:ext cx="4816391" cy="480763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404040"/>
                </a:solidFill>
                <a:latin typeface="+mj-lt"/>
              </a:rPr>
              <a:t>1. Dosažená vývojová úroveň společnosti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404040"/>
                </a:solidFill>
                <a:latin typeface="+mj-lt"/>
              </a:rPr>
              <a:t>2. Vlastnictví a způsoby využívání a obdělávání půdy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404040"/>
                </a:solidFill>
                <a:latin typeface="+mj-lt"/>
              </a:rPr>
              <a:t>3. Koncentrace spotřeby – vytváření trhů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404040"/>
                </a:solidFill>
                <a:latin typeface="+mj-lt"/>
              </a:rPr>
              <a:t>4. Změny ve struktuře spotřeby potravin a zem. surovin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404040"/>
                </a:solidFill>
                <a:latin typeface="+mj-lt"/>
              </a:rPr>
              <a:t>5. Změny na úrovni odběratelských vztahů související se změnami v potravinářském průmyslu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404040"/>
                </a:solidFill>
                <a:latin typeface="+mj-lt"/>
              </a:rPr>
              <a:t>6. Doprava a poloha závodu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404040"/>
                </a:solidFill>
                <a:latin typeface="+mj-lt"/>
              </a:rPr>
              <a:t>7. Pracovní síly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404040"/>
                </a:solidFill>
                <a:latin typeface="+mj-lt"/>
              </a:rPr>
              <a:t>8. Opatření (zásahy) centrálních nebo místních státních orgánů motivované ekonomickými, politickými a jinými skutečnostmi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404040"/>
                </a:solidFill>
                <a:latin typeface="+mj-lt"/>
              </a:rPr>
              <a:t>9. Velikost, typ závodu a jeho efektivnost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404040"/>
                </a:solidFill>
                <a:latin typeface="+mj-lt"/>
              </a:rPr>
              <a:t>10. Mechanizace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404040"/>
                </a:solidFill>
                <a:latin typeface="+mj-lt"/>
              </a:rPr>
              <a:t>11. Chemizace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404040"/>
                </a:solidFill>
                <a:latin typeface="+mj-lt"/>
              </a:rPr>
              <a:t>12. </a:t>
            </a:r>
            <a:r>
              <a:rPr lang="cs-CZ" sz="1400" dirty="0" err="1">
                <a:solidFill>
                  <a:srgbClr val="404040"/>
                </a:solidFill>
                <a:latin typeface="+mj-lt"/>
              </a:rPr>
              <a:t>Biologizace</a:t>
            </a:r>
            <a:endParaRPr lang="cs-CZ" sz="1400" dirty="0">
              <a:solidFill>
                <a:srgbClr val="404040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404040"/>
                </a:solidFill>
                <a:latin typeface="+mj-lt"/>
              </a:rPr>
              <a:t>13. Produktivita a intenzita výroby</a:t>
            </a:r>
          </a:p>
          <a:p>
            <a:pPr>
              <a:lnSpc>
                <a:spcPct val="90000"/>
              </a:lnSpc>
            </a:pPr>
            <a:endParaRPr lang="cs-CZ" sz="11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40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7DFEE-F056-4A52-A5F4-9F137B3C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Socioekonomické faktory v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096DE7-2554-4E81-8F8F-F914B07D4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 první pohled méně viditelné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Roste jejich vliv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Ovlivňuje např. využití plodin (potravina x technické využití)</a:t>
            </a:r>
          </a:p>
        </p:txBody>
      </p:sp>
    </p:spTree>
    <p:extLst>
      <p:ext uri="{BB962C8B-B14F-4D97-AF65-F5344CB8AC3E}">
        <p14:creationId xmlns:p14="http://schemas.microsoft.com/office/powerpoint/2010/main" val="3425963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58362-84B5-4CBE-82A9-0FFF1E6E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Socioekonomické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2246D5-AD09-4FC7-BCFF-B3331DFB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791325"/>
            <a:ext cx="3162499" cy="310198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400" dirty="0"/>
              <a:t>1. Rozdílné postavení zemědělství v národním hospodářství</a:t>
            </a:r>
          </a:p>
          <a:p>
            <a:pPr marL="365760" lvl="1" indent="0">
              <a:buNone/>
              <a:defRPr/>
            </a:pPr>
            <a:r>
              <a:rPr lang="cs-CZ" dirty="0"/>
              <a:t>Vliv na zem. výrobu na objem a strukturu zem. produktů a jejich dodávání na trh</a:t>
            </a:r>
          </a:p>
          <a:p>
            <a:pPr marL="365760" lvl="1" indent="0">
              <a:buNone/>
              <a:defRPr/>
            </a:pPr>
            <a:r>
              <a:rPr lang="cs-CZ" dirty="0"/>
              <a:t>Čím vyspělejší společnost, tím vyspělejší zemědělství</a:t>
            </a:r>
          </a:p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A6ED0BF-D277-419C-AA44-AC40DAE33D77}"/>
              </a:ext>
            </a:extLst>
          </p:cNvPr>
          <p:cNvSpPr txBox="1">
            <a:spLocks/>
          </p:cNvSpPr>
          <p:nvPr/>
        </p:nvSpPr>
        <p:spPr>
          <a:xfrm>
            <a:off x="6621845" y="2791325"/>
            <a:ext cx="3555823" cy="31019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2400" dirty="0"/>
              <a:t>2. Vlastnictví půdy</a:t>
            </a:r>
          </a:p>
          <a:p>
            <a:pPr marL="365760" lvl="1" indent="0">
              <a:buFont typeface="Arial" panose="020B0604020202020204" pitchFamily="34" charset="0"/>
              <a:buNone/>
              <a:defRPr/>
            </a:pPr>
            <a:r>
              <a:rPr lang="cs-CZ" dirty="0"/>
              <a:t>Vlastnictví půdy ovlivňuje systém zem. podniků a využívání</a:t>
            </a:r>
          </a:p>
          <a:p>
            <a:pPr marL="365760" lvl="1" indent="0">
              <a:buFont typeface="Arial" panose="020B0604020202020204" pitchFamily="34" charset="0"/>
              <a:buNone/>
              <a:defRPr/>
            </a:pPr>
            <a:r>
              <a:rPr lang="cs-CZ" dirty="0"/>
              <a:t>Státní/soukromé – individuální využití, menší výrobní jednotky – farmy</a:t>
            </a:r>
          </a:p>
          <a:p>
            <a:pPr marL="365760" lvl="1" indent="0">
              <a:buFont typeface="Arial" panose="020B0604020202020204" pitchFamily="34" charset="0"/>
              <a:buNone/>
              <a:defRPr/>
            </a:pPr>
            <a:r>
              <a:rPr lang="cs-CZ" dirty="0"/>
              <a:t>Družstevní – potlačení individuality</a:t>
            </a:r>
          </a:p>
          <a:p>
            <a:pPr marL="365760" lvl="1" indent="0">
              <a:buFont typeface="Arial" panose="020B0604020202020204" pitchFamily="34" charset="0"/>
              <a:buNone/>
              <a:defRPr/>
            </a:pPr>
            <a:r>
              <a:rPr lang="cs-CZ" dirty="0"/>
              <a:t>Vyspělé státy - převažuje velkovýroba, koncentrace půdního fondu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159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58362-84B5-4CBE-82A9-0FFF1E6E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Socioekonomické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2246D5-AD09-4FC7-BCFF-B3331DFB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5" y="2791325"/>
            <a:ext cx="3847372" cy="35215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cs-CZ" sz="2400" b="1" dirty="0"/>
              <a:t>3. Poptávka - změny ve struktuře spotřeby potravin a zem. surovin</a:t>
            </a:r>
          </a:p>
          <a:p>
            <a:pPr marL="228600" lvl="1" indent="0">
              <a:buNone/>
              <a:defRPr/>
            </a:pPr>
            <a:r>
              <a:rPr lang="cs-CZ" sz="2200" dirty="0"/>
              <a:t>Po 2. sv. v. – rostly příjmy obyvatelstva, rostla životní úroveň – změny ve spotřebě potravin – narůstá spotřeba „drahých“ surovin (hl. živočišného původu)</a:t>
            </a:r>
          </a:p>
          <a:p>
            <a:pPr marL="228600" lvl="1" indent="0">
              <a:buNone/>
              <a:defRPr/>
            </a:pPr>
            <a:r>
              <a:rPr lang="cs-CZ" sz="2200" dirty="0"/>
              <a:t>Zemědělství muselo reagovat větší produkcí </a:t>
            </a:r>
            <a:r>
              <a:rPr lang="cs-CZ" sz="2200" dirty="0" err="1"/>
              <a:t>živoč</a:t>
            </a:r>
            <a:r>
              <a:rPr lang="cs-CZ" sz="2200" dirty="0"/>
              <a:t>. výrobků, změny v rozmístění zem. výroby (obiloviny dřív pro lidi, později z 80 % jako krmivo)</a:t>
            </a:r>
          </a:p>
          <a:p>
            <a:pPr marL="228600" lvl="1" indent="0">
              <a:buNone/>
              <a:defRPr/>
            </a:pPr>
            <a:r>
              <a:rPr lang="cs-CZ" sz="2200" dirty="0"/>
              <a:t>60., 70. léta – růst spotřeby živ. produktů</a:t>
            </a:r>
          </a:p>
          <a:p>
            <a:pPr marL="228600" lvl="1" indent="0">
              <a:buNone/>
              <a:defRPr/>
            </a:pPr>
            <a:r>
              <a:rPr lang="cs-CZ" sz="2200" dirty="0"/>
              <a:t>80., 90. léta – </a:t>
            </a:r>
            <a:r>
              <a:rPr lang="cs-CZ" sz="2200" dirty="0" err="1"/>
              <a:t>extenzifikace</a:t>
            </a:r>
            <a:r>
              <a:rPr lang="cs-CZ" sz="2200" dirty="0"/>
              <a:t>, alternativní zemědělství</a:t>
            </a:r>
          </a:p>
          <a:p>
            <a:pPr marL="228600" lvl="1" indent="0">
              <a:buNone/>
              <a:defRPr/>
            </a:pPr>
            <a:r>
              <a:rPr lang="cs-CZ" sz="2200" dirty="0"/>
              <a:t>Současnost – spotřeba živ. </a:t>
            </a:r>
            <a:r>
              <a:rPr lang="cs-CZ" sz="2200" dirty="0" err="1"/>
              <a:t>prod</a:t>
            </a:r>
            <a:r>
              <a:rPr lang="cs-CZ" sz="2200" dirty="0"/>
              <a:t>. dosáhla maxima, hledí se více na kvalitu než kvantitu</a:t>
            </a:r>
          </a:p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A6ED0BF-D277-419C-AA44-AC40DAE33D77}"/>
              </a:ext>
            </a:extLst>
          </p:cNvPr>
          <p:cNvSpPr txBox="1">
            <a:spLocks/>
          </p:cNvSpPr>
          <p:nvPr/>
        </p:nvSpPr>
        <p:spPr>
          <a:xfrm>
            <a:off x="3759376" y="2791325"/>
            <a:ext cx="3555823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5E49521-BE7B-4E66-A250-5CB88BC835F7}"/>
              </a:ext>
            </a:extLst>
          </p:cNvPr>
          <p:cNvSpPr txBox="1">
            <a:spLocks/>
          </p:cNvSpPr>
          <p:nvPr/>
        </p:nvSpPr>
        <p:spPr>
          <a:xfrm>
            <a:off x="8432626" y="2640667"/>
            <a:ext cx="3847372" cy="3521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900" b="1" dirty="0"/>
              <a:t>5. Doprava a poloha závodu</a:t>
            </a:r>
          </a:p>
          <a:p>
            <a:pPr marL="228600" lvl="1" indent="0">
              <a:buNone/>
              <a:defRPr/>
            </a:pPr>
            <a:r>
              <a:rPr lang="cs-CZ" dirty="0"/>
              <a:t>Vnější funkce – výměna zboží mezi producenty a spotřebiteli</a:t>
            </a:r>
          </a:p>
          <a:p>
            <a:pPr marL="228600" lvl="1" indent="0">
              <a:buNone/>
              <a:defRPr/>
            </a:pPr>
            <a:r>
              <a:rPr lang="cs-CZ" dirty="0"/>
              <a:t>Vnitřní funkce – uvnitř producenta</a:t>
            </a:r>
          </a:p>
          <a:p>
            <a:pPr marL="228600" lvl="1" indent="0">
              <a:buNone/>
              <a:defRPr/>
            </a:pPr>
            <a:r>
              <a:rPr lang="cs-CZ" dirty="0"/>
              <a:t>Dříve jen zvířecí potahy – spotřeba omezena v určitém prostoru</a:t>
            </a:r>
          </a:p>
          <a:p>
            <a:pPr marL="228600" lvl="1" indent="0">
              <a:buNone/>
              <a:defRPr/>
            </a:pPr>
            <a:r>
              <a:rPr lang="cs-CZ" dirty="0"/>
              <a:t>Nástup moderní dopravy umožnil vznik trhu, odtrhly se produkční oblasti od spotřebních</a:t>
            </a:r>
          </a:p>
          <a:p>
            <a:pPr marL="228600" lvl="1" indent="0">
              <a:buNone/>
              <a:defRPr/>
            </a:pPr>
            <a:r>
              <a:rPr lang="cs-CZ" dirty="0"/>
              <a:t>Rozvoj </a:t>
            </a:r>
            <a:r>
              <a:rPr lang="cs-CZ" dirty="0" err="1"/>
              <a:t>mrazírenství</a:t>
            </a:r>
            <a:endParaRPr lang="cs-CZ" dirty="0"/>
          </a:p>
          <a:p>
            <a:pPr marL="228600" lvl="1" indent="0">
              <a:buNone/>
              <a:defRPr/>
            </a:pPr>
            <a:r>
              <a:rPr lang="cs-CZ" dirty="0"/>
              <a:t>Dopravní náklady hraní nižší roli než v minulosti</a:t>
            </a:r>
          </a:p>
          <a:p>
            <a:pPr marL="228600" lvl="1" indent="0">
              <a:buNone/>
              <a:defRPr/>
            </a:pPr>
            <a:r>
              <a:rPr lang="cs-CZ" dirty="0"/>
              <a:t>Koncept </a:t>
            </a:r>
            <a:r>
              <a:rPr lang="cs-CZ" b="1" dirty="0"/>
              <a:t>just in </a:t>
            </a:r>
            <a:r>
              <a:rPr lang="cs-CZ" b="1" dirty="0" err="1"/>
              <a:t>time</a:t>
            </a:r>
            <a:endParaRPr lang="cs-CZ" b="1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67A32CB-B387-4D76-AB40-C714BFFFC500}"/>
              </a:ext>
            </a:extLst>
          </p:cNvPr>
          <p:cNvSpPr/>
          <p:nvPr/>
        </p:nvSpPr>
        <p:spPr>
          <a:xfrm>
            <a:off x="3903030" y="2415433"/>
            <a:ext cx="438594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pPr lvl="1"/>
            <a:r>
              <a:rPr lang="cs-CZ" b="1" dirty="0"/>
              <a:t>4. Odběratelské vztahy</a:t>
            </a:r>
          </a:p>
          <a:p>
            <a:pPr lvl="1"/>
            <a:endParaRPr lang="cs-CZ" sz="1600" b="1" dirty="0"/>
          </a:p>
          <a:p>
            <a:pPr lvl="1"/>
            <a:endParaRPr lang="cs-CZ" sz="1600" dirty="0"/>
          </a:p>
          <a:p>
            <a:pPr lvl="2"/>
            <a:r>
              <a:rPr lang="cs-CZ" sz="1600" dirty="0"/>
              <a:t>Nové produkce v nejrůznější úpravě – konzervace…</a:t>
            </a:r>
          </a:p>
          <a:p>
            <a:pPr lvl="2"/>
            <a:endParaRPr lang="cs-CZ" sz="1600" dirty="0"/>
          </a:p>
          <a:p>
            <a:pPr lvl="2"/>
            <a:r>
              <a:rPr lang="cs-CZ" sz="1600" dirty="0"/>
              <a:t>Otázka, kde zpracovávat produkty </a:t>
            </a:r>
          </a:p>
          <a:p>
            <a:pPr lvl="2"/>
            <a:r>
              <a:rPr lang="cs-CZ" sz="1600" dirty="0"/>
              <a:t> v místě produkce nebo spotřeby?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645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58362-84B5-4CBE-82A9-0FFF1E6E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51373"/>
            <a:ext cx="7729728" cy="1188720"/>
          </a:xfrm>
        </p:spPr>
        <p:txBody>
          <a:bodyPr/>
          <a:lstStyle/>
          <a:p>
            <a:r>
              <a:rPr lang="cs-CZ" dirty="0"/>
              <a:t>Socioekonomické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2246D5-AD09-4FC7-BCFF-B3331DFB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44" y="2043400"/>
            <a:ext cx="3847372" cy="35215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cs-CZ" sz="2000" b="1" dirty="0"/>
              <a:t>6. Pracovní síla</a:t>
            </a:r>
          </a:p>
          <a:p>
            <a:pPr marL="365760" lvl="1" indent="0">
              <a:buNone/>
              <a:defRPr/>
            </a:pPr>
            <a:r>
              <a:rPr lang="cs-CZ" sz="2000" dirty="0"/>
              <a:t>Specifické rysy – dáno charakterem práce a zaostávání zem. výroby za ostatními obory</a:t>
            </a:r>
          </a:p>
          <a:p>
            <a:pPr marL="365760" lvl="1" indent="0">
              <a:buNone/>
              <a:defRPr/>
            </a:pPr>
            <a:r>
              <a:rPr lang="cs-CZ" sz="2000" dirty="0"/>
              <a:t>Vliv mechanizace – urychlení – změny v zaměstnanosti (pokles)</a:t>
            </a:r>
          </a:p>
          <a:p>
            <a:pPr marL="365760" lvl="1" indent="0">
              <a:buNone/>
              <a:defRPr/>
            </a:pPr>
            <a:r>
              <a:rPr lang="cs-CZ" sz="2000" dirty="0"/>
              <a:t>Rozvojové země </a:t>
            </a:r>
          </a:p>
          <a:p>
            <a:pPr marL="457200" lvl="2" indent="0">
              <a:buNone/>
              <a:defRPr/>
            </a:pPr>
            <a:r>
              <a:rPr lang="cs-CZ" sz="1900" dirty="0"/>
              <a:t>Skrytá nezaměstnanosti</a:t>
            </a:r>
          </a:p>
          <a:p>
            <a:pPr marL="457200" lvl="2" indent="0">
              <a:buNone/>
              <a:defRPr/>
            </a:pPr>
            <a:r>
              <a:rPr lang="cs-CZ" sz="1900" dirty="0"/>
              <a:t>Vysoká zaměstnanost v zemědělství (60–80 %)</a:t>
            </a:r>
          </a:p>
          <a:p>
            <a:pPr marL="457200" lvl="2" indent="0">
              <a:buNone/>
              <a:defRPr/>
            </a:pPr>
            <a:r>
              <a:rPr lang="cs-CZ" sz="1900" dirty="0"/>
              <a:t>Pěstování některých plodin (čaj) umožňuje vysokou hustotu zalidnění</a:t>
            </a: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A6ED0BF-D277-419C-AA44-AC40DAE33D77}"/>
              </a:ext>
            </a:extLst>
          </p:cNvPr>
          <p:cNvSpPr txBox="1">
            <a:spLocks/>
          </p:cNvSpPr>
          <p:nvPr/>
        </p:nvSpPr>
        <p:spPr>
          <a:xfrm>
            <a:off x="3759376" y="2791325"/>
            <a:ext cx="3555823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5E49521-BE7B-4E66-A250-5CB88BC835F7}"/>
              </a:ext>
            </a:extLst>
          </p:cNvPr>
          <p:cNvSpPr txBox="1">
            <a:spLocks/>
          </p:cNvSpPr>
          <p:nvPr/>
        </p:nvSpPr>
        <p:spPr>
          <a:xfrm>
            <a:off x="8432623" y="1953200"/>
            <a:ext cx="3847372" cy="3521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700"/>
              </a:spcBef>
              <a:buClr>
                <a:srgbClr val="9F2936"/>
              </a:buClr>
              <a:buSzPct val="60000"/>
              <a:buNone/>
              <a:defRPr/>
            </a:pPr>
            <a:r>
              <a:rPr lang="cs-CZ" sz="1700" b="1" dirty="0">
                <a:solidFill>
                  <a:prstClr val="black"/>
                </a:solidFill>
              </a:rPr>
              <a:t>8. Velikost, typ závodu a jeho efektivnost</a:t>
            </a:r>
          </a:p>
          <a:p>
            <a:pPr marL="365760" lvl="1" indent="0">
              <a:spcBef>
                <a:spcPts val="550"/>
              </a:spcBef>
              <a:buClr>
                <a:srgbClr val="F07F09"/>
              </a:buClr>
              <a:buSzPct val="70000"/>
              <a:buNone/>
              <a:defRPr/>
            </a:pPr>
            <a:r>
              <a:rPr lang="cs-CZ" sz="1700" dirty="0">
                <a:solidFill>
                  <a:prstClr val="black"/>
                </a:solidFill>
              </a:rPr>
              <a:t>Malý podnik musí hospodařit s větší intenzitou, často specializace</a:t>
            </a:r>
          </a:p>
          <a:p>
            <a:pPr marL="365760" lvl="1" indent="0">
              <a:spcBef>
                <a:spcPts val="550"/>
              </a:spcBef>
              <a:buClr>
                <a:srgbClr val="F07F09"/>
              </a:buClr>
              <a:buSzPct val="70000"/>
              <a:buNone/>
              <a:defRPr/>
            </a:pPr>
            <a:r>
              <a:rPr lang="cs-CZ" sz="1700" dirty="0">
                <a:solidFill>
                  <a:prstClr val="black"/>
                </a:solidFill>
              </a:rPr>
              <a:t>Velké podniky – </a:t>
            </a:r>
            <a:r>
              <a:rPr lang="cs-CZ" sz="1700" dirty="0" err="1">
                <a:solidFill>
                  <a:prstClr val="black"/>
                </a:solidFill>
              </a:rPr>
              <a:t>extenzifikace</a:t>
            </a:r>
            <a:endParaRPr lang="cs-CZ" sz="1700" dirty="0">
              <a:solidFill>
                <a:prstClr val="black"/>
              </a:solidFill>
            </a:endParaRPr>
          </a:p>
          <a:p>
            <a:pPr marL="365760" lvl="1" indent="0">
              <a:spcBef>
                <a:spcPts val="550"/>
              </a:spcBef>
              <a:buClr>
                <a:srgbClr val="F07F09"/>
              </a:buClr>
              <a:buSzPct val="70000"/>
              <a:buNone/>
              <a:defRPr/>
            </a:pPr>
            <a:r>
              <a:rPr lang="cs-CZ" sz="1700" dirty="0">
                <a:solidFill>
                  <a:prstClr val="black"/>
                </a:solidFill>
              </a:rPr>
              <a:t>V EU – značné regionální rozdíly ve velikosti farem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67A32CB-B387-4D76-AB40-C714BFFFC500}"/>
              </a:ext>
            </a:extLst>
          </p:cNvPr>
          <p:cNvSpPr/>
          <p:nvPr/>
        </p:nvSpPr>
        <p:spPr>
          <a:xfrm>
            <a:off x="3903029" y="1950635"/>
            <a:ext cx="4385941" cy="4290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700"/>
              </a:spcBef>
              <a:buClr>
                <a:srgbClr val="9F2936"/>
              </a:buClr>
              <a:buSzPct val="60000"/>
              <a:defRPr/>
            </a:pPr>
            <a:r>
              <a:rPr lang="cs-CZ" sz="1600" b="1" dirty="0">
                <a:solidFill>
                  <a:prstClr val="black"/>
                </a:solidFill>
              </a:rPr>
              <a:t>7. Opatření centrálních nebo místních státních orgánů</a:t>
            </a:r>
          </a:p>
          <a:p>
            <a:pPr marL="365760" lvl="1" defTabSz="914400">
              <a:spcBef>
                <a:spcPts val="550"/>
              </a:spcBef>
              <a:buClr>
                <a:srgbClr val="F07F09"/>
              </a:buClr>
              <a:buSzPct val="70000"/>
              <a:defRPr/>
            </a:pPr>
            <a:r>
              <a:rPr lang="cs-CZ" sz="1600" dirty="0">
                <a:solidFill>
                  <a:prstClr val="black"/>
                </a:solidFill>
              </a:rPr>
              <a:t>Některé problémy trh nevyřeší, nutný zásah státu</a:t>
            </a:r>
          </a:p>
          <a:p>
            <a:pPr indent="-91440" defTabSz="914400">
              <a:spcBef>
                <a:spcPts val="550"/>
              </a:spcBef>
              <a:buClr>
                <a:srgbClr val="F07F09"/>
              </a:buClr>
              <a:buSzPct val="70000"/>
              <a:defRPr/>
            </a:pPr>
            <a:r>
              <a:rPr lang="cs-CZ" sz="1600" dirty="0">
                <a:solidFill>
                  <a:prstClr val="black"/>
                </a:solidFill>
              </a:rPr>
              <a:t>    A) obchodní politika jednotlivých států (EU)</a:t>
            </a:r>
          </a:p>
          <a:p>
            <a:pPr marL="685800" lvl="2" defTabSz="914400">
              <a:spcBef>
                <a:spcPts val="500"/>
              </a:spcBef>
              <a:buClr>
                <a:srgbClr val="9F2936"/>
              </a:buClr>
              <a:buSzPct val="75000"/>
              <a:defRPr/>
            </a:pPr>
            <a:r>
              <a:rPr lang="cs-CZ" sz="1600" dirty="0">
                <a:solidFill>
                  <a:prstClr val="black"/>
                </a:solidFill>
              </a:rPr>
              <a:t>Celní ochrana před zahraniční konkurencí</a:t>
            </a:r>
          </a:p>
          <a:p>
            <a:pPr marL="685800" lvl="2" defTabSz="914400">
              <a:spcBef>
                <a:spcPts val="500"/>
              </a:spcBef>
              <a:buClr>
                <a:srgbClr val="9F2936"/>
              </a:buClr>
              <a:buSzPct val="75000"/>
              <a:defRPr/>
            </a:pPr>
            <a:r>
              <a:rPr lang="cs-CZ" sz="1600" dirty="0">
                <a:solidFill>
                  <a:prstClr val="black"/>
                </a:solidFill>
              </a:rPr>
              <a:t>Politika dotací </a:t>
            </a:r>
          </a:p>
          <a:p>
            <a:pPr marL="228600" lvl="1" defTabSz="914400">
              <a:spcBef>
                <a:spcPts val="500"/>
              </a:spcBef>
              <a:buClr>
                <a:srgbClr val="9F2936"/>
              </a:buClr>
              <a:buSzPct val="75000"/>
              <a:defRPr/>
            </a:pPr>
            <a:r>
              <a:rPr lang="cs-CZ" sz="1600" dirty="0">
                <a:solidFill>
                  <a:prstClr val="black"/>
                </a:solidFill>
              </a:rPr>
              <a:t>B) obchodní politika prováděná nadstátními organizacemi na základě mezinárodních dohod sdružující významné producenty</a:t>
            </a:r>
          </a:p>
          <a:p>
            <a:pPr marL="685800" lvl="2" defTabSz="914400">
              <a:spcBef>
                <a:spcPts val="500"/>
              </a:spcBef>
              <a:buClr>
                <a:srgbClr val="9F2936"/>
              </a:buClr>
              <a:buSzPct val="75000"/>
              <a:defRPr/>
            </a:pPr>
            <a:r>
              <a:rPr lang="cs-CZ" sz="1600" dirty="0">
                <a:solidFill>
                  <a:prstClr val="black"/>
                </a:solidFill>
              </a:rPr>
              <a:t>Nadnárodní celky, které si hlídají, aby nedošlo k nadprodukci a snížení cel</a:t>
            </a:r>
          </a:p>
          <a:p>
            <a:pPr marL="685800" lvl="2" defTabSz="914400">
              <a:spcBef>
                <a:spcPts val="500"/>
              </a:spcBef>
              <a:buClr>
                <a:srgbClr val="9F2936"/>
              </a:buClr>
              <a:buSzPct val="75000"/>
              <a:defRPr/>
            </a:pPr>
            <a:r>
              <a:rPr lang="cs-CZ" sz="1600" dirty="0">
                <a:solidFill>
                  <a:prstClr val="black"/>
                </a:solidFill>
              </a:rPr>
              <a:t>GATT (liberalizace obchodu se zem. surovinami) – WTO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54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58362-84B5-4CBE-82A9-0FFF1E6E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51373"/>
            <a:ext cx="7729728" cy="1188720"/>
          </a:xfrm>
        </p:spPr>
        <p:txBody>
          <a:bodyPr/>
          <a:lstStyle/>
          <a:p>
            <a:r>
              <a:rPr lang="cs-CZ" dirty="0"/>
              <a:t>Socioekonomické faktory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2246D5-AD09-4FC7-BCFF-B3331DFB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44" y="2043400"/>
            <a:ext cx="3847372" cy="3521594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b="1" dirty="0"/>
              <a:t>9. Mechanizace</a:t>
            </a:r>
          </a:p>
          <a:p>
            <a:pPr marL="365760" lvl="1" indent="0">
              <a:buNone/>
              <a:defRPr/>
            </a:pPr>
            <a:r>
              <a:rPr lang="cs-CZ" dirty="0"/>
              <a:t>Nahrazení ruční práce strojem, snížení výrobních nákladů</a:t>
            </a:r>
          </a:p>
          <a:p>
            <a:pPr marL="365760" lvl="1" indent="0">
              <a:buNone/>
              <a:defRPr/>
            </a:pPr>
            <a:endParaRPr lang="cs-CZ" dirty="0"/>
          </a:p>
          <a:p>
            <a:pPr marL="365760" lvl="1" indent="0">
              <a:buNone/>
              <a:defRPr/>
            </a:pPr>
            <a:r>
              <a:rPr lang="cs-CZ" dirty="0"/>
              <a:t>Urychlení pracovních postupů, zvýšení produktivity</a:t>
            </a:r>
          </a:p>
          <a:p>
            <a:pPr marL="365760" lvl="1" indent="0">
              <a:buNone/>
              <a:defRPr/>
            </a:pPr>
            <a:endParaRPr lang="cs-CZ" dirty="0"/>
          </a:p>
          <a:p>
            <a:pPr marL="365760" lvl="1" indent="0">
              <a:buNone/>
              <a:defRPr/>
            </a:pPr>
            <a:r>
              <a:rPr lang="cs-CZ" dirty="0"/>
              <a:t>Změny v rozsahu obdělávané půdy</a:t>
            </a:r>
          </a:p>
          <a:p>
            <a:pPr marL="365760" lvl="1" indent="0">
              <a:buNone/>
              <a:defRPr/>
            </a:pPr>
            <a:endParaRPr lang="cs-CZ" dirty="0"/>
          </a:p>
          <a:p>
            <a:pPr marL="365760" lvl="1" indent="0">
              <a:buNone/>
              <a:defRPr/>
            </a:pPr>
            <a:r>
              <a:rPr lang="cs-CZ" dirty="0"/>
              <a:t>Precizní zemědělství – zem. systémy, které využívají moderní technologie</a:t>
            </a: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A6ED0BF-D277-419C-AA44-AC40DAE33D77}"/>
              </a:ext>
            </a:extLst>
          </p:cNvPr>
          <p:cNvSpPr txBox="1">
            <a:spLocks/>
          </p:cNvSpPr>
          <p:nvPr/>
        </p:nvSpPr>
        <p:spPr>
          <a:xfrm>
            <a:off x="3759376" y="2791325"/>
            <a:ext cx="3555823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5E49521-BE7B-4E66-A250-5CB88BC835F7}"/>
              </a:ext>
            </a:extLst>
          </p:cNvPr>
          <p:cNvSpPr txBox="1">
            <a:spLocks/>
          </p:cNvSpPr>
          <p:nvPr/>
        </p:nvSpPr>
        <p:spPr>
          <a:xfrm>
            <a:off x="8194083" y="2043399"/>
            <a:ext cx="3847372" cy="3973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2100" b="1" dirty="0"/>
              <a:t>11. Produktivita a intenzita výroby</a:t>
            </a:r>
          </a:p>
          <a:p>
            <a:pPr marL="365760" lvl="1" indent="0">
              <a:buNone/>
              <a:defRPr/>
            </a:pPr>
            <a:r>
              <a:rPr lang="cs-CZ" sz="1900" dirty="0"/>
              <a:t>Ukazatelem </a:t>
            </a:r>
            <a:r>
              <a:rPr lang="cs-CZ" sz="1900" u="sng" dirty="0"/>
              <a:t>intenzity</a:t>
            </a:r>
            <a:r>
              <a:rPr lang="cs-CZ" sz="1900" dirty="0"/>
              <a:t> je hektarový výnos (produkce dosažená z jednotkové plochy)</a:t>
            </a:r>
          </a:p>
          <a:p>
            <a:pPr marL="365760" lvl="1" indent="0">
              <a:buNone/>
              <a:defRPr/>
            </a:pPr>
            <a:r>
              <a:rPr lang="cs-CZ" sz="1900" dirty="0"/>
              <a:t>Intenzifikace (zvýšení množství produkce z jednotky plochy) x  </a:t>
            </a:r>
            <a:r>
              <a:rPr lang="cs-CZ" sz="1900" dirty="0" err="1"/>
              <a:t>extenzifikace</a:t>
            </a:r>
            <a:endParaRPr lang="cs-CZ" sz="1900" dirty="0"/>
          </a:p>
          <a:p>
            <a:pPr marL="365760" lvl="1" indent="0">
              <a:buNone/>
              <a:defRPr/>
            </a:pPr>
            <a:r>
              <a:rPr lang="cs-CZ" sz="1900" u="sng" dirty="0"/>
              <a:t>Produktivita</a:t>
            </a:r>
            <a:r>
              <a:rPr lang="cs-CZ" sz="1900" dirty="0"/>
              <a:t> – snaha o snižování práce na jednotku plochy</a:t>
            </a:r>
          </a:p>
          <a:p>
            <a:pPr marL="365760" lvl="1" indent="0">
              <a:buNone/>
              <a:defRPr/>
            </a:pPr>
            <a:r>
              <a:rPr lang="cs-CZ" sz="1900" dirty="0"/>
              <a:t>Snaha států o vlastní produkci potravin</a:t>
            </a:r>
          </a:p>
          <a:p>
            <a:pPr marL="365760" lvl="1" indent="0">
              <a:buNone/>
              <a:defRPr/>
            </a:pPr>
            <a:r>
              <a:rPr lang="cs-CZ" sz="1900" dirty="0"/>
              <a:t>Ne každá země má dostatek půdy – intenzifikace</a:t>
            </a:r>
          </a:p>
          <a:p>
            <a:pPr marL="365760" lvl="1" indent="0">
              <a:buNone/>
              <a:defRPr/>
            </a:pPr>
            <a:r>
              <a:rPr lang="cs-CZ" sz="1900" dirty="0"/>
              <a:t>Země s dostatkem půdy (USA) – </a:t>
            </a:r>
            <a:r>
              <a:rPr lang="cs-CZ" sz="1900" dirty="0" err="1"/>
              <a:t>extenzifikace</a:t>
            </a:r>
            <a:r>
              <a:rPr lang="cs-CZ" sz="1900" dirty="0"/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67A32CB-B387-4D76-AB40-C714BFFFC500}"/>
              </a:ext>
            </a:extLst>
          </p:cNvPr>
          <p:cNvSpPr/>
          <p:nvPr/>
        </p:nvSpPr>
        <p:spPr>
          <a:xfrm>
            <a:off x="3903029" y="2075035"/>
            <a:ext cx="438594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/>
              <a:t>10. Vzdělání, výzkum, vědeckotechnický pokrok, inovace</a:t>
            </a: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r>
              <a:rPr lang="cs-CZ" sz="1600" dirty="0"/>
              <a:t>Využívání nových možností</a:t>
            </a:r>
          </a:p>
          <a:p>
            <a:pPr marL="365760" lvl="1">
              <a:defRPr/>
            </a:pPr>
            <a:endParaRPr lang="cs-CZ" sz="1600" dirty="0"/>
          </a:p>
          <a:p>
            <a:pPr marL="365760" lvl="1">
              <a:defRPr/>
            </a:pPr>
            <a:r>
              <a:rPr lang="cs-CZ" sz="1600" dirty="0"/>
              <a:t>Průmyslová hnojiva</a:t>
            </a:r>
          </a:p>
          <a:p>
            <a:pPr marL="365760" lvl="1">
              <a:defRPr/>
            </a:pPr>
            <a:r>
              <a:rPr lang="cs-CZ" sz="1600" dirty="0"/>
              <a:t>Geneticky modifikované potraviny</a:t>
            </a:r>
          </a:p>
          <a:p>
            <a:pPr marL="365760" lvl="1">
              <a:defRPr/>
            </a:pPr>
            <a:r>
              <a:rPr lang="cs-CZ" sz="1600" dirty="0"/>
              <a:t>Šlechtění nových druhů</a:t>
            </a:r>
          </a:p>
          <a:p>
            <a:pPr marL="365760" lvl="1">
              <a:defRPr/>
            </a:pPr>
            <a:r>
              <a:rPr lang="cs-CZ" sz="1600" dirty="0"/>
              <a:t>=&gt;Zelená revoluce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79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790CB5-D58B-48AC-9E5A-4A41BDF1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O jakou plodinu se jedná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DD63D9-0A9B-4764-92BA-89EE7207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194" y="5688535"/>
            <a:ext cx="6801612" cy="5361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Proč je produkce rozmístěna  takto nerovnoměrně</a:t>
            </a: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5BAD517-D7CB-49BD-ADF7-ABE1EE02C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348" y="640078"/>
            <a:ext cx="5303304" cy="3301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219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0E5806E-BAF3-4C6E-B87B-80AE823AD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528C9EF-94FB-4971-8DAC-E19549A1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cs-CZ"/>
              <a:t>Kukuřice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2F5E2D-5A19-4DE5-8F2D-8B9E7858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400"/>
              <a:t>Kukuřice pěstována hlavně za užití velkého množství hnojiv. </a:t>
            </a:r>
            <a:r>
              <a:rPr lang="cs-CZ" sz="1400" err="1"/>
              <a:t>Fyzickogeografické</a:t>
            </a:r>
            <a:r>
              <a:rPr lang="cs-CZ" sz="1400"/>
              <a:t> podmínky nehrají tak velkou roli. 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cs-CZ" sz="1400"/>
              <a:t>Velkou roli hraje historie, tradice a využití technologií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Þ"/>
            </a:pPr>
            <a:endParaRPr lang="cs-CZ" sz="1400"/>
          </a:p>
          <a:p>
            <a:pPr marL="0" indent="0">
              <a:lnSpc>
                <a:spcPct val="90000"/>
              </a:lnSpc>
              <a:buNone/>
            </a:pPr>
            <a:r>
              <a:rPr lang="cs-CZ" sz="1400"/>
              <a:t>USA vyspělý zemědělský stát = &gt; důraz na živočišnou výrobu</a:t>
            </a:r>
          </a:p>
          <a:p>
            <a:pPr lvl="1">
              <a:lnSpc>
                <a:spcPct val="90000"/>
              </a:lnSpc>
            </a:pPr>
            <a:r>
              <a:rPr lang="cs-CZ" sz="1400"/>
              <a:t>Kukuřice používána jako krmiva ( zrno bohaté na energii)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/>
              <a:t>Kukuřice je jednou ze základních plodin amerického jídelníčku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/>
              <a:t>Využití kukuřice při tvorbě biopaliv (bioetanol), plastů, škrobů </a:t>
            </a:r>
          </a:p>
          <a:p>
            <a:pPr lvl="1">
              <a:lnSpc>
                <a:spcPct val="90000"/>
              </a:lnSpc>
            </a:pPr>
            <a:r>
              <a:rPr lang="cs-CZ" sz="1400"/>
              <a:t>Nelze bez technologií.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/>
              <a:t>GMO u kukuřice!</a:t>
            </a:r>
          </a:p>
        </p:txBody>
      </p:sp>
    </p:spTree>
    <p:extLst>
      <p:ext uri="{BB962C8B-B14F-4D97-AF65-F5344CB8AC3E}">
        <p14:creationId xmlns:p14="http://schemas.microsoft.com/office/powerpoint/2010/main" val="237571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20EBF-167F-480D-84EA-8554D41E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Lokalizační faktory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A9FB0-BA01-4BC8-9197-F0F3C5DB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2386254"/>
            <a:ext cx="10787269" cy="38952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000" b="1" dirty="0"/>
              <a:t>Přírodní</a:t>
            </a:r>
          </a:p>
          <a:p>
            <a:pPr marL="228600" lvl="1" indent="0">
              <a:buNone/>
            </a:pPr>
            <a:r>
              <a:rPr lang="pl-PL" sz="1800" dirty="0"/>
              <a:t>Reliéf </a:t>
            </a:r>
          </a:p>
          <a:p>
            <a:pPr marL="228600" lvl="1" indent="0">
              <a:buNone/>
            </a:pPr>
            <a:r>
              <a:rPr lang="pl-PL" sz="1800" dirty="0"/>
              <a:t>Klima</a:t>
            </a:r>
          </a:p>
          <a:p>
            <a:pPr marL="228600" lvl="1" indent="0">
              <a:buNone/>
            </a:pPr>
            <a:r>
              <a:rPr lang="pl-PL" sz="1800" dirty="0"/>
              <a:t>Půda...</a:t>
            </a:r>
          </a:p>
          <a:p>
            <a:pPr marL="0" indent="0">
              <a:buNone/>
            </a:pPr>
            <a:r>
              <a:rPr lang="pl-PL" sz="2000" b="1" dirty="0"/>
              <a:t>Sociálně-ekonomické</a:t>
            </a:r>
          </a:p>
          <a:p>
            <a:pPr marL="228600" lvl="1" indent="0">
              <a:buNone/>
            </a:pPr>
            <a:r>
              <a:rPr lang="pl-PL" sz="1800" dirty="0"/>
              <a:t>Doprava, </a:t>
            </a:r>
          </a:p>
          <a:p>
            <a:pPr marL="228600" lvl="1" indent="0">
              <a:buNone/>
            </a:pPr>
            <a:r>
              <a:rPr lang="pl-PL" sz="1800" dirty="0"/>
              <a:t>Trh</a:t>
            </a:r>
          </a:p>
          <a:p>
            <a:pPr marL="228600" lvl="1" indent="0">
              <a:buNone/>
            </a:pPr>
            <a:r>
              <a:rPr lang="pl-PL" sz="2000" dirty="0"/>
              <a:t>Pracovní síla...</a:t>
            </a:r>
          </a:p>
          <a:p>
            <a:pPr marL="0" indent="0">
              <a:buNone/>
            </a:pPr>
            <a:r>
              <a:rPr lang="pl-PL" sz="2000" dirty="0"/>
              <a:t>Ve vztahu s rozmístěním působí celý komplex přírodních  a socioekonomických podmínek</a:t>
            </a:r>
          </a:p>
          <a:p>
            <a:pPr marL="228600" lvl="1" indent="0">
              <a:buNone/>
            </a:pPr>
            <a:r>
              <a:rPr lang="pl-PL" sz="1800" dirty="0"/>
              <a:t>Na různých místech mohou být dominantní jiné faktory</a:t>
            </a:r>
          </a:p>
          <a:p>
            <a:pPr marL="228600" lvl="1" indent="0">
              <a:buNone/>
            </a:pPr>
            <a:r>
              <a:rPr lang="pl-PL" sz="1800" dirty="0"/>
              <a:t>Faktory velmi často modifikovány lidským chováním</a:t>
            </a:r>
          </a:p>
        </p:txBody>
      </p:sp>
    </p:spTree>
    <p:extLst>
      <p:ext uri="{BB962C8B-B14F-4D97-AF65-F5344CB8AC3E}">
        <p14:creationId xmlns:p14="http://schemas.microsoft.com/office/powerpoint/2010/main" val="88309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3380B-AE8C-4B24-9996-711FD60B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84" y="190788"/>
            <a:ext cx="3213061" cy="1188720"/>
          </a:xfrm>
        </p:spPr>
        <p:txBody>
          <a:bodyPr/>
          <a:lstStyle/>
          <a:p>
            <a:r>
              <a:rPr lang="cs-CZ" altLang="cs-CZ" dirty="0"/>
              <a:t>georeliéf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B1BC55-7904-4BAC-BC23-17C598E0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84" y="1544321"/>
            <a:ext cx="11658232" cy="4940012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cs-CZ" altLang="cs-CZ" dirty="0"/>
              <a:t>=&gt; Typy georeliéfu ovlivňují ZV v makro i lokálním měřítku</a:t>
            </a:r>
          </a:p>
          <a:p>
            <a:pPr marL="228600" lvl="1" indent="0">
              <a:buNone/>
            </a:pPr>
            <a:r>
              <a:rPr lang="cs-CZ" altLang="cs-CZ" sz="1700" dirty="0"/>
              <a:t>(mrazové kotliny, jižní svahy…)</a:t>
            </a:r>
          </a:p>
          <a:p>
            <a:pPr marL="0" indent="0">
              <a:buNone/>
            </a:pPr>
            <a:endParaRPr lang="cs-CZ" altLang="cs-CZ" sz="1900" dirty="0"/>
          </a:p>
          <a:p>
            <a:pPr marL="0" indent="0">
              <a:buNone/>
            </a:pPr>
            <a:r>
              <a:rPr lang="cs-CZ" altLang="cs-CZ" sz="1900" dirty="0"/>
              <a:t>Georeliéf ovlivňuje zem. využití půdy především:</a:t>
            </a:r>
          </a:p>
          <a:p>
            <a:pPr marL="228600" lvl="1" indent="0">
              <a:buNone/>
            </a:pPr>
            <a:r>
              <a:rPr lang="cs-CZ" altLang="cs-CZ" sz="1700" dirty="0"/>
              <a:t>A) nadmořskou výškou,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700" dirty="0"/>
              <a:t>	</a:t>
            </a:r>
            <a:r>
              <a:rPr lang="cs-CZ" altLang="cs-CZ" sz="1600" dirty="0"/>
              <a:t>Nadmořská výška ovlivňuje hlavně teplotu a množství srážek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/>
              <a:t>	S vzrůstem 100 m klesá teplota přibližně o 0,6 °C</a:t>
            </a:r>
          </a:p>
          <a:p>
            <a:pPr marL="228600" lvl="1" indent="0">
              <a:buNone/>
            </a:pPr>
            <a:r>
              <a:rPr lang="cs-CZ" altLang="cs-CZ" dirty="0"/>
              <a:t>	 90 % zem. výroby se vyprodukuje do </a:t>
            </a:r>
            <a:r>
              <a:rPr lang="cs-CZ" altLang="cs-CZ" dirty="0" err="1"/>
              <a:t>nadm</a:t>
            </a:r>
            <a:r>
              <a:rPr lang="cs-CZ" altLang="cs-CZ" dirty="0"/>
              <a:t>. výšky 300 m</a:t>
            </a:r>
          </a:p>
          <a:p>
            <a:pPr marL="228600" lvl="1" indent="0">
              <a:buNone/>
            </a:pPr>
            <a:r>
              <a:rPr lang="cs-CZ" altLang="cs-CZ" dirty="0"/>
              <a:t>	nížiny poskytují ve světovém měřítku větší možnosti pro ZV</a:t>
            </a:r>
          </a:p>
          <a:p>
            <a:pPr marL="228600" lvl="1" indent="0">
              <a:buNone/>
            </a:pPr>
            <a:r>
              <a:rPr lang="cs-CZ" altLang="cs-CZ" dirty="0"/>
              <a:t>	výjimkou mohou být subtropy kde, jsou méně přitažlivé než okolní pohoří (Peru, Mexiko)</a:t>
            </a:r>
          </a:p>
          <a:p>
            <a:pPr marL="228600" lvl="1" indent="0">
              <a:buNone/>
            </a:pPr>
            <a:r>
              <a:rPr lang="cs-CZ" altLang="cs-CZ" dirty="0"/>
              <a:t>	Každá rostlina má v dané zeměpisné poloze svůj výškový limit – s rostoucí </a:t>
            </a:r>
            <a:r>
              <a:rPr lang="cs-CZ" altLang="cs-CZ" dirty="0" err="1"/>
              <a:t>nadm</a:t>
            </a:r>
            <a:r>
              <a:rPr lang="cs-CZ" altLang="cs-CZ" dirty="0"/>
              <a:t>. výškou zem. ubývá</a:t>
            </a:r>
          </a:p>
          <a:p>
            <a:pPr marL="228600" lvl="1" indent="0">
              <a:buNone/>
            </a:pPr>
            <a:r>
              <a:rPr lang="cs-CZ" altLang="cs-CZ" sz="1700" dirty="0"/>
              <a:t>B) expozicí </a:t>
            </a:r>
          </a:p>
          <a:p>
            <a:pPr marL="228600" lvl="1" indent="0">
              <a:buNone/>
            </a:pPr>
            <a:r>
              <a:rPr lang="cs-CZ" altLang="cs-CZ" sz="1700" dirty="0"/>
              <a:t>	JV- nejvíce slunečního záření (pěstování subtropických rostlin na J Moravě)</a:t>
            </a:r>
            <a:endParaRPr lang="cs-CZ" altLang="cs-CZ" sz="1900" dirty="0"/>
          </a:p>
          <a:p>
            <a:pPr marL="228600" lvl="1" indent="0">
              <a:buNone/>
            </a:pPr>
            <a:endParaRPr lang="cs-CZ" altLang="cs-CZ" sz="1700" dirty="0"/>
          </a:p>
          <a:p>
            <a:pPr marL="228600" lvl="1" indent="0">
              <a:buNone/>
            </a:pPr>
            <a:endParaRPr lang="cs-CZ" altLang="cs-CZ" sz="17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11262F-06F1-448B-A522-6FD068B65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7" y="3775449"/>
            <a:ext cx="1857705" cy="24169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208860F-94FB-40BE-97C0-D175C580E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857" y="190788"/>
            <a:ext cx="3659733" cy="24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0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7B9607E2-1C76-424B-8FF0-580615846E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-2"/>
            <a:ext cx="6096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668AF-CC37-4641-8D2B-4C91B3ACB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157" y="479893"/>
            <a:ext cx="5123687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3165DC-54F4-4EF5-8B97-5BE55AA3DB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3355" y="644485"/>
            <a:ext cx="4756891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7ACDD8-5F4A-42FB-9902-34BC3AF70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6" r="17499" b="5"/>
          <a:stretch/>
        </p:blipFill>
        <p:spPr>
          <a:xfrm>
            <a:off x="9276491" y="805352"/>
            <a:ext cx="2090609" cy="189208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1FF33E-4673-4E59-A107-18E8C44AB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0325"/>
          <a:stretch/>
        </p:blipFill>
        <p:spPr>
          <a:xfrm>
            <a:off x="6941976" y="2874988"/>
            <a:ext cx="4425123" cy="272820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12C5E8B-39D8-449A-8B5D-94631A7DE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9" r="11906" b="-1"/>
          <a:stretch/>
        </p:blipFill>
        <p:spPr>
          <a:xfrm>
            <a:off x="6941977" y="805352"/>
            <a:ext cx="2161366" cy="190504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CB3380B-AE8C-4B24-9996-711FD60B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41" y="282409"/>
            <a:ext cx="4879901" cy="1188720"/>
          </a:xfrm>
        </p:spPr>
        <p:txBody>
          <a:bodyPr>
            <a:normAutofit/>
          </a:bodyPr>
          <a:lstStyle/>
          <a:p>
            <a:r>
              <a:rPr lang="cs-CZ" altLang="cs-CZ" sz="2400"/>
              <a:t>georeliéf</a:t>
            </a:r>
            <a:endParaRPr lang="cs-CZ" sz="240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B1BC55-7904-4BAC-BC23-17C598E0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6" y="1626018"/>
            <a:ext cx="6096000" cy="522614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altLang="cs-CZ" sz="1400" dirty="0"/>
          </a:p>
          <a:p>
            <a:pPr marL="228600" lvl="1" indent="0">
              <a:buNone/>
            </a:pPr>
            <a:r>
              <a:rPr lang="cs-CZ" altLang="cs-CZ" sz="1400" dirty="0"/>
              <a:t>C) svažitostí, </a:t>
            </a:r>
          </a:p>
          <a:p>
            <a:pPr marL="228600" lvl="1" indent="0">
              <a:buNone/>
            </a:pPr>
            <a:r>
              <a:rPr lang="cs-CZ" altLang="cs-CZ" sz="1400" dirty="0"/>
              <a:t>vliv například na odrůdy vína</a:t>
            </a:r>
            <a:endParaRPr lang="cs-CZ" altLang="cs-CZ" sz="1800" dirty="0"/>
          </a:p>
          <a:p>
            <a:pPr marL="228600" lvl="1" indent="0">
              <a:lnSpc>
                <a:spcPct val="90000"/>
              </a:lnSpc>
              <a:buNone/>
            </a:pPr>
            <a:endParaRPr lang="cs-CZ" altLang="cs-CZ" sz="1400" dirty="0"/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sz="1400" dirty="0"/>
              <a:t>Georeliéf – jeden z hlavních činitelů eroze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sz="1400" dirty="0"/>
              <a:t>do 10, max. 15°, polní hospodaření je možné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sz="1400" dirty="0"/>
              <a:t>do 20–25°, pastvinářství,  TTP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sz="1400" dirty="0"/>
              <a:t>do 30°, lesní hospodářství, zřídka do 35°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sz="1400" dirty="0"/>
              <a:t>od 30 do 60° ze zemědělské produkce pouze vinohrady s použitím terasování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cs-CZ" altLang="cs-CZ" sz="1400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400" dirty="0"/>
              <a:t>Odnos půdy ochuzuje pole o živiny a spláchnuté materiály ohrožují komunikace, čistotu vod  v tocích a celkově zhoršují ŽP zemědělských krajin.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400" dirty="0"/>
              <a:t>Obecně platí – s rostoucím sklonem pozemků klesá výkonnost mech. prostředků, rostou požadavky na různé jejich konstrukční úpravy a tím i jejich cena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600" dirty="0"/>
          </a:p>
          <a:p>
            <a:pPr marL="228600" lvl="1" indent="0">
              <a:lnSpc>
                <a:spcPct val="90000"/>
              </a:lnSpc>
              <a:buNone/>
            </a:pPr>
            <a:endParaRPr lang="cs-CZ" altLang="cs-CZ" sz="600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600" dirty="0"/>
          </a:p>
          <a:p>
            <a:pPr marL="0" indent="0">
              <a:lnSpc>
                <a:spcPct val="90000"/>
              </a:lnSpc>
              <a:buNone/>
            </a:pPr>
            <a:endParaRPr lang="cs-CZ" altLang="cs-CZ" sz="600" dirty="0"/>
          </a:p>
        </p:txBody>
      </p:sp>
    </p:spTree>
    <p:extLst>
      <p:ext uri="{BB962C8B-B14F-4D97-AF65-F5344CB8AC3E}">
        <p14:creationId xmlns:p14="http://schemas.microsoft.com/office/powerpoint/2010/main" val="336951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08F08-CDF1-4FE8-9278-8E2F6821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693" y="261308"/>
            <a:ext cx="7729728" cy="118872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5A4A05-CCB0-4961-B386-D10D9D02C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7136" y="5655212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 některých oblastech více jak 40 t/ha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AEDA4F-5BC1-4808-B3A9-967E71833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92" y="148767"/>
            <a:ext cx="11545379" cy="53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05441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1901</Words>
  <Application>Microsoft Office PowerPoint</Application>
  <PresentationFormat>Širokoúhlá obrazovka</PresentationFormat>
  <Paragraphs>376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Gill Sans MT</vt:lpstr>
      <vt:lpstr>Symbol</vt:lpstr>
      <vt:lpstr>Wingdings</vt:lpstr>
      <vt:lpstr>Balík</vt:lpstr>
      <vt:lpstr>Geografie Výrobní sféry přednáška č.II Lokalizační faktory v Zemědělství</vt:lpstr>
      <vt:lpstr>O jakou plodinu se jedná ?</vt:lpstr>
      <vt:lpstr>Banány</vt:lpstr>
      <vt:lpstr>O jakou plodinu se jedná ?</vt:lpstr>
      <vt:lpstr>Kukuřice</vt:lpstr>
      <vt:lpstr>Lokalizační faktory zemědělství</vt:lpstr>
      <vt:lpstr>georeliéf</vt:lpstr>
      <vt:lpstr>georeliéf</vt:lpstr>
      <vt:lpstr>Prezentace aplikace PowerPoint</vt:lpstr>
      <vt:lpstr>georeliéf</vt:lpstr>
      <vt:lpstr>Prezentace aplikace PowerPoint</vt:lpstr>
      <vt:lpstr>Půda</vt:lpstr>
      <vt:lpstr>Půda půdní druhy</vt:lpstr>
      <vt:lpstr>Prezentace aplikace PowerPoint</vt:lpstr>
      <vt:lpstr>Prezentace aplikace PowerPoint</vt:lpstr>
      <vt:lpstr>Prezentace aplikace PowerPoint</vt:lpstr>
      <vt:lpstr>Půda  Půdní typy Na základě působení půdotvorných činitelů a geneze půd </vt:lpstr>
      <vt:lpstr>Prezentace aplikace PowerPoint</vt:lpstr>
      <vt:lpstr>Černozemě</vt:lpstr>
      <vt:lpstr> Hnědozemě </vt:lpstr>
      <vt:lpstr>Hnědé půdy </vt:lpstr>
      <vt:lpstr>Prezentace aplikace PowerPoint</vt:lpstr>
      <vt:lpstr>Klima</vt:lpstr>
      <vt:lpstr>Prezentace aplikace PowerPoint</vt:lpstr>
      <vt:lpstr>Teplo</vt:lpstr>
      <vt:lpstr>Teplo</vt:lpstr>
      <vt:lpstr>světlo</vt:lpstr>
      <vt:lpstr>Voda</vt:lpstr>
      <vt:lpstr>Voda</vt:lpstr>
      <vt:lpstr>Ostatní faktory</vt:lpstr>
      <vt:lpstr>BPEJ </vt:lpstr>
      <vt:lpstr>Prezentace aplikace PowerPoint</vt:lpstr>
      <vt:lpstr>Socioekonomické faktory</vt:lpstr>
      <vt:lpstr>Socioekonomické faktory v zemědělství</vt:lpstr>
      <vt:lpstr>Socioekonomické faktory</vt:lpstr>
      <vt:lpstr>Socioekonomické faktory</vt:lpstr>
      <vt:lpstr>Socioekonomické faktory</vt:lpstr>
      <vt:lpstr>Socioekonomické faktory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č.II Lokalizační faktory v Zemědělství</dc:title>
  <dc:creator>Ondřej Krejčí</dc:creator>
  <cp:lastModifiedBy>Ondřej Krejčí</cp:lastModifiedBy>
  <cp:revision>5</cp:revision>
  <dcterms:created xsi:type="dcterms:W3CDTF">2019-02-25T18:12:24Z</dcterms:created>
  <dcterms:modified xsi:type="dcterms:W3CDTF">2019-02-25T19:14:10Z</dcterms:modified>
</cp:coreProperties>
</file>