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1"/>
  </p:sldMasterIdLst>
  <p:notesMasterIdLst>
    <p:notesMasterId r:id="rId58"/>
  </p:notesMasterIdLst>
  <p:sldIdLst>
    <p:sldId id="256" r:id="rId2"/>
    <p:sldId id="362" r:id="rId3"/>
    <p:sldId id="377" r:id="rId4"/>
    <p:sldId id="364" r:id="rId5"/>
    <p:sldId id="365" r:id="rId6"/>
    <p:sldId id="367" r:id="rId7"/>
    <p:sldId id="366" r:id="rId8"/>
    <p:sldId id="368" r:id="rId9"/>
    <p:sldId id="369" r:id="rId10"/>
    <p:sldId id="370" r:id="rId11"/>
    <p:sldId id="371" r:id="rId12"/>
    <p:sldId id="372" r:id="rId13"/>
    <p:sldId id="373" r:id="rId14"/>
    <p:sldId id="375" r:id="rId15"/>
    <p:sldId id="376" r:id="rId16"/>
    <p:sldId id="284" r:id="rId17"/>
    <p:sldId id="287" r:id="rId18"/>
    <p:sldId id="288" r:id="rId19"/>
    <p:sldId id="289" r:id="rId20"/>
    <p:sldId id="293" r:id="rId21"/>
    <p:sldId id="295" r:id="rId22"/>
    <p:sldId id="297" r:id="rId23"/>
    <p:sldId id="300" r:id="rId24"/>
    <p:sldId id="303" r:id="rId25"/>
    <p:sldId id="306" r:id="rId26"/>
    <p:sldId id="310" r:id="rId27"/>
    <p:sldId id="313" r:id="rId28"/>
    <p:sldId id="314" r:id="rId29"/>
    <p:sldId id="316" r:id="rId30"/>
    <p:sldId id="319" r:id="rId31"/>
    <p:sldId id="320" r:id="rId32"/>
    <p:sldId id="321" r:id="rId33"/>
    <p:sldId id="322" r:id="rId34"/>
    <p:sldId id="324" r:id="rId35"/>
    <p:sldId id="325" r:id="rId36"/>
    <p:sldId id="327" r:id="rId37"/>
    <p:sldId id="329" r:id="rId38"/>
    <p:sldId id="337" r:id="rId39"/>
    <p:sldId id="340" r:id="rId40"/>
    <p:sldId id="344" r:id="rId41"/>
    <p:sldId id="350" r:id="rId42"/>
    <p:sldId id="351" r:id="rId43"/>
    <p:sldId id="352" r:id="rId44"/>
    <p:sldId id="353" r:id="rId45"/>
    <p:sldId id="359" r:id="rId46"/>
    <p:sldId id="361" r:id="rId47"/>
    <p:sldId id="265" r:id="rId48"/>
    <p:sldId id="266" r:id="rId49"/>
    <p:sldId id="268" r:id="rId50"/>
    <p:sldId id="269" r:id="rId51"/>
    <p:sldId id="271" r:id="rId52"/>
    <p:sldId id="274" r:id="rId53"/>
    <p:sldId id="276" r:id="rId54"/>
    <p:sldId id="277" r:id="rId55"/>
    <p:sldId id="281" r:id="rId56"/>
    <p:sldId id="283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řej Krejčí" initials="OK" lastIdx="3" clrIdx="0">
    <p:extLst>
      <p:ext uri="{19B8F6BF-5375-455C-9EA6-DF929625EA0E}">
        <p15:presenceInfo xmlns:p15="http://schemas.microsoft.com/office/powerpoint/2012/main" userId="092c6153466651d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B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BE9B9-43C4-4169-82C5-E2E436B1AA09}" type="datetimeFigureOut">
              <a:rPr lang="cs-CZ" smtClean="0"/>
              <a:t>5. 3. 2019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0AA0D-8940-418A-8866-AE9C6E06E0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733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>
            <a:extLst>
              <a:ext uri="{FF2B5EF4-FFF2-40B4-BE49-F238E27FC236}">
                <a16:creationId xmlns:a16="http://schemas.microsoft.com/office/drawing/2014/main" id="{CCBE71CF-98BC-4504-A7E9-813031541A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>
            <a:extLst>
              <a:ext uri="{FF2B5EF4-FFF2-40B4-BE49-F238E27FC236}">
                <a16:creationId xmlns:a16="http://schemas.microsoft.com/office/drawing/2014/main" id="{3D54BF74-6C21-49D4-9B24-FE80D1060C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8676" name="Zástupný symbol pro číslo snímku 3">
            <a:extLst>
              <a:ext uri="{FF2B5EF4-FFF2-40B4-BE49-F238E27FC236}">
                <a16:creationId xmlns:a16="http://schemas.microsoft.com/office/drawing/2014/main" id="{B1697DF5-42AD-4C38-88A6-F7C5DB174E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913595-AF09-49D0-882A-8AB6BE7D0F52}" type="slidenum">
              <a:rPr lang="cs-CZ" altLang="cs-CZ"/>
              <a:pPr/>
              <a:t>48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4369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>
            <a:extLst>
              <a:ext uri="{FF2B5EF4-FFF2-40B4-BE49-F238E27FC236}">
                <a16:creationId xmlns:a16="http://schemas.microsoft.com/office/drawing/2014/main" id="{1133D43A-F1B4-4F96-B598-045FFD5C53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>
            <a:extLst>
              <a:ext uri="{FF2B5EF4-FFF2-40B4-BE49-F238E27FC236}">
                <a16:creationId xmlns:a16="http://schemas.microsoft.com/office/drawing/2014/main" id="{75683F8C-08E4-441C-BDA2-444082311E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3796" name="Zástupný symbol pro číslo snímku 3">
            <a:extLst>
              <a:ext uri="{FF2B5EF4-FFF2-40B4-BE49-F238E27FC236}">
                <a16:creationId xmlns:a16="http://schemas.microsoft.com/office/drawing/2014/main" id="{4320B679-B57D-4818-AF3B-7E85DEA67E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1099F2-8C9C-48D4-A0FA-C48C92769C85}" type="slidenum">
              <a:rPr lang="cs-CZ" altLang="cs-CZ"/>
              <a:pPr/>
              <a:t>50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544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>
            <a:extLst>
              <a:ext uri="{FF2B5EF4-FFF2-40B4-BE49-F238E27FC236}">
                <a16:creationId xmlns:a16="http://schemas.microsoft.com/office/drawing/2014/main" id="{BA66B10F-0C27-48F9-90B9-2C936CC509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>
            <a:extLst>
              <a:ext uri="{FF2B5EF4-FFF2-40B4-BE49-F238E27FC236}">
                <a16:creationId xmlns:a16="http://schemas.microsoft.com/office/drawing/2014/main" id="{ABB09A33-F8BD-4879-BCF6-605FD13727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6868" name="Zástupný symbol pro číslo snímku 3">
            <a:extLst>
              <a:ext uri="{FF2B5EF4-FFF2-40B4-BE49-F238E27FC236}">
                <a16:creationId xmlns:a16="http://schemas.microsoft.com/office/drawing/2014/main" id="{17111D04-5664-4A9F-B680-0591356F2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ABB645-08B4-4DFE-95BA-319476C03C60}" type="slidenum">
              <a:rPr lang="cs-CZ" altLang="cs-CZ"/>
              <a:pPr/>
              <a:t>51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7765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>
            <a:extLst>
              <a:ext uri="{FF2B5EF4-FFF2-40B4-BE49-F238E27FC236}">
                <a16:creationId xmlns:a16="http://schemas.microsoft.com/office/drawing/2014/main" id="{EF81C02A-E05A-4155-83E4-1D80BB1226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Zástupný symbol pro poznámky 2">
            <a:extLst>
              <a:ext uri="{FF2B5EF4-FFF2-40B4-BE49-F238E27FC236}">
                <a16:creationId xmlns:a16="http://schemas.microsoft.com/office/drawing/2014/main" id="{D87FE507-B1F9-4EB3-B644-2024E6C53E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40964" name="Zástupný symbol pro číslo snímku 3">
            <a:extLst>
              <a:ext uri="{FF2B5EF4-FFF2-40B4-BE49-F238E27FC236}">
                <a16:creationId xmlns:a16="http://schemas.microsoft.com/office/drawing/2014/main" id="{4A89BDA2-6488-4BE4-AB54-84EB151B2D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EBA54A-D084-49FA-B8C0-88E54EC0DDBB}" type="slidenum">
              <a:rPr lang="cs-CZ" altLang="cs-CZ"/>
              <a:pPr/>
              <a:t>52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4796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>
            <a:extLst>
              <a:ext uri="{FF2B5EF4-FFF2-40B4-BE49-F238E27FC236}">
                <a16:creationId xmlns:a16="http://schemas.microsoft.com/office/drawing/2014/main" id="{7CF1B935-9A14-4E92-A786-0B8FF1FB8D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Zástupný symbol pro poznámky 2">
            <a:extLst>
              <a:ext uri="{FF2B5EF4-FFF2-40B4-BE49-F238E27FC236}">
                <a16:creationId xmlns:a16="http://schemas.microsoft.com/office/drawing/2014/main" id="{A9C72470-B5F2-40DD-A04E-E367F753F3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45060" name="Zástupný symbol pro číslo snímku 3">
            <a:extLst>
              <a:ext uri="{FF2B5EF4-FFF2-40B4-BE49-F238E27FC236}">
                <a16:creationId xmlns:a16="http://schemas.microsoft.com/office/drawing/2014/main" id="{6F2F139C-C112-4D19-AD3B-374D3215B5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1DBDF8-FB07-4F71-B0C1-377C8C99FD7D}" type="slidenum">
              <a:rPr lang="cs-CZ" altLang="cs-CZ"/>
              <a:pPr/>
              <a:t>54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3529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>
            <a:extLst>
              <a:ext uri="{FF2B5EF4-FFF2-40B4-BE49-F238E27FC236}">
                <a16:creationId xmlns:a16="http://schemas.microsoft.com/office/drawing/2014/main" id="{FB602C15-7439-46E3-8440-227C43E9A4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Zástupný symbol pro poznámky 2">
            <a:extLst>
              <a:ext uri="{FF2B5EF4-FFF2-40B4-BE49-F238E27FC236}">
                <a16:creationId xmlns:a16="http://schemas.microsoft.com/office/drawing/2014/main" id="{1AFC9949-C4D0-4B06-A535-4F1F9232AF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54276" name="Zástupný symbol pro číslo snímku 3">
            <a:extLst>
              <a:ext uri="{FF2B5EF4-FFF2-40B4-BE49-F238E27FC236}">
                <a16:creationId xmlns:a16="http://schemas.microsoft.com/office/drawing/2014/main" id="{C38A3909-5798-4BC5-B4F1-80D9CEC81E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D73E3F-C14E-427C-BC42-6D9184218B8F}" type="slidenum">
              <a:rPr lang="cs-CZ" altLang="cs-CZ"/>
              <a:pPr/>
              <a:t>56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1112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37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9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848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9DAE0B7-70CC-4F72-A5A6-D14B7B82805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100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204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0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9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24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8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2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3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mla9NLFBv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9.png"/><Relationship Id="rId7" Type="http://schemas.openxmlformats.org/officeDocument/2006/relationships/image" Target="../media/image5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time_continue=132&amp;v=1gg0wK4JoP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C6BEA7-2732-4D9D-A4D0-14C69A551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965800"/>
          </a:xfrm>
        </p:spPr>
        <p:txBody>
          <a:bodyPr>
            <a:normAutofit/>
          </a:bodyPr>
          <a:lstStyle/>
          <a:p>
            <a:r>
              <a:rPr lang="cs-CZ" dirty="0"/>
              <a:t>Geografie Výrobní sféry</a:t>
            </a:r>
            <a:br>
              <a:rPr lang="cs-CZ" dirty="0"/>
            </a:br>
            <a:r>
              <a:rPr lang="cs-CZ" sz="1800" dirty="0"/>
              <a:t>přednáška </a:t>
            </a:r>
            <a:r>
              <a:rPr lang="cs-CZ" sz="1800" dirty="0" err="1"/>
              <a:t>č.III</a:t>
            </a:r>
            <a:br>
              <a:rPr lang="cs-CZ" sz="1800" dirty="0"/>
            </a:br>
            <a:r>
              <a:rPr lang="cs-CZ" sz="1800" dirty="0"/>
              <a:t>zemědělství světa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68C9B2-2EDB-4C80-81FD-0AB19A3088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Ondřej KREJČÍ</a:t>
            </a:r>
          </a:p>
        </p:txBody>
      </p:sp>
    </p:spTree>
    <p:extLst>
      <p:ext uri="{BB962C8B-B14F-4D97-AF65-F5344CB8AC3E}">
        <p14:creationId xmlns:p14="http://schemas.microsoft.com/office/powerpoint/2010/main" val="3404330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8A9AA2-A51C-47B9-84D0-4AC5A2C60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Více rozvinuté regiony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C131FB-8355-40E2-80B3-3147B5CE0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17" y="2744062"/>
            <a:ext cx="10747513" cy="36434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 smíšená rostlinná a živočišná výroba („</a:t>
            </a:r>
            <a:r>
              <a:rPr lang="cs-CZ" dirty="0" err="1"/>
              <a:t>mixed</a:t>
            </a:r>
            <a:r>
              <a:rPr lang="cs-CZ" dirty="0"/>
              <a:t> </a:t>
            </a:r>
            <a:r>
              <a:rPr lang="cs-CZ" dirty="0" err="1"/>
              <a:t>crop</a:t>
            </a:r>
            <a:r>
              <a:rPr lang="cs-CZ" dirty="0"/>
              <a:t> and </a:t>
            </a:r>
            <a:r>
              <a:rPr lang="cs-CZ" dirty="0" err="1"/>
              <a:t>livestock</a:t>
            </a:r>
            <a:r>
              <a:rPr lang="cs-CZ" dirty="0"/>
              <a:t>“)</a:t>
            </a:r>
          </a:p>
          <a:p>
            <a:pPr marL="0" indent="0" algn="ctr">
              <a:buNone/>
            </a:pPr>
            <a:r>
              <a:rPr lang="cs-CZ" dirty="0"/>
              <a:t> mlékárenství („</a:t>
            </a:r>
            <a:r>
              <a:rPr lang="cs-CZ" dirty="0" err="1"/>
              <a:t>dairying</a:t>
            </a:r>
            <a:r>
              <a:rPr lang="cs-CZ" dirty="0"/>
              <a:t>“),</a:t>
            </a:r>
          </a:p>
          <a:p>
            <a:pPr marL="0" indent="0" algn="ctr">
              <a:buNone/>
            </a:pPr>
            <a:r>
              <a:rPr lang="cs-CZ" dirty="0"/>
              <a:t>pěstování obilovin („grain“),</a:t>
            </a:r>
          </a:p>
          <a:p>
            <a:pPr marL="0" indent="0" algn="ctr">
              <a:buNone/>
            </a:pPr>
            <a:r>
              <a:rPr lang="cs-CZ" dirty="0"/>
              <a:t>středomořské zemědělství („</a:t>
            </a:r>
            <a:r>
              <a:rPr lang="cs-CZ" dirty="0" err="1"/>
              <a:t>mediterranean</a:t>
            </a:r>
            <a:r>
              <a:rPr lang="cs-CZ" dirty="0"/>
              <a:t>“),</a:t>
            </a:r>
          </a:p>
          <a:p>
            <a:pPr marL="0" indent="0" algn="ctr">
              <a:buNone/>
            </a:pPr>
            <a:r>
              <a:rPr lang="cs-CZ" dirty="0"/>
              <a:t>tržní ovocnictví a zahradnictví („</a:t>
            </a:r>
            <a:r>
              <a:rPr lang="cs-CZ" dirty="0" err="1"/>
              <a:t>commercial</a:t>
            </a:r>
            <a:r>
              <a:rPr lang="cs-CZ" dirty="0"/>
              <a:t> </a:t>
            </a:r>
            <a:r>
              <a:rPr lang="cs-CZ" dirty="0" err="1"/>
              <a:t>gardening</a:t>
            </a:r>
            <a:r>
              <a:rPr lang="cs-CZ" dirty="0"/>
              <a:t>“)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>
                <a:hlinkClick r:id="rId2"/>
              </a:rPr>
              <a:t>https://www.youtube.com/watch?v=Qmla9NLFBvU</a:t>
            </a:r>
            <a:endParaRPr lang="cs-CZ" dirty="0"/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6543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3AFDE2-094B-4C5E-A83A-6D846079B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191" y="852151"/>
            <a:ext cx="7729728" cy="1188720"/>
          </a:xfrm>
        </p:spPr>
        <p:txBody>
          <a:bodyPr/>
          <a:lstStyle/>
          <a:p>
            <a:r>
              <a:rPr lang="cs-CZ" dirty="0"/>
              <a:t>Smíšená rostlinná a živočišná výroba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E589DE-EBDA-45EB-9059-7C9015D86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191" y="2638044"/>
            <a:ext cx="9581322" cy="3550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západ USA, značná část Evropy (Francie až Rusko)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základní znaky: </a:t>
            </a:r>
          </a:p>
          <a:p>
            <a:pPr marL="228600" lvl="1" indent="0">
              <a:buNone/>
            </a:pPr>
            <a:r>
              <a:rPr lang="cs-CZ" dirty="0"/>
              <a:t>kombinace rostlinné a živočišné výroby (většina plodin je zkrmena zvířatům, podnik „živí“ především prodej živočišné produkce  maso, mléko, vejce, …), </a:t>
            </a:r>
          </a:p>
          <a:p>
            <a:pPr marL="228600" lvl="1" indent="0">
              <a:buNone/>
            </a:pPr>
            <a:r>
              <a:rPr lang="cs-CZ" dirty="0"/>
              <a:t>rovnoměrnější rozložení pracovní zátěže v průběhu roku, </a:t>
            </a:r>
          </a:p>
          <a:p>
            <a:pPr marL="228600" lvl="1" indent="0">
              <a:buNone/>
            </a:pPr>
            <a:r>
              <a:rPr lang="cs-CZ" dirty="0"/>
              <a:t>Produkce ŽV =&gt; redukce sezónních variací v úrovni příjmů,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typické plodiny:  pšenice, kukuřice, další druhy obilovin (ječmen, žito, …), sója (USA).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CBDB461-E7D2-46A5-A327-4EA9D9B170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50" b="13682"/>
          <a:stretch/>
        </p:blipFill>
        <p:spPr>
          <a:xfrm>
            <a:off x="8369618" y="1446511"/>
            <a:ext cx="3424817" cy="186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10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B0088-340C-4A34-999F-1381B650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006" y="861998"/>
            <a:ext cx="7729728" cy="1188720"/>
          </a:xfrm>
        </p:spPr>
        <p:txBody>
          <a:bodyPr/>
          <a:lstStyle/>
          <a:p>
            <a:r>
              <a:rPr lang="cs-CZ" dirty="0"/>
              <a:t>Mlékárenství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1B4FD4-9456-47C8-B6EB-8E85D9B43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878" y="2638044"/>
            <a:ext cx="10575235" cy="3762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zemědělské podniky, dříve úzce vázané na blízkosti velkých městských regionů (severovýchod USA, jihovýchod Kanady, severozápadní Evropa, Rusko, Austrálie, Nový Zéland, …) </a:t>
            </a:r>
          </a:p>
          <a:p>
            <a:pPr marL="228600" lvl="1" indent="0">
              <a:buNone/>
            </a:pPr>
            <a:r>
              <a:rPr lang="cs-CZ" dirty="0"/>
              <a:t> v uvedených regionech je vyrobeno a spotřebováno cca 60 % světové produkce mléka; </a:t>
            </a:r>
          </a:p>
          <a:p>
            <a:pPr marL="0" indent="0">
              <a:buNone/>
            </a:pPr>
            <a:r>
              <a:rPr lang="cs-CZ" dirty="0"/>
              <a:t>základní znaky: </a:t>
            </a:r>
          </a:p>
          <a:p>
            <a:pPr marL="228600" lvl="1" indent="0">
              <a:buNone/>
            </a:pPr>
            <a:r>
              <a:rPr lang="cs-CZ" dirty="0"/>
              <a:t>rychlé tempo urbanizace v 19. století → růst poptávky po mléce → vznik tržního mlékárenství, − dříve velmi úzká vazba na blízkost ke spotřebitelům (max. 50 km od města), </a:t>
            </a:r>
          </a:p>
          <a:p>
            <a:pPr marL="228600" lvl="1" indent="0">
              <a:buNone/>
            </a:pPr>
            <a:r>
              <a:rPr lang="cs-CZ" dirty="0"/>
              <a:t>specializace regionů (např. na Novém Zélandu – největší světový producent mléčných výrobků </a:t>
            </a:r>
          </a:p>
          <a:p>
            <a:pPr marL="457200" lvl="2" indent="0">
              <a:buNone/>
            </a:pPr>
            <a:r>
              <a:rPr lang="cs-CZ" b="1" dirty="0"/>
              <a:t>čerstvé mléko na produkci mléčných výrobků jen 5 %, ve srovnání s 50 % ve Velké Británii </a:t>
            </a:r>
          </a:p>
          <a:p>
            <a:pPr marL="685800" lvl="3" indent="0">
              <a:buNone/>
            </a:pPr>
            <a:r>
              <a:rPr lang="cs-CZ" dirty="0"/>
              <a:t>→ příčinou je vzdálenost Nového Zélandu od hlavních světových trhů – západní Evropy a Severní Ameriky), </a:t>
            </a:r>
          </a:p>
          <a:p>
            <a:pPr marL="228600" lvl="1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F907662-E760-4CBD-B97A-394742233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905" y="274672"/>
            <a:ext cx="3553621" cy="23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73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A369D4-346A-4ABD-8544-15DADBA8A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112" y="523613"/>
            <a:ext cx="7729728" cy="1188720"/>
          </a:xfrm>
        </p:spPr>
        <p:txBody>
          <a:bodyPr/>
          <a:lstStyle/>
          <a:p>
            <a:r>
              <a:rPr lang="cs-CZ" dirty="0"/>
              <a:t>Pěstování obilovin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C8F5F0-39AD-4A43-8591-6A6C420C5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111" y="2638044"/>
            <a:ext cx="10598599" cy="383309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oblasti příliš suché pro rozvoj smíšené a rostlinné živočišné výroby: Severní Amerika,  Argentina, Evropa (Ukrajina, Rusko);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základní znaky: </a:t>
            </a:r>
          </a:p>
          <a:p>
            <a:pPr marL="228600" lvl="1" indent="0">
              <a:buNone/>
            </a:pPr>
            <a:r>
              <a:rPr lang="cs-CZ" dirty="0"/>
              <a:t> základní rozdíl oproti typu smíšené rostlinné a živočišné výroby spočívá v tom, že většina produkce je pěstována primárně na výrobu potravin, nikoliv na krmení; </a:t>
            </a:r>
          </a:p>
          <a:p>
            <a:pPr marL="228600" lvl="1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typické plodiny: pšenice (nejdůležitější obilovina, vyšší cena ve srovnání s ostatními plodinami → snazší skladování a efektivnější doprava na velké vzdálenosti → exportní plodina ve světě č. 1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60F747D-F5E5-4BC1-AE84-AF6103AEC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590" y="144545"/>
            <a:ext cx="4010093" cy="249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44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343E18-0BA7-406C-806F-2FDF5D865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021" y="261308"/>
            <a:ext cx="7729728" cy="1188720"/>
          </a:xfrm>
        </p:spPr>
        <p:txBody>
          <a:bodyPr/>
          <a:lstStyle/>
          <a:p>
            <a:r>
              <a:rPr lang="cs-CZ" dirty="0"/>
              <a:t>Středomořské zemědělství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AF4B9B3-15D7-4215-8AE6-669DFA3F1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4728" y="1723644"/>
            <a:ext cx="9528313" cy="3762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 středomořské klima (podobné přírodní podmínky): Středomoří, Kalifornie, střední Chile, jihozápad Jihoafrické republiky, jihozápad Austrálie; </a:t>
            </a:r>
          </a:p>
          <a:p>
            <a:pPr marL="0" indent="0">
              <a:buNone/>
            </a:pPr>
            <a:r>
              <a:rPr lang="cs-CZ" dirty="0"/>
              <a:t>základní znaky: </a:t>
            </a:r>
          </a:p>
          <a:p>
            <a:pPr marL="228600" lvl="1" indent="0">
              <a:buNone/>
            </a:pPr>
            <a:r>
              <a:rPr lang="cs-CZ" dirty="0"/>
              <a:t> rostlinná i živočišná výroba, ale rostlinná dominuje, </a:t>
            </a:r>
          </a:p>
          <a:p>
            <a:pPr marL="228600" lvl="1" indent="0">
              <a:buNone/>
            </a:pPr>
            <a:r>
              <a:rPr lang="cs-CZ" dirty="0"/>
              <a:t> někdy praktikována </a:t>
            </a:r>
            <a:r>
              <a:rPr lang="cs-CZ" dirty="0" err="1"/>
              <a:t>transhumance</a:t>
            </a:r>
            <a:r>
              <a:rPr lang="cs-CZ" dirty="0"/>
              <a:t> → ovce a kozy se v zimě pasou na pobřeží, v létě v horách;</a:t>
            </a:r>
          </a:p>
          <a:p>
            <a:pPr marL="0" indent="0">
              <a:buNone/>
            </a:pPr>
            <a:r>
              <a:rPr lang="cs-CZ" dirty="0"/>
              <a:t> typické plodiny:</a:t>
            </a:r>
          </a:p>
          <a:p>
            <a:pPr marL="228600" lvl="1" indent="0">
              <a:buNone/>
            </a:pPr>
            <a:r>
              <a:rPr lang="cs-CZ" dirty="0"/>
              <a:t> většina světové produkce oliv, vína, ovoce a zeleniny (státy kolem Středozemního moře, zvláště Itálie, Francie a Španělsko → ⅔ světové produkce vína),  </a:t>
            </a:r>
          </a:p>
          <a:p>
            <a:pPr marL="228600" lvl="1" indent="0">
              <a:buNone/>
            </a:pPr>
            <a:r>
              <a:rPr lang="cs-CZ" dirty="0"/>
              <a:t> Kalifornie → citrusové plody.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83A116A-D3E1-4275-8F93-B82119CF3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876" y="4425213"/>
            <a:ext cx="3812124" cy="243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81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04108C-482B-4C16-AC20-8EE93362D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Tržní ovocnictví a zahradnictví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6FFA27-3ACC-4487-8208-802A174C1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191" y="2638044"/>
            <a:ext cx="10217426" cy="39085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jihovýchod USA (dlouhá letní sezóna, vlhké klima, dostupnost velkých trhů – </a:t>
            </a:r>
            <a:r>
              <a:rPr lang="cs-CZ" dirty="0" err="1"/>
              <a:t>Bost-Wash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základní znaky:</a:t>
            </a:r>
          </a:p>
          <a:p>
            <a:pPr marL="228600" lvl="1" indent="0">
              <a:buNone/>
            </a:pPr>
            <a:r>
              <a:rPr lang="cs-CZ" dirty="0"/>
              <a:t>Velmi podobné středomořskému způsobu, je zde silnější mechanizace a specializace</a:t>
            </a:r>
          </a:p>
          <a:p>
            <a:pPr marL="228600" lvl="1" indent="0">
              <a:buNone/>
            </a:pPr>
            <a:r>
              <a:rPr lang="cs-CZ" dirty="0"/>
              <a:t>vysoce efektivní způsoby hospodaření (mechanizace, experimenty, specializace farem);</a:t>
            </a:r>
          </a:p>
          <a:p>
            <a:pPr marL="0" indent="0">
              <a:buNone/>
            </a:pPr>
            <a:r>
              <a:rPr lang="cs-CZ" dirty="0"/>
              <a:t> základní plodiny:</a:t>
            </a:r>
          </a:p>
          <a:p>
            <a:pPr marL="228600" lvl="1" indent="0">
              <a:buNone/>
            </a:pPr>
            <a:r>
              <a:rPr lang="cs-CZ" dirty="0"/>
              <a:t>jablka, třešně, salát, houby, rajčata, …,</a:t>
            </a:r>
          </a:p>
          <a:p>
            <a:pPr marL="228600" lvl="1" indent="0">
              <a:buNone/>
            </a:pPr>
            <a:r>
              <a:rPr lang="cs-CZ" dirty="0"/>
              <a:t> specializace na „luxusní“ zboží pro bohatší vrstvy spotřebitelů (jahody, maliny…). </a:t>
            </a:r>
          </a:p>
        </p:txBody>
      </p:sp>
    </p:spTree>
    <p:extLst>
      <p:ext uri="{BB962C8B-B14F-4D97-AF65-F5344CB8AC3E}">
        <p14:creationId xmlns:p14="http://schemas.microsoft.com/office/powerpoint/2010/main" val="2400952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3BC2AB-9BBE-448F-B9E2-A98D14FB0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3" y="845422"/>
            <a:ext cx="7729728" cy="1188720"/>
          </a:xfrm>
        </p:spPr>
        <p:txBody>
          <a:bodyPr/>
          <a:lstStyle/>
          <a:p>
            <a:r>
              <a:rPr lang="cs-CZ" dirty="0"/>
              <a:t>Rostlinná výroba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914DD7-7DE4-4632-A66F-AB2F59205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3" y="2849715"/>
            <a:ext cx="7050157" cy="3709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RV = základ světového zemědělství</a:t>
            </a:r>
          </a:p>
          <a:p>
            <a:pPr marL="228600" lvl="1" indent="0">
              <a:buNone/>
            </a:pPr>
            <a:r>
              <a:rPr lang="cs-CZ" dirty="0"/>
              <a:t>2/3 hrubé světové produkce zemědělství</a:t>
            </a:r>
          </a:p>
          <a:p>
            <a:pPr marL="228600" lvl="1" indent="0">
              <a:buNone/>
            </a:pPr>
            <a:r>
              <a:rPr lang="cs-CZ" dirty="0"/>
              <a:t>70,2 % (FAO, 2014) 65,6 % (FAO, 2010), 62,9 % (FAO, 2000)</a:t>
            </a:r>
          </a:p>
          <a:p>
            <a:pPr marL="0" indent="0">
              <a:buNone/>
            </a:pPr>
            <a:r>
              <a:rPr lang="cs-CZ" dirty="0"/>
              <a:t>Dominuje ve všech světových regionech</a:t>
            </a:r>
          </a:p>
          <a:p>
            <a:pPr marL="0" indent="0">
              <a:buNone/>
            </a:pPr>
            <a:r>
              <a:rPr lang="cs-CZ" dirty="0"/>
              <a:t>Hospodářsky vyspělé země – &lt;60% produkce zemědělství (2014)</a:t>
            </a:r>
          </a:p>
          <a:p>
            <a:pPr marL="228600" lvl="1" indent="0">
              <a:buNone/>
            </a:pPr>
            <a:r>
              <a:rPr lang="cs-CZ" dirty="0"/>
              <a:t>Evropa (64,3 %), S Evropa (55,1 %) EU (53,1 %) X J Evropa (59,5 %)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Hospodářsky méně vyspělé země – většina produkce zemědělství</a:t>
            </a:r>
          </a:p>
          <a:p>
            <a:pPr marL="228600" lvl="1" indent="0">
              <a:buNone/>
            </a:pPr>
            <a:r>
              <a:rPr lang="cs-CZ" dirty="0"/>
              <a:t> Z Afrika (86,4 %), </a:t>
            </a:r>
            <a:r>
              <a:rPr lang="cs-CZ" dirty="0" err="1"/>
              <a:t>stř</a:t>
            </a:r>
            <a:r>
              <a:rPr lang="cs-CZ" dirty="0"/>
              <a:t>. Afrika (81,7%) X J Afrika (69,1 %)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4E04B1F-4C0C-4BB7-B3B2-F15D8AE65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519" y="2849715"/>
            <a:ext cx="465772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78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cs-CZ" sz="3600" dirty="0"/>
              <a:t>Hrubá světová produkce v roce 2014</a:t>
            </a:r>
          </a:p>
        </p:txBody>
      </p:sp>
      <p:sp>
        <p:nvSpPr>
          <p:cNvPr id="12358" name="Text Box 211"/>
          <p:cNvSpPr txBox="1">
            <a:spLocks noChangeArrowheads="1"/>
          </p:cNvSpPr>
          <p:nvPr/>
        </p:nvSpPr>
        <p:spPr bwMode="auto">
          <a:xfrm>
            <a:off x="770255" y="5997507"/>
            <a:ext cx="72723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 dirty="0"/>
              <a:t>Zdroj: FAO</a:t>
            </a:r>
          </a:p>
        </p:txBody>
      </p:sp>
      <p:pic>
        <p:nvPicPr>
          <p:cNvPr id="12359" name="Picture 2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8164" y="1773239"/>
            <a:ext cx="3316010" cy="408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Zástupný symbol pro tabulku 1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95971479"/>
              </p:ext>
            </p:extLst>
          </p:nvPr>
        </p:nvGraphicFramePr>
        <p:xfrm>
          <a:off x="770255" y="1773239"/>
          <a:ext cx="5670303" cy="4084228"/>
        </p:xfrm>
        <a:graphic>
          <a:graphicData uri="http://schemas.openxmlformats.org/drawingml/2006/table">
            <a:tbl>
              <a:tblPr/>
              <a:tblGrid>
                <a:gridCol w="134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9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3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84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Region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Podíl RV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Region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Podíl RV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04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Svět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84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Afrika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střední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84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východní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východní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84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střední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jižní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84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severní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jihovýchodní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84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jižní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západní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84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západní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Evropa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84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Amerika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východní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84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severní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severní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84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střední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jižní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84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Karibik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západní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84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jižní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Oceánie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342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6700"/>
            <a:ext cx="5552661" cy="990600"/>
          </a:xfrm>
        </p:spPr>
        <p:txBody>
          <a:bodyPr>
            <a:normAutofit fontScale="90000"/>
          </a:bodyPr>
          <a:lstStyle/>
          <a:p>
            <a:pPr defTabSz="912813"/>
            <a:r>
              <a:rPr lang="cs-CZ" dirty="0"/>
              <a:t>Rostlinná produkce Úvod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600200"/>
            <a:ext cx="9375775" cy="4495800"/>
          </a:xfrm>
        </p:spPr>
        <p:txBody>
          <a:bodyPr>
            <a:normAutofit lnSpcReduction="10000"/>
          </a:bodyPr>
          <a:lstStyle/>
          <a:p>
            <a:pPr marL="0" indent="0" defTabSz="912813">
              <a:lnSpc>
                <a:spcPct val="80000"/>
              </a:lnSpc>
              <a:buNone/>
            </a:pPr>
            <a:r>
              <a:rPr lang="cs-CZ" sz="2800" dirty="0"/>
              <a:t>RV lze dále členit na:</a:t>
            </a:r>
          </a:p>
          <a:p>
            <a:pPr marL="228600" lvl="1" indent="0" defTabSz="912813">
              <a:lnSpc>
                <a:spcPct val="80000"/>
              </a:lnSpc>
              <a:buNone/>
            </a:pPr>
            <a:r>
              <a:rPr lang="cs-CZ" sz="2400" dirty="0"/>
              <a:t>A) produkci potravin (nejvýznamnější složka), </a:t>
            </a:r>
          </a:p>
          <a:p>
            <a:pPr marL="228600" lvl="1" indent="0" defTabSz="912813">
              <a:lnSpc>
                <a:spcPct val="80000"/>
              </a:lnSpc>
              <a:buNone/>
            </a:pPr>
            <a:r>
              <a:rPr lang="cs-CZ" sz="2400" dirty="0"/>
              <a:t>B) krmiv (společně s produkcí potravin zaujímají asi 90 %) </a:t>
            </a:r>
          </a:p>
          <a:p>
            <a:pPr marL="228600" lvl="1" indent="0" defTabSz="912813">
              <a:lnSpc>
                <a:spcPct val="80000"/>
              </a:lnSpc>
              <a:buNone/>
            </a:pPr>
            <a:r>
              <a:rPr lang="cs-CZ" sz="2400" dirty="0"/>
              <a:t>C) technických plodin </a:t>
            </a:r>
          </a:p>
          <a:p>
            <a:pPr marL="228600" lvl="1" indent="0" defTabSz="912813">
              <a:lnSpc>
                <a:spcPct val="80000"/>
              </a:lnSpc>
              <a:buNone/>
            </a:pPr>
            <a:r>
              <a:rPr lang="cs-CZ" sz="2400" dirty="0"/>
              <a:t>D) pochutin  </a:t>
            </a:r>
          </a:p>
          <a:p>
            <a:pPr marL="228600" lvl="1" indent="0" defTabSz="912813">
              <a:lnSpc>
                <a:spcPct val="80000"/>
              </a:lnSpc>
              <a:buNone/>
            </a:pPr>
            <a:endParaRPr lang="cs-CZ" sz="2400" dirty="0"/>
          </a:p>
          <a:p>
            <a:pPr marL="0" indent="0" defTabSz="912813">
              <a:lnSpc>
                <a:spcPct val="80000"/>
              </a:lnSpc>
              <a:buNone/>
            </a:pPr>
            <a:r>
              <a:rPr lang="cs-CZ" sz="2800" dirty="0"/>
              <a:t>RV se svojí strukturou neustále vyvíjí </a:t>
            </a:r>
          </a:p>
          <a:p>
            <a:pPr marL="228600" lvl="1" indent="0" defTabSz="912813">
              <a:lnSpc>
                <a:spcPct val="80000"/>
              </a:lnSpc>
              <a:buNone/>
            </a:pPr>
            <a:r>
              <a:rPr lang="cs-CZ" sz="2200" dirty="0"/>
              <a:t>závislost na úrovni společensko-ekonomického vývoje</a:t>
            </a:r>
          </a:p>
          <a:p>
            <a:pPr marL="228600" lvl="1" indent="0" defTabSz="912813">
              <a:lnSpc>
                <a:spcPct val="80000"/>
              </a:lnSpc>
              <a:buNone/>
            </a:pPr>
            <a:r>
              <a:rPr lang="cs-CZ" sz="2600" dirty="0"/>
              <a:t>trvale dominantní postavení si zachovávají obiloviny </a:t>
            </a:r>
          </a:p>
          <a:p>
            <a:pPr marL="457200" lvl="2" indent="0" defTabSz="912813">
              <a:lnSpc>
                <a:spcPct val="80000"/>
              </a:lnSpc>
              <a:buNone/>
            </a:pPr>
            <a:r>
              <a:rPr lang="cs-CZ" sz="2400" dirty="0"/>
              <a:t>hlavně pšenice, rýže, kukuřice, ječmen, žito, oves, proso a </a:t>
            </a:r>
            <a:r>
              <a:rPr lang="cs-CZ" sz="2400" dirty="0" err="1"/>
              <a:t>sorgho</a:t>
            </a:r>
            <a:r>
              <a:rPr lang="cs-CZ" sz="2400" dirty="0"/>
              <a:t> (čirok)</a:t>
            </a:r>
            <a:r>
              <a:rPr lang="cs-CZ" dirty="0"/>
              <a:t> </a:t>
            </a:r>
          </a:p>
          <a:p>
            <a:pPr defTabSz="912813">
              <a:lnSpc>
                <a:spcPct val="80000"/>
              </a:lnSpc>
            </a:pPr>
            <a:endParaRPr lang="cs-CZ" sz="2800" dirty="0"/>
          </a:p>
          <a:p>
            <a:pPr defTabSz="912813">
              <a:lnSpc>
                <a:spcPct val="80000"/>
              </a:lnSpc>
            </a:pPr>
            <a:endParaRPr lang="cs-CZ" sz="2800" dirty="0"/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9440" y="1257300"/>
            <a:ext cx="124301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90175" y="1843795"/>
            <a:ext cx="762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58313" y="2353986"/>
            <a:ext cx="931862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97232" y="2807147"/>
            <a:ext cx="903287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7757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defTabSz="912813"/>
            <a:r>
              <a:rPr lang="cs-CZ"/>
              <a:t>Obiloviny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74643" y="1600200"/>
            <a:ext cx="9415532" cy="4495800"/>
          </a:xfrm>
        </p:spPr>
        <p:txBody>
          <a:bodyPr>
            <a:normAutofit fontScale="62500" lnSpcReduction="20000"/>
          </a:bodyPr>
          <a:lstStyle/>
          <a:p>
            <a:pPr marL="0" indent="0" defTabSz="912813">
              <a:lnSpc>
                <a:spcPct val="90000"/>
              </a:lnSpc>
              <a:buNone/>
            </a:pPr>
            <a:r>
              <a:rPr lang="cs-CZ" sz="2800" dirty="0"/>
              <a:t>50 – 60% celkové RV</a:t>
            </a:r>
          </a:p>
          <a:p>
            <a:pPr marL="0" indent="0" defTabSz="912813">
              <a:lnSpc>
                <a:spcPct val="90000"/>
              </a:lnSpc>
              <a:buNone/>
            </a:pPr>
            <a:r>
              <a:rPr lang="cs-CZ" sz="2800" dirty="0"/>
              <a:t>velká energetická hodnota =&gt; rozhodující potravina rostlinného původu na Zemi</a:t>
            </a:r>
          </a:p>
          <a:p>
            <a:pPr lvl="1" defTabSz="912813">
              <a:lnSpc>
                <a:spcPct val="90000"/>
              </a:lnSpc>
            </a:pPr>
            <a:r>
              <a:rPr lang="cs-CZ" sz="2400" dirty="0"/>
              <a:t>přímá výživa</a:t>
            </a:r>
          </a:p>
          <a:p>
            <a:pPr lvl="1" defTabSz="912813">
              <a:lnSpc>
                <a:spcPct val="90000"/>
              </a:lnSpc>
            </a:pPr>
            <a:r>
              <a:rPr lang="cs-CZ" sz="2400" dirty="0"/>
              <a:t>krmivo</a:t>
            </a:r>
          </a:p>
          <a:p>
            <a:pPr marL="0" indent="0" defTabSz="912813">
              <a:lnSpc>
                <a:spcPct val="90000"/>
              </a:lnSpc>
              <a:buNone/>
            </a:pPr>
            <a:r>
              <a:rPr lang="cs-CZ" sz="2800" dirty="0"/>
              <a:t>velká nutriční hodnota, podíl ve výživě se pohybuje od 15 % (některé státy Oceánie) do                 65 %  (Asie)</a:t>
            </a:r>
          </a:p>
          <a:p>
            <a:pPr defTabSz="912813">
              <a:lnSpc>
                <a:spcPct val="90000"/>
              </a:lnSpc>
            </a:pPr>
            <a:endParaRPr lang="cs-CZ" sz="2900" dirty="0"/>
          </a:p>
          <a:p>
            <a:pPr marL="0" indent="0" defTabSz="912813">
              <a:lnSpc>
                <a:spcPct val="90000"/>
              </a:lnSpc>
              <a:buNone/>
            </a:pPr>
            <a:r>
              <a:rPr lang="cs-CZ" sz="2900" dirty="0"/>
              <a:t>dlouhodobé skladování a přeprava </a:t>
            </a:r>
          </a:p>
          <a:p>
            <a:pPr marL="228600" lvl="1" indent="0" defTabSz="912813">
              <a:lnSpc>
                <a:spcPct val="90000"/>
              </a:lnSpc>
              <a:buNone/>
            </a:pPr>
            <a:r>
              <a:rPr lang="cs-CZ" sz="2700" dirty="0"/>
              <a:t>-</a:t>
            </a:r>
            <a:r>
              <a:rPr lang="en-US" sz="2700" dirty="0"/>
              <a:t>&gt;</a:t>
            </a:r>
            <a:r>
              <a:rPr lang="cs-CZ" sz="2700" dirty="0"/>
              <a:t> nezaměnitelné při vytváření státních potravinových rezerv </a:t>
            </a:r>
          </a:p>
          <a:p>
            <a:pPr defTabSz="912813">
              <a:lnSpc>
                <a:spcPct val="90000"/>
              </a:lnSpc>
            </a:pPr>
            <a:endParaRPr lang="cs-CZ" sz="3100" dirty="0"/>
          </a:p>
          <a:p>
            <a:pPr marL="0" indent="0" defTabSz="912813">
              <a:lnSpc>
                <a:spcPct val="90000"/>
              </a:lnSpc>
              <a:buNone/>
            </a:pPr>
            <a:r>
              <a:rPr lang="cs-CZ" sz="3100" dirty="0"/>
              <a:t>na světovém obchodu zemědělskými produkty dosahuje téměř 1/5 </a:t>
            </a:r>
          </a:p>
          <a:p>
            <a:pPr defTabSz="912813">
              <a:lnSpc>
                <a:spcPct val="90000"/>
              </a:lnSpc>
            </a:pPr>
            <a:endParaRPr lang="cs-CZ" sz="3100" dirty="0"/>
          </a:p>
          <a:p>
            <a:pPr marL="0" indent="0" defTabSz="912813">
              <a:lnSpc>
                <a:spcPct val="90000"/>
              </a:lnSpc>
              <a:buNone/>
            </a:pPr>
            <a:r>
              <a:rPr lang="cs-CZ" sz="3100" dirty="0"/>
              <a:t>nejdůležitější místo ve výživě – pšenice a rýže</a:t>
            </a:r>
          </a:p>
          <a:p>
            <a:pPr lvl="1" defTabSz="912813">
              <a:lnSpc>
                <a:spcPct val="90000"/>
              </a:lnSpc>
            </a:pPr>
            <a:r>
              <a:rPr lang="cs-CZ" sz="2600" dirty="0"/>
              <a:t>nejhodnotnější, nejlepší kultivace</a:t>
            </a:r>
            <a:r>
              <a:rPr lang="cs-CZ" sz="2400" dirty="0"/>
              <a:t> </a:t>
            </a:r>
          </a:p>
          <a:p>
            <a:pPr lvl="1" defTabSz="912813">
              <a:lnSpc>
                <a:spcPct val="9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15053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EE99A2-D31D-486D-8871-009273026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výroby - Světové zemědělské regiony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EAC7C0-5221-405B-9971-F3558688A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09" y="2638044"/>
            <a:ext cx="10204174" cy="37627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Vytvořeno </a:t>
            </a:r>
            <a:r>
              <a:rPr lang="cs-CZ" dirty="0" err="1"/>
              <a:t>Derwentem</a:t>
            </a:r>
            <a:r>
              <a:rPr lang="cs-CZ" dirty="0"/>
              <a:t> </a:t>
            </a:r>
            <a:r>
              <a:rPr lang="cs-CZ" dirty="0" err="1"/>
              <a:t>Whittleseyem</a:t>
            </a:r>
            <a:r>
              <a:rPr lang="cs-CZ" dirty="0"/>
              <a:t>  </a:t>
            </a:r>
          </a:p>
          <a:p>
            <a:pPr marL="0" indent="0">
              <a:buNone/>
            </a:pPr>
            <a:r>
              <a:rPr lang="cs-CZ" dirty="0"/>
              <a:t>Založeno na </a:t>
            </a:r>
          </a:p>
          <a:p>
            <a:pPr lvl="1"/>
            <a:r>
              <a:rPr lang="cs-CZ" dirty="0"/>
              <a:t>klimatických podmínkách,</a:t>
            </a:r>
          </a:p>
          <a:p>
            <a:pPr lvl="1"/>
            <a:r>
              <a:rPr lang="cs-CZ" dirty="0"/>
              <a:t>převládajících zemědělských činnostech a zvycích,</a:t>
            </a:r>
          </a:p>
          <a:p>
            <a:pPr lvl="1"/>
            <a:r>
              <a:rPr lang="cs-CZ" dirty="0"/>
              <a:t>stupni rozvinutosti daného území</a:t>
            </a:r>
          </a:p>
          <a:p>
            <a:pPr marL="0" indent="0">
              <a:buNone/>
            </a:pPr>
            <a:r>
              <a:rPr lang="cs-CZ" dirty="0"/>
              <a:t>Dnes rozdělení značně schematické, nicméně slouží jako vhodný základní přehled o typech výroby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Rozdělení Země na 11 hlavních zemědělských regionů</a:t>
            </a:r>
          </a:p>
          <a:p>
            <a:pPr marL="228600" lvl="1" indent="0">
              <a:buNone/>
            </a:pPr>
            <a:r>
              <a:rPr lang="cs-CZ" dirty="0"/>
              <a:t>5 typů se týká </a:t>
            </a:r>
            <a:r>
              <a:rPr lang="cs-CZ" dirty="0" err="1"/>
              <a:t>LDRs</a:t>
            </a:r>
            <a:r>
              <a:rPr lang="cs-CZ" dirty="0"/>
              <a:t> (</a:t>
            </a:r>
            <a:r>
              <a:rPr lang="cs-CZ" dirty="0" err="1"/>
              <a:t>less</a:t>
            </a:r>
            <a:r>
              <a:rPr lang="cs-CZ" dirty="0"/>
              <a:t> </a:t>
            </a:r>
            <a:r>
              <a:rPr lang="cs-CZ" dirty="0" err="1"/>
              <a:t>developed</a:t>
            </a:r>
            <a:r>
              <a:rPr lang="cs-CZ" dirty="0"/>
              <a:t> </a:t>
            </a:r>
            <a:r>
              <a:rPr lang="cs-CZ" dirty="0" err="1"/>
              <a:t>regions</a:t>
            </a:r>
            <a:r>
              <a:rPr lang="cs-CZ" dirty="0"/>
              <a:t>)</a:t>
            </a:r>
          </a:p>
          <a:p>
            <a:pPr marL="228600" lvl="1" indent="0">
              <a:buNone/>
            </a:pPr>
            <a:r>
              <a:rPr lang="cs-CZ" dirty="0"/>
              <a:t>6 typů  nalezneme v </a:t>
            </a:r>
            <a:r>
              <a:rPr lang="cs-CZ" dirty="0" err="1"/>
              <a:t>MDRs</a:t>
            </a:r>
            <a:r>
              <a:rPr lang="cs-CZ" dirty="0"/>
              <a:t> (more </a:t>
            </a:r>
            <a:r>
              <a:rPr lang="cs-CZ" dirty="0" err="1"/>
              <a:t>developed</a:t>
            </a:r>
            <a:r>
              <a:rPr lang="cs-CZ" dirty="0"/>
              <a:t> </a:t>
            </a:r>
            <a:r>
              <a:rPr lang="cs-CZ" dirty="0" err="1"/>
              <a:t>regions</a:t>
            </a:r>
            <a:r>
              <a:rPr lang="cs-CZ" dirty="0"/>
              <a:t>)</a:t>
            </a:r>
          </a:p>
          <a:p>
            <a:pPr marL="2286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0250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defTabSz="912813"/>
            <a:r>
              <a:rPr lang="cs-CZ"/>
              <a:t>Světová produkce obilovin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62608" y="1600200"/>
            <a:ext cx="10946295" cy="4495800"/>
          </a:xfrm>
        </p:spPr>
        <p:txBody>
          <a:bodyPr>
            <a:normAutofit fontScale="70000" lnSpcReduction="20000"/>
          </a:bodyPr>
          <a:lstStyle/>
          <a:p>
            <a:pPr marL="0" indent="0" defTabSz="912813">
              <a:lnSpc>
                <a:spcPct val="90000"/>
              </a:lnSpc>
              <a:buNone/>
            </a:pPr>
            <a:r>
              <a:rPr lang="cs-CZ" sz="2500" dirty="0"/>
              <a:t>největší podíl na růstu sklizně – rýže, kukuřice, pšenice</a:t>
            </a:r>
          </a:p>
          <a:p>
            <a:pPr marL="228600" lvl="1" indent="0" defTabSz="912813">
              <a:lnSpc>
                <a:spcPct val="90000"/>
              </a:lnSpc>
              <a:buNone/>
            </a:pPr>
            <a:r>
              <a:rPr lang="cs-CZ" sz="2200" dirty="0"/>
              <a:t>cca 90% produkce obilovin</a:t>
            </a:r>
          </a:p>
          <a:p>
            <a:pPr marL="228600" lvl="1" indent="0" defTabSz="912813">
              <a:lnSpc>
                <a:spcPct val="90000"/>
              </a:lnSpc>
              <a:buNone/>
            </a:pPr>
            <a:r>
              <a:rPr lang="cs-CZ" sz="2200" dirty="0"/>
              <a:t>1990: 1. pšenice, 2. rýže, 3. kukuřice</a:t>
            </a:r>
          </a:p>
          <a:p>
            <a:pPr marL="228600" lvl="1" indent="0" defTabSz="912813">
              <a:lnSpc>
                <a:spcPct val="90000"/>
              </a:lnSpc>
              <a:buNone/>
            </a:pPr>
            <a:r>
              <a:rPr lang="cs-CZ" sz="2200" dirty="0"/>
              <a:t>2010: 1. kukuřice, 2. rýže, 3. pšenice</a:t>
            </a:r>
          </a:p>
          <a:p>
            <a:pPr marL="228600" lvl="1" indent="0" defTabSz="912813">
              <a:lnSpc>
                <a:spcPct val="90000"/>
              </a:lnSpc>
              <a:buNone/>
            </a:pPr>
            <a:r>
              <a:rPr lang="cs-CZ" sz="2200" dirty="0"/>
              <a:t>2014: 1. kukuřice, 2. rýže, 3. pšenice</a:t>
            </a:r>
          </a:p>
          <a:p>
            <a:pPr marL="0" indent="0" defTabSz="912813">
              <a:lnSpc>
                <a:spcPct val="90000"/>
              </a:lnSpc>
              <a:buNone/>
            </a:pPr>
            <a:endParaRPr lang="cs-CZ" sz="2500" dirty="0"/>
          </a:p>
          <a:p>
            <a:pPr marL="0" indent="0" defTabSz="912813">
              <a:lnSpc>
                <a:spcPct val="90000"/>
              </a:lnSpc>
              <a:buNone/>
            </a:pPr>
            <a:r>
              <a:rPr lang="cs-CZ" sz="2500" dirty="0"/>
              <a:t>růst: </a:t>
            </a:r>
            <a:r>
              <a:rPr lang="cs-CZ" sz="2500" dirty="0" err="1"/>
              <a:t>žitovec</a:t>
            </a:r>
            <a:r>
              <a:rPr lang="cs-CZ" sz="2500" dirty="0"/>
              <a:t> (</a:t>
            </a:r>
            <a:r>
              <a:rPr lang="cs-CZ" sz="2500" dirty="0" err="1"/>
              <a:t>tritikále</a:t>
            </a:r>
            <a:r>
              <a:rPr lang="cs-CZ" sz="2500" dirty="0"/>
              <a:t>) - křížení žita a pšenice (USA, Evropa, Austrálie)</a:t>
            </a:r>
          </a:p>
          <a:p>
            <a:pPr marL="0" indent="0" defTabSz="912813">
              <a:lnSpc>
                <a:spcPct val="90000"/>
              </a:lnSpc>
              <a:buNone/>
            </a:pPr>
            <a:r>
              <a:rPr lang="cs-CZ" sz="2500" dirty="0"/>
              <a:t>stagnace: čirok (pěstován mimo Evropu), proso</a:t>
            </a:r>
          </a:p>
          <a:p>
            <a:pPr marL="0" indent="0" defTabSz="912813">
              <a:lnSpc>
                <a:spcPct val="90000"/>
              </a:lnSpc>
              <a:buNone/>
            </a:pPr>
            <a:r>
              <a:rPr lang="cs-CZ" sz="2500" dirty="0"/>
              <a:t>pokles: ječmen, žito, oves</a:t>
            </a:r>
          </a:p>
          <a:p>
            <a:pPr marL="0" indent="0" defTabSz="912813">
              <a:lnSpc>
                <a:spcPct val="90000"/>
              </a:lnSpc>
              <a:buNone/>
            </a:pPr>
            <a:endParaRPr lang="cs-CZ" sz="2400" dirty="0"/>
          </a:p>
          <a:p>
            <a:pPr marL="0" indent="0" defTabSz="912813">
              <a:buNone/>
            </a:pPr>
            <a:r>
              <a:rPr lang="cs-CZ" sz="2800" dirty="0"/>
              <a:t>spotřeba obilí na 1 obyv. </a:t>
            </a:r>
          </a:p>
          <a:p>
            <a:pPr marL="228600" lvl="1" indent="0" defTabSz="912813">
              <a:buNone/>
            </a:pPr>
            <a:r>
              <a:rPr lang="cs-CZ" sz="2400" dirty="0"/>
              <a:t>HVZ pokles, HMVZ vzestup</a:t>
            </a:r>
          </a:p>
          <a:p>
            <a:pPr marL="0" indent="0" defTabSz="912813">
              <a:buNone/>
            </a:pPr>
            <a:r>
              <a:rPr lang="cs-CZ" sz="2800" dirty="0"/>
              <a:t>Poměr přímá spotřeba / krmivo závisí na vyspělosti státu </a:t>
            </a:r>
          </a:p>
          <a:p>
            <a:pPr marL="228600" lvl="1" indent="0" defTabSz="912813">
              <a:buNone/>
            </a:pPr>
            <a:r>
              <a:rPr lang="cs-CZ" sz="2400" dirty="0"/>
              <a:t>V HVZ se již zkrmuje 65 – 80 %  produkce obilí.  </a:t>
            </a:r>
          </a:p>
          <a:p>
            <a:pPr marL="0" indent="0" defTabSz="912813">
              <a:lnSpc>
                <a:spcPct val="90000"/>
              </a:lnSpc>
              <a:buNone/>
            </a:pPr>
            <a:endParaRPr lang="cs-CZ" sz="2400" dirty="0"/>
          </a:p>
          <a:p>
            <a:pPr lvl="1" defTabSz="912813">
              <a:lnSpc>
                <a:spcPct val="90000"/>
              </a:lnSpc>
            </a:pP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4B382F4-9718-4B85-9969-B06FC6EB9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893" y="1708706"/>
            <a:ext cx="3491973" cy="245419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36CC5F0-5E67-4341-9FCE-70C04BDFA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965" y="4403801"/>
            <a:ext cx="1571856" cy="245419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37AF98D-16FE-4BE6-A02E-963EE19F0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492" y="4705350"/>
            <a:ext cx="2247900" cy="177165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A8B352F9-2408-40AB-A284-BE9473495FAD}"/>
              </a:ext>
            </a:extLst>
          </p:cNvPr>
          <p:cNvSpPr/>
          <p:nvPr/>
        </p:nvSpPr>
        <p:spPr>
          <a:xfrm>
            <a:off x="7435779" y="3868912"/>
            <a:ext cx="7441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err="1"/>
              <a:t>tritikále</a:t>
            </a:r>
            <a:endParaRPr lang="cs-CZ" sz="1400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AA9685A-170D-490A-B5F2-F71D7B2C6156}"/>
              </a:ext>
            </a:extLst>
          </p:cNvPr>
          <p:cNvSpPr/>
          <p:nvPr/>
        </p:nvSpPr>
        <p:spPr>
          <a:xfrm>
            <a:off x="10864789" y="6476440"/>
            <a:ext cx="6081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proso</a:t>
            </a:r>
          </a:p>
        </p:txBody>
      </p:sp>
    </p:spTree>
    <p:extLst>
      <p:ext uri="{BB962C8B-B14F-4D97-AF65-F5344CB8AC3E}">
        <p14:creationId xmlns:p14="http://schemas.microsoft.com/office/powerpoint/2010/main" val="3328328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Světová produkce obilovin (2014)</a:t>
            </a:r>
          </a:p>
        </p:txBody>
      </p:sp>
      <p:sp>
        <p:nvSpPr>
          <p:cNvPr id="17415" name="TextovéPole 9"/>
          <p:cNvSpPr txBox="1">
            <a:spLocks noChangeArrowheads="1"/>
          </p:cNvSpPr>
          <p:nvPr/>
        </p:nvSpPr>
        <p:spPr bwMode="auto">
          <a:xfrm>
            <a:off x="2430522" y="5836511"/>
            <a:ext cx="11525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 dirty="0"/>
              <a:t>Zdroj: FAO</a:t>
            </a:r>
          </a:p>
        </p:txBody>
      </p:sp>
      <p:pic>
        <p:nvPicPr>
          <p:cNvPr id="12" name="Obrázek 11" descr="20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390" y="1219200"/>
            <a:ext cx="7348169" cy="52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84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ovéPole 11"/>
          <p:cNvSpPr txBox="1">
            <a:spLocks noChangeArrowheads="1"/>
          </p:cNvSpPr>
          <p:nvPr/>
        </p:nvSpPr>
        <p:spPr bwMode="auto">
          <a:xfrm>
            <a:off x="2351089" y="5732463"/>
            <a:ext cx="10810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/>
              <a:t>Zdroj:FAO</a:t>
            </a:r>
          </a:p>
        </p:txBody>
      </p:sp>
      <p:pic>
        <p:nvPicPr>
          <p:cNvPr id="9" name="Obrázek 8" descr="světováprodukceobil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21086"/>
            <a:ext cx="9144000" cy="521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35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ovéPole 11"/>
          <p:cNvSpPr txBox="1">
            <a:spLocks noChangeArrowheads="1"/>
          </p:cNvSpPr>
          <p:nvPr/>
        </p:nvSpPr>
        <p:spPr bwMode="auto">
          <a:xfrm>
            <a:off x="1847850" y="5805489"/>
            <a:ext cx="1079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/>
              <a:t>Zdroj:FAO</a:t>
            </a:r>
          </a:p>
        </p:txBody>
      </p:sp>
      <p:pic>
        <p:nvPicPr>
          <p:cNvPr id="9" name="Obrázek 8" descr="podí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50667"/>
            <a:ext cx="9144000" cy="555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82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188913"/>
            <a:ext cx="8229600" cy="1143000"/>
          </a:xfrm>
        </p:spPr>
        <p:txBody>
          <a:bodyPr>
            <a:normAutofit fontScale="90000"/>
          </a:bodyPr>
          <a:lstStyle/>
          <a:p>
            <a:pPr defTabSz="912813"/>
            <a:r>
              <a:rPr lang="cs-CZ" sz="4000"/>
              <a:t>Světová produkce obilovin </a:t>
            </a:r>
            <a:br>
              <a:rPr lang="cs-CZ" sz="4000"/>
            </a:br>
            <a:r>
              <a:rPr lang="cs-CZ" sz="2700"/>
              <a:t>regionální diferenciace</a:t>
            </a:r>
            <a:endParaRPr lang="cs-CZ" sz="40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57802" y="1616767"/>
            <a:ext cx="10641496" cy="4753874"/>
          </a:xfrm>
        </p:spPr>
        <p:txBody>
          <a:bodyPr numCol="2">
            <a:normAutofit lnSpcReduction="10000"/>
          </a:bodyPr>
          <a:lstStyle/>
          <a:p>
            <a:pPr marL="0" indent="0" defTabSz="912813">
              <a:buNone/>
            </a:pPr>
            <a:endParaRPr lang="cs-CZ" b="1" dirty="0"/>
          </a:p>
          <a:p>
            <a:pPr marL="0" indent="0" defTabSz="912813">
              <a:buNone/>
            </a:pPr>
            <a:r>
              <a:rPr lang="cs-CZ" b="1" dirty="0"/>
              <a:t>Afrika – nejvýznamnější kukuřice (40%) </a:t>
            </a:r>
          </a:p>
          <a:p>
            <a:pPr marL="228600" lvl="1" indent="0" defTabSz="912813">
              <a:buNone/>
            </a:pPr>
            <a:r>
              <a:rPr lang="cs-CZ" dirty="0"/>
              <a:t>severní – 45% pšenice, 20% kukuřice</a:t>
            </a:r>
          </a:p>
          <a:p>
            <a:pPr marL="228600" lvl="1" indent="0" defTabSz="912813">
              <a:buNone/>
            </a:pPr>
            <a:r>
              <a:rPr lang="cs-CZ" dirty="0"/>
              <a:t>jižní – 85% kukuřice</a:t>
            </a:r>
          </a:p>
          <a:p>
            <a:pPr marL="228600" lvl="1" indent="0" defTabSz="912813">
              <a:buNone/>
            </a:pPr>
            <a:r>
              <a:rPr lang="cs-CZ" dirty="0"/>
              <a:t>západní – 30% kukuřice, 25% proso, 25% rýže, 20% čirok</a:t>
            </a:r>
          </a:p>
          <a:p>
            <a:pPr marL="0" indent="0" defTabSz="912813">
              <a:buNone/>
            </a:pPr>
            <a:endParaRPr lang="cs-CZ" dirty="0"/>
          </a:p>
          <a:p>
            <a:pPr marL="0" indent="0" defTabSz="912813">
              <a:buNone/>
            </a:pPr>
            <a:r>
              <a:rPr lang="cs-CZ" b="1" dirty="0"/>
              <a:t>Amerika – dominantní kukuřice (60-75%)</a:t>
            </a:r>
          </a:p>
          <a:p>
            <a:pPr marL="0" indent="0" defTabSz="912813">
              <a:buNone/>
            </a:pPr>
            <a:endParaRPr lang="cs-CZ" b="1" dirty="0"/>
          </a:p>
          <a:p>
            <a:pPr marL="0" indent="0" defTabSz="912813">
              <a:buNone/>
            </a:pPr>
            <a:r>
              <a:rPr lang="cs-CZ" b="1" dirty="0"/>
              <a:t>Asie – nejvýznamnější rýže (asi ½ produkce), význam pšenice a kukuřice</a:t>
            </a:r>
          </a:p>
          <a:p>
            <a:pPr marL="228600" lvl="1" indent="0" defTabSz="912813">
              <a:buNone/>
            </a:pPr>
            <a:r>
              <a:rPr lang="cs-CZ" dirty="0"/>
              <a:t>střední – 85% pšenice</a:t>
            </a:r>
          </a:p>
          <a:p>
            <a:pPr marL="228600" lvl="1" indent="0" defTabSz="912813">
              <a:buNone/>
            </a:pPr>
            <a:r>
              <a:rPr lang="cs-CZ" dirty="0"/>
              <a:t>západní – 60% pšenice, 20% ječmen </a:t>
            </a:r>
          </a:p>
          <a:p>
            <a:pPr marL="228600" lvl="1" indent="0" defTabSz="912813">
              <a:buNone/>
            </a:pPr>
            <a:r>
              <a:rPr lang="cs-CZ" dirty="0"/>
              <a:t>JV – 85% rýže, 15% kukuřice</a:t>
            </a:r>
          </a:p>
          <a:p>
            <a:pPr marL="0" indent="0" defTabSz="912813">
              <a:buNone/>
            </a:pPr>
            <a:endParaRPr lang="cs-CZ" b="1" dirty="0"/>
          </a:p>
          <a:p>
            <a:pPr marL="0" indent="0" defTabSz="912813">
              <a:buNone/>
            </a:pPr>
            <a:r>
              <a:rPr lang="cs-CZ" b="1" dirty="0"/>
              <a:t>Evropa – nejvýznamnější pšenice (asi ½ produkce), význam ječmene a kukuřice</a:t>
            </a:r>
          </a:p>
          <a:p>
            <a:pPr marL="228600" lvl="1" indent="0" defTabSz="912813">
              <a:buNone/>
            </a:pPr>
            <a:r>
              <a:rPr lang="cs-CZ" dirty="0"/>
              <a:t>východní – 50% pšenice, 20% kukuřice,</a:t>
            </a:r>
          </a:p>
          <a:p>
            <a:pPr marL="228600" lvl="1" indent="0" defTabSz="912813">
              <a:buNone/>
            </a:pPr>
            <a:r>
              <a:rPr lang="cs-CZ" dirty="0"/>
              <a:t>severní – 60% pšenice, 30% ječmen</a:t>
            </a:r>
          </a:p>
          <a:p>
            <a:pPr marL="228600" lvl="1" indent="0" defTabSz="912813">
              <a:buNone/>
            </a:pPr>
            <a:r>
              <a:rPr lang="cs-CZ" dirty="0"/>
              <a:t>jižní – 45% kukuřice, 30% pšenice</a:t>
            </a:r>
          </a:p>
          <a:p>
            <a:pPr marL="228600" lvl="1" indent="0" defTabSz="912813">
              <a:buNone/>
            </a:pPr>
            <a:r>
              <a:rPr lang="cs-CZ" dirty="0"/>
              <a:t>západní – 55% pšenice, 20% ječmen</a:t>
            </a:r>
          </a:p>
          <a:p>
            <a:pPr marL="0" indent="0" defTabSz="912813">
              <a:buNone/>
            </a:pPr>
            <a:endParaRPr lang="cs-CZ" b="1" dirty="0"/>
          </a:p>
          <a:p>
            <a:pPr marL="0" indent="0" defTabSz="912813">
              <a:buNone/>
            </a:pPr>
            <a:r>
              <a:rPr lang="cs-CZ" b="1" dirty="0"/>
              <a:t>Oceánie – 65% pšenice, 20% ječmen</a:t>
            </a:r>
          </a:p>
          <a:p>
            <a:pPr lvl="1" defTabSz="912813"/>
            <a:endParaRPr lang="cs-CZ" dirty="0"/>
          </a:p>
          <a:p>
            <a:pPr defTabSz="912813"/>
            <a:endParaRPr lang="cs-CZ" dirty="0"/>
          </a:p>
          <a:p>
            <a:pPr lvl="1" defTabSz="912813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61891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/>
              <a:t>Pšenice </a:t>
            </a:r>
            <a:br>
              <a:rPr lang="cs-CZ" dirty="0"/>
            </a:br>
            <a:r>
              <a:rPr lang="cs-CZ" sz="2200" dirty="0"/>
              <a:t>produkce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212410" y="1613892"/>
            <a:ext cx="10002129" cy="4525962"/>
          </a:xfrm>
        </p:spPr>
        <p:txBody>
          <a:bodyPr>
            <a:normAutofit fontScale="92500" lnSpcReduction="20000"/>
          </a:bodyPr>
          <a:lstStyle/>
          <a:p>
            <a:pPr marL="0" indent="0" defTabSz="912813">
              <a:lnSpc>
                <a:spcPct val="90000"/>
              </a:lnSpc>
              <a:buNone/>
            </a:pPr>
            <a:r>
              <a:rPr lang="cs-CZ" sz="2400" dirty="0"/>
              <a:t>významné postavení ve světovém obchodě</a:t>
            </a:r>
          </a:p>
          <a:p>
            <a:pPr marL="0" indent="0" defTabSz="912813">
              <a:lnSpc>
                <a:spcPct val="90000"/>
              </a:lnSpc>
              <a:buNone/>
            </a:pPr>
            <a:r>
              <a:rPr lang="cs-CZ" sz="2400" dirty="0"/>
              <a:t>produkce v roce 2014: 729 mil. tun</a:t>
            </a:r>
          </a:p>
          <a:p>
            <a:pPr marL="0" indent="0" defTabSz="912813">
              <a:lnSpc>
                <a:spcPct val="90000"/>
              </a:lnSpc>
              <a:buNone/>
            </a:pPr>
            <a:r>
              <a:rPr lang="cs-CZ" sz="2400" dirty="0"/>
              <a:t>největší produkční oblasti.</a:t>
            </a:r>
          </a:p>
          <a:p>
            <a:pPr marL="457200" lvl="2" indent="0" defTabSz="912813">
              <a:lnSpc>
                <a:spcPct val="90000"/>
              </a:lnSpc>
              <a:buNone/>
            </a:pPr>
            <a:r>
              <a:rPr lang="cs-CZ" sz="1800" dirty="0"/>
              <a:t>Dálný východ (hlavně v Severočínské nížině), </a:t>
            </a:r>
          </a:p>
          <a:p>
            <a:pPr marL="457200" lvl="2" indent="0" defTabSz="912813">
              <a:lnSpc>
                <a:spcPct val="90000"/>
              </a:lnSpc>
              <a:buNone/>
            </a:pPr>
            <a:r>
              <a:rPr lang="cs-CZ" sz="1800" dirty="0"/>
              <a:t>Jižní Asie (hlavně severozápadní Indie a přilehlé oblasti Pákistánu)</a:t>
            </a:r>
          </a:p>
          <a:p>
            <a:pPr marL="457200" lvl="2" indent="0" defTabSz="912813">
              <a:lnSpc>
                <a:spcPct val="90000"/>
              </a:lnSpc>
              <a:buNone/>
            </a:pPr>
            <a:r>
              <a:rPr lang="cs-CZ" sz="1800" dirty="0"/>
              <a:t>Evropa (Východoevropská pšeničná oblast)</a:t>
            </a:r>
          </a:p>
          <a:p>
            <a:pPr marL="457200" lvl="2" indent="0" defTabSz="912813">
              <a:lnSpc>
                <a:spcPct val="90000"/>
              </a:lnSpc>
              <a:buNone/>
            </a:pPr>
            <a:r>
              <a:rPr lang="cs-CZ" sz="1800" dirty="0"/>
              <a:t>Severní Amerika (prérie kolem Mississippi a v Kanadě)</a:t>
            </a:r>
          </a:p>
          <a:p>
            <a:pPr marL="457200" lvl="2" indent="0" defTabSz="912813">
              <a:lnSpc>
                <a:spcPct val="90000"/>
              </a:lnSpc>
              <a:buNone/>
            </a:pPr>
            <a:r>
              <a:rPr lang="cs-CZ" sz="1800" dirty="0"/>
              <a:t>Austrálie (JV část)  </a:t>
            </a:r>
          </a:p>
          <a:p>
            <a:pPr marL="457200" lvl="2" indent="0" defTabSz="912813">
              <a:lnSpc>
                <a:spcPct val="90000"/>
              </a:lnSpc>
              <a:buNone/>
            </a:pPr>
            <a:r>
              <a:rPr lang="cs-CZ" sz="1800" dirty="0"/>
              <a:t>Jižní Amerika (Argentina – La Plata)</a:t>
            </a:r>
          </a:p>
          <a:p>
            <a:pPr marL="0" indent="0" defTabSz="912813">
              <a:buNone/>
            </a:pPr>
            <a:r>
              <a:rPr lang="cs-CZ" sz="2100" b="1" dirty="0"/>
              <a:t>Pěstování pšenice v HVZ se vyznačuje:</a:t>
            </a:r>
          </a:p>
          <a:p>
            <a:pPr marL="457200" lvl="2" indent="0" defTabSz="912813">
              <a:buNone/>
            </a:pPr>
            <a:r>
              <a:rPr lang="cs-CZ" sz="1800" dirty="0"/>
              <a:t>vysokou mechanizací</a:t>
            </a:r>
          </a:p>
          <a:p>
            <a:pPr marL="457200" lvl="2" indent="0" defTabSz="912813">
              <a:buNone/>
            </a:pPr>
            <a:r>
              <a:rPr lang="cs-CZ" sz="1800" dirty="0"/>
              <a:t>vysokou produktivitou práce, </a:t>
            </a:r>
          </a:p>
          <a:p>
            <a:pPr marL="457200" lvl="2" indent="0" defTabSz="912813">
              <a:buNone/>
            </a:pPr>
            <a:r>
              <a:rPr lang="cs-CZ" sz="1800" dirty="0"/>
              <a:t>vysokou rentabilitou</a:t>
            </a:r>
          </a:p>
        </p:txBody>
      </p:sp>
      <p:pic>
        <p:nvPicPr>
          <p:cNvPr id="276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3650" y="1517154"/>
            <a:ext cx="26765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6ABC294-6ACD-4675-90EE-16A0AED66FEC}"/>
              </a:ext>
            </a:extLst>
          </p:cNvPr>
          <p:cNvSpPr txBox="1"/>
          <p:nvPr/>
        </p:nvSpPr>
        <p:spPr>
          <a:xfrm>
            <a:off x="7458835" y="3626346"/>
            <a:ext cx="4439478" cy="2954655"/>
          </a:xfrm>
          <a:prstGeom prst="rect">
            <a:avLst/>
          </a:prstGeom>
          <a:solidFill>
            <a:srgbClr val="AEBAC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912813"/>
            <a:r>
              <a:rPr lang="cs-CZ" sz="2100" dirty="0"/>
              <a:t>celosvětový průměrný hektarový výnos = cca 3,0 t/ha,</a:t>
            </a:r>
          </a:p>
          <a:p>
            <a:pPr lvl="2" defTabSz="912813"/>
            <a:r>
              <a:rPr lang="cs-CZ" dirty="0" err="1"/>
              <a:t>záp</a:t>
            </a:r>
            <a:r>
              <a:rPr lang="cs-CZ" dirty="0"/>
              <a:t>. Evropa (7,0 t/ha),</a:t>
            </a:r>
          </a:p>
          <a:p>
            <a:pPr lvl="2" defTabSz="912813"/>
            <a:r>
              <a:rPr lang="cs-CZ" dirty="0" err="1"/>
              <a:t>sev</a:t>
            </a:r>
            <a:r>
              <a:rPr lang="cs-CZ" dirty="0"/>
              <a:t>. Evropa (6,1 t/ha), </a:t>
            </a:r>
          </a:p>
          <a:p>
            <a:pPr lvl="3" defTabSz="912813"/>
            <a:r>
              <a:rPr lang="cs-CZ" dirty="0"/>
              <a:t>Nizozemsko (8,9 t/ha), </a:t>
            </a:r>
          </a:p>
          <a:p>
            <a:pPr lvl="3" defTabSz="912813"/>
            <a:r>
              <a:rPr lang="cs-CZ" dirty="0"/>
              <a:t>Belgie (8,8 t/ha), </a:t>
            </a:r>
          </a:p>
          <a:p>
            <a:pPr lvl="2" defTabSz="912813"/>
            <a:r>
              <a:rPr lang="cs-CZ" dirty="0" err="1"/>
              <a:t>stř</a:t>
            </a:r>
            <a:r>
              <a:rPr lang="cs-CZ" dirty="0"/>
              <a:t>. Asie (1,3 t/ha), </a:t>
            </a:r>
          </a:p>
          <a:p>
            <a:pPr lvl="2" defTabSz="912813"/>
            <a:r>
              <a:rPr lang="cs-CZ" dirty="0" err="1"/>
              <a:t>záp</a:t>
            </a:r>
            <a:r>
              <a:rPr lang="cs-CZ" dirty="0"/>
              <a:t>. a </a:t>
            </a:r>
            <a:r>
              <a:rPr lang="cs-CZ" dirty="0" err="1"/>
              <a:t>stř</a:t>
            </a:r>
            <a:r>
              <a:rPr lang="cs-CZ" dirty="0"/>
              <a:t>. Afrika (1,6 t/ha)</a:t>
            </a:r>
          </a:p>
          <a:p>
            <a:pPr defTabSz="912813"/>
            <a:r>
              <a:rPr lang="cs-CZ" dirty="0"/>
              <a:t>V roce 2014 je největším producentem Čína (126,2 </a:t>
            </a:r>
            <a:r>
              <a:rPr lang="cs-CZ" dirty="0" err="1"/>
              <a:t>mil.tun</a:t>
            </a:r>
            <a:r>
              <a:rPr lang="cs-CZ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481013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Světová produkce pšenice (2014)</a:t>
            </a:r>
          </a:p>
        </p:txBody>
      </p:sp>
      <p:pic>
        <p:nvPicPr>
          <p:cNvPr id="3174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56814" y="6237289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2889" y="1557339"/>
            <a:ext cx="7145337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ovéPole 9"/>
          <p:cNvSpPr txBox="1">
            <a:spLocks noChangeArrowheads="1"/>
          </p:cNvSpPr>
          <p:nvPr/>
        </p:nvSpPr>
        <p:spPr bwMode="auto">
          <a:xfrm>
            <a:off x="2640014" y="5732463"/>
            <a:ext cx="11525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/>
              <a:t>Zdroj: FAO</a:t>
            </a:r>
          </a:p>
        </p:txBody>
      </p:sp>
    </p:spTree>
    <p:extLst>
      <p:ext uri="{BB962C8B-B14F-4D97-AF65-F5344CB8AC3E}">
        <p14:creationId xmlns:p14="http://schemas.microsoft.com/office/powerpoint/2010/main" val="3959009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5880790" cy="990600"/>
          </a:xfrm>
        </p:spPr>
        <p:txBody>
          <a:bodyPr/>
          <a:lstStyle/>
          <a:p>
            <a:pPr defTabSz="912813"/>
            <a:r>
              <a:rPr lang="cs-CZ"/>
              <a:t>Rýže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95130" y="1600200"/>
            <a:ext cx="9495045" cy="44958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cs-CZ" sz="2200" dirty="0"/>
              <a:t>Nejdůležitější obilovina vlhkých subtropů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sz="2200" dirty="0"/>
              <a:t>Při vysokých a stálých teplotách a dostatku vláhy 2-3 sklizně ročně</a:t>
            </a:r>
          </a:p>
          <a:p>
            <a:pPr marL="228600" lvl="1" indent="0">
              <a:lnSpc>
                <a:spcPct val="90000"/>
              </a:lnSpc>
              <a:buNone/>
              <a:defRPr/>
            </a:pPr>
            <a:r>
              <a:rPr lang="cs-CZ" sz="2000" dirty="0" err="1"/>
              <a:t>prům</a:t>
            </a:r>
            <a:r>
              <a:rPr lang="cs-CZ" sz="2000" dirty="0"/>
              <a:t>. produkce v letech 1948 – 1952: 167 mil. t</a:t>
            </a:r>
          </a:p>
          <a:p>
            <a:pPr marL="228600" lvl="1" indent="0">
              <a:lnSpc>
                <a:spcPct val="90000"/>
              </a:lnSpc>
              <a:buNone/>
              <a:defRPr/>
            </a:pPr>
            <a:r>
              <a:rPr lang="cs-CZ" sz="2000" dirty="0"/>
              <a:t>produkce v roce 2014: 741 mil. tun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cs-CZ" sz="24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sz="2400" dirty="0"/>
              <a:t>areál pěstování velmi široký: </a:t>
            </a:r>
          </a:p>
          <a:p>
            <a:pPr lvl="2" indent="0">
              <a:lnSpc>
                <a:spcPct val="90000"/>
              </a:lnSpc>
              <a:buNone/>
              <a:defRPr/>
            </a:pPr>
            <a:r>
              <a:rPr lang="cs-CZ" sz="1900" dirty="0"/>
              <a:t>severní polokoule až po 46° s.z.</a:t>
            </a:r>
            <a:r>
              <a:rPr lang="cs-CZ" sz="1900" dirty="0" err="1"/>
              <a:t>š</a:t>
            </a:r>
            <a:r>
              <a:rPr lang="cs-CZ" sz="1900" dirty="0"/>
              <a:t>. (Francie, Itálie, Rumunsko), </a:t>
            </a:r>
          </a:p>
          <a:p>
            <a:pPr lvl="2" indent="0">
              <a:lnSpc>
                <a:spcPct val="90000"/>
              </a:lnSpc>
              <a:buNone/>
              <a:defRPr/>
            </a:pPr>
            <a:r>
              <a:rPr lang="cs-CZ" sz="1900" dirty="0"/>
              <a:t>jižní polokoule do 40° </a:t>
            </a:r>
            <a:r>
              <a:rPr lang="cs-CZ" sz="1900" dirty="0" err="1"/>
              <a:t>j.z.š</a:t>
            </a:r>
            <a:r>
              <a:rPr lang="cs-CZ" sz="1900" dirty="0"/>
              <a:t>. </a:t>
            </a:r>
          </a:p>
          <a:p>
            <a:pPr lvl="2" indent="0">
              <a:lnSpc>
                <a:spcPct val="90000"/>
              </a:lnSpc>
              <a:buNone/>
              <a:defRPr/>
            </a:pPr>
            <a:r>
              <a:rPr lang="cs-CZ" sz="1900" dirty="0"/>
              <a:t>převážná část její produkce je však rozložena </a:t>
            </a:r>
            <a:r>
              <a:rPr lang="cs-CZ" sz="2000" dirty="0"/>
              <a:t>ve velkých nížinách s dostatkem vody nutné pro závlahy </a:t>
            </a:r>
          </a:p>
        </p:txBody>
      </p:sp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26563" y="7620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1" descr="pestovani_ryz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6563" y="2990850"/>
            <a:ext cx="2466974" cy="16398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5273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5414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56814" y="6237289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ovéPole 12"/>
          <p:cNvSpPr txBox="1">
            <a:spLocks noChangeArrowheads="1"/>
          </p:cNvSpPr>
          <p:nvPr/>
        </p:nvSpPr>
        <p:spPr bwMode="auto">
          <a:xfrm>
            <a:off x="2495550" y="5732463"/>
            <a:ext cx="10795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/>
              <a:t>Zdroj:FAO</a:t>
            </a:r>
          </a:p>
        </p:txBody>
      </p:sp>
      <p:pic>
        <p:nvPicPr>
          <p:cNvPr id="7" name="Obrázek 6" descr="rýže_svě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730771"/>
            <a:ext cx="9144000" cy="539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83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defTabSz="912813"/>
            <a:r>
              <a:rPr lang="cs-CZ" dirty="0"/>
              <a:t>Světová produkce rýže (2014)</a:t>
            </a:r>
          </a:p>
        </p:txBody>
      </p:sp>
      <p:pic>
        <p:nvPicPr>
          <p:cNvPr id="3686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5414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56814" y="6237289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66988" y="1557338"/>
            <a:ext cx="7129462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ovéPole 9"/>
          <p:cNvSpPr txBox="1">
            <a:spLocks noChangeArrowheads="1"/>
          </p:cNvSpPr>
          <p:nvPr/>
        </p:nvSpPr>
        <p:spPr bwMode="auto">
          <a:xfrm>
            <a:off x="2640014" y="5732463"/>
            <a:ext cx="11525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/>
              <a:t>Zdroj: FAO</a:t>
            </a:r>
          </a:p>
        </p:txBody>
      </p:sp>
    </p:spTree>
    <p:extLst>
      <p:ext uri="{BB962C8B-B14F-4D97-AF65-F5344CB8AC3E}">
        <p14:creationId xmlns:p14="http://schemas.microsoft.com/office/powerpoint/2010/main" val="1925375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3271A3-B043-46FD-90D3-BA4B419E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030F2E-9957-4947-8B1E-2CACB4F2B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DDB2E12-3588-46F4-8F4D-565600F22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10" y="248529"/>
            <a:ext cx="11906379" cy="636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62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5907295" cy="990600"/>
          </a:xfrm>
        </p:spPr>
        <p:txBody>
          <a:bodyPr/>
          <a:lstStyle/>
          <a:p>
            <a:pPr defTabSz="912813"/>
            <a:r>
              <a:rPr lang="cs-CZ"/>
              <a:t>Kukuřice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36104" y="1600200"/>
            <a:ext cx="9654071" cy="44958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cs-CZ" sz="2400" dirty="0"/>
              <a:t>Objemem produkce nejvýznamnější plodina</a:t>
            </a:r>
          </a:p>
          <a:p>
            <a:pPr lvl="2" indent="0">
              <a:lnSpc>
                <a:spcPct val="80000"/>
              </a:lnSpc>
              <a:buNone/>
              <a:defRPr/>
            </a:pPr>
            <a:r>
              <a:rPr lang="cs-CZ" sz="1800" dirty="0"/>
              <a:t>Dynamický nárůst produkce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sz="2400" dirty="0"/>
              <a:t>produkce v roce 2010: 840 mil. t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sz="2400" dirty="0"/>
              <a:t>produkce v roce 2014: 1037 mil. t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sz="2400" dirty="0"/>
              <a:t>Velmi přizpůsobivá </a:t>
            </a:r>
          </a:p>
          <a:p>
            <a:pPr marL="365760" lvl="1" indent="0">
              <a:lnSpc>
                <a:spcPct val="90000"/>
              </a:lnSpc>
              <a:buNone/>
              <a:defRPr/>
            </a:pPr>
            <a:r>
              <a:rPr lang="cs-CZ" sz="2100" dirty="0"/>
              <a:t>množství vyšlechtěných odrůd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sz="2400" dirty="0"/>
              <a:t>Nejhodnotnější jadrné krmivo </a:t>
            </a:r>
          </a:p>
          <a:p>
            <a:pPr marL="365760" lvl="1" indent="0">
              <a:lnSpc>
                <a:spcPct val="90000"/>
              </a:lnSpc>
              <a:buNone/>
              <a:defRPr/>
            </a:pPr>
            <a:r>
              <a:rPr lang="cs-CZ" sz="2100" dirty="0"/>
              <a:t>většina slouží ke krmení (na siláž x na zrno)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sz="2400" dirty="0"/>
              <a:t>Průmyslová plodina</a:t>
            </a:r>
          </a:p>
          <a:p>
            <a:pPr marL="365760" lvl="1" indent="0">
              <a:lnSpc>
                <a:spcPct val="90000"/>
              </a:lnSpc>
              <a:buNone/>
              <a:defRPr/>
            </a:pPr>
            <a:r>
              <a:rPr lang="cs-CZ" sz="2100" dirty="0"/>
              <a:t>škrob, bioplynové stanice, </a:t>
            </a:r>
            <a:r>
              <a:rPr lang="cs-CZ" sz="2100" dirty="0" err="1"/>
              <a:t>bioethanol</a:t>
            </a:r>
            <a:r>
              <a:rPr lang="cs-CZ" sz="2100" dirty="0"/>
              <a:t>, </a:t>
            </a:r>
            <a:r>
              <a:rPr lang="cs-CZ" sz="2100" dirty="0" err="1"/>
              <a:t>bioplastu</a:t>
            </a:r>
            <a:r>
              <a:rPr lang="cs-CZ" sz="2100" dirty="0"/>
              <a:t> PLA</a:t>
            </a:r>
          </a:p>
        </p:txBody>
      </p:sp>
      <p:pic>
        <p:nvPicPr>
          <p:cNvPr id="38925" name="Picture 13" descr="Kukurice-pro-pevne-nervy-vitalitu-a-kras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21750" y="657225"/>
            <a:ext cx="2266950" cy="1504950"/>
          </a:xfrm>
          <a:prstGeom prst="rect">
            <a:avLst/>
          </a:prstGeom>
          <a:noFill/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10643A7-0AE2-4AF6-BFE5-8A216DDC66CD}"/>
              </a:ext>
            </a:extLst>
          </p:cNvPr>
          <p:cNvSpPr txBox="1"/>
          <p:nvPr/>
        </p:nvSpPr>
        <p:spPr>
          <a:xfrm>
            <a:off x="7421218" y="2804711"/>
            <a:ext cx="4463843" cy="2677656"/>
          </a:xfrm>
          <a:prstGeom prst="rect">
            <a:avLst/>
          </a:prstGeom>
          <a:solidFill>
            <a:srgbClr val="AEBAC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912813"/>
            <a:r>
              <a:rPr lang="cs-CZ" sz="2100" dirty="0"/>
              <a:t>celosvětový průměrný hektarový výnos = cca 5,2 t/ha</a:t>
            </a:r>
          </a:p>
          <a:p>
            <a:pPr lvl="1" defTabSz="912813"/>
            <a:r>
              <a:rPr lang="cs-CZ" sz="2100" dirty="0"/>
              <a:t>S Amerika (9,6 t/ha), </a:t>
            </a:r>
          </a:p>
          <a:p>
            <a:pPr lvl="1" defTabSz="912813"/>
            <a:r>
              <a:rPr lang="cs-CZ" sz="2100" dirty="0"/>
              <a:t>Z Evropa (9,2 t/ha), </a:t>
            </a:r>
          </a:p>
          <a:p>
            <a:pPr lvl="1" defTabSz="912813"/>
            <a:r>
              <a:rPr lang="cs-CZ" sz="2100" dirty="0"/>
              <a:t>Izrael (28,4 t/ha), </a:t>
            </a:r>
          </a:p>
          <a:p>
            <a:pPr lvl="1" defTabSz="912813"/>
            <a:r>
              <a:rPr lang="cs-CZ" sz="2100" dirty="0"/>
              <a:t>Střední Afrika (1,0 t/ha), </a:t>
            </a:r>
          </a:p>
          <a:p>
            <a:pPr lvl="1" defTabSz="912813"/>
            <a:r>
              <a:rPr lang="cs-CZ" sz="2100" dirty="0"/>
              <a:t>Karibik (1,1 t/ha), </a:t>
            </a:r>
          </a:p>
          <a:p>
            <a:pPr lvl="1" defTabSz="912813"/>
            <a:r>
              <a:rPr lang="cs-CZ" sz="2100" dirty="0"/>
              <a:t>východní Afrika (1,6 t/ha)</a:t>
            </a:r>
          </a:p>
        </p:txBody>
      </p:sp>
    </p:spTree>
    <p:extLst>
      <p:ext uri="{BB962C8B-B14F-4D97-AF65-F5344CB8AC3E}">
        <p14:creationId xmlns:p14="http://schemas.microsoft.com/office/powerpoint/2010/main" val="1636268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5414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56814" y="6237289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ovéPole 12"/>
          <p:cNvSpPr txBox="1">
            <a:spLocks noChangeArrowheads="1"/>
          </p:cNvSpPr>
          <p:nvPr/>
        </p:nvSpPr>
        <p:spPr bwMode="auto">
          <a:xfrm>
            <a:off x="2495550" y="5732463"/>
            <a:ext cx="10795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/>
              <a:t>Zdroj:FAO</a:t>
            </a:r>
          </a:p>
        </p:txBody>
      </p:sp>
      <p:pic>
        <p:nvPicPr>
          <p:cNvPr id="7" name="Obrázek 6" descr="kuku_svět_gra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799052"/>
            <a:ext cx="9144000" cy="52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261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5414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56814" y="6237289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ovéPole 12"/>
          <p:cNvSpPr txBox="1">
            <a:spLocks noChangeArrowheads="1"/>
          </p:cNvSpPr>
          <p:nvPr/>
        </p:nvSpPr>
        <p:spPr bwMode="auto">
          <a:xfrm>
            <a:off x="2495550" y="5732463"/>
            <a:ext cx="10795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/>
              <a:t>Zdroj:FAO</a:t>
            </a:r>
          </a:p>
        </p:txBody>
      </p:sp>
      <p:pic>
        <p:nvPicPr>
          <p:cNvPr id="7" name="Obrázek 6" descr="kuku_svě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0626" y="694943"/>
            <a:ext cx="8230749" cy="546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33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Světová produkce kukuřice (2010)</a:t>
            </a:r>
          </a:p>
        </p:txBody>
      </p:sp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1524000" y="1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  <p:pic>
        <p:nvPicPr>
          <p:cNvPr id="419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5551" y="1557338"/>
            <a:ext cx="73898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TextovéPole 9"/>
          <p:cNvSpPr txBox="1">
            <a:spLocks noChangeArrowheads="1"/>
          </p:cNvSpPr>
          <p:nvPr/>
        </p:nvSpPr>
        <p:spPr bwMode="auto">
          <a:xfrm>
            <a:off x="2640014" y="5732463"/>
            <a:ext cx="11525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/>
              <a:t>Zdroj: FAO</a:t>
            </a:r>
          </a:p>
        </p:txBody>
      </p:sp>
    </p:spTree>
    <p:extLst>
      <p:ext uri="{BB962C8B-B14F-4D97-AF65-F5344CB8AC3E}">
        <p14:creationId xmlns:p14="http://schemas.microsoft.com/office/powerpoint/2010/main" val="35459347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5414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ovéPole 12"/>
          <p:cNvSpPr txBox="1">
            <a:spLocks noChangeArrowheads="1"/>
          </p:cNvSpPr>
          <p:nvPr/>
        </p:nvSpPr>
        <p:spPr bwMode="auto">
          <a:xfrm>
            <a:off x="2495550" y="5732463"/>
            <a:ext cx="10795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/>
              <a:t>Zdroj:FAO</a:t>
            </a:r>
          </a:p>
        </p:txBody>
      </p:sp>
      <p:pic>
        <p:nvPicPr>
          <p:cNvPr id="7" name="Obrázek 6" descr="kuku_produ_gra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731" y="51390"/>
            <a:ext cx="7430538" cy="665890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8524892" y="6286520"/>
            <a:ext cx="13573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Zdroj: FAO</a:t>
            </a:r>
          </a:p>
        </p:txBody>
      </p:sp>
    </p:spTree>
    <p:extLst>
      <p:ext uri="{BB962C8B-B14F-4D97-AF65-F5344CB8AC3E}">
        <p14:creationId xmlns:p14="http://schemas.microsoft.com/office/powerpoint/2010/main" val="188010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4184512" cy="990600"/>
          </a:xfrm>
        </p:spPr>
        <p:txBody>
          <a:bodyPr/>
          <a:lstStyle/>
          <a:p>
            <a:pPr defTabSz="912813"/>
            <a:r>
              <a:rPr lang="cs-CZ"/>
              <a:t>Ječmen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36104" y="1600200"/>
            <a:ext cx="9654071" cy="4637088"/>
          </a:xfrm>
        </p:spPr>
        <p:txBody>
          <a:bodyPr/>
          <a:lstStyle/>
          <a:p>
            <a:pPr marL="0" indent="0" defTabSz="912813">
              <a:lnSpc>
                <a:spcPct val="80000"/>
              </a:lnSpc>
              <a:buNone/>
            </a:pPr>
            <a:r>
              <a:rPr lang="cs-CZ" sz="2000" dirty="0"/>
              <a:t>Důležitá krmná plodina</a:t>
            </a:r>
          </a:p>
          <a:p>
            <a:pPr marL="228600" lvl="1" indent="0" defTabSz="912813">
              <a:lnSpc>
                <a:spcPct val="80000"/>
              </a:lnSpc>
              <a:buNone/>
            </a:pPr>
            <a:r>
              <a:rPr lang="cs-CZ" sz="2000" dirty="0"/>
              <a:t>Zejména v oblastech, kde nedozrává kukuřice</a:t>
            </a:r>
          </a:p>
          <a:p>
            <a:pPr marL="228600" lvl="1" indent="0" defTabSz="912813">
              <a:lnSpc>
                <a:spcPct val="90000"/>
              </a:lnSpc>
              <a:buNone/>
            </a:pPr>
            <a:r>
              <a:rPr lang="cs-CZ" sz="1800" dirty="0"/>
              <a:t>produkce v roce 2014: 144,4 mil. t</a:t>
            </a:r>
          </a:p>
          <a:p>
            <a:pPr marL="0" indent="0" defTabSz="912813">
              <a:lnSpc>
                <a:spcPct val="90000"/>
              </a:lnSpc>
              <a:buNone/>
            </a:pPr>
            <a:r>
              <a:rPr lang="cs-CZ" sz="2000" dirty="0"/>
              <a:t>Snáší nižší teploty, kratší vegetační doba (&lt;100 dní)</a:t>
            </a:r>
          </a:p>
          <a:p>
            <a:pPr marL="228600" lvl="1" indent="0" defTabSz="912813">
              <a:lnSpc>
                <a:spcPct val="90000"/>
              </a:lnSpc>
              <a:buNone/>
            </a:pPr>
            <a:r>
              <a:rPr lang="cs-CZ" sz="2000" dirty="0"/>
              <a:t>Extrémní polohy, často na okraji výskytu vegetace</a:t>
            </a:r>
          </a:p>
          <a:p>
            <a:pPr marL="457200" lvl="2" indent="0" defTabSz="912813">
              <a:lnSpc>
                <a:spcPct val="90000"/>
              </a:lnSpc>
              <a:buNone/>
            </a:pPr>
            <a:r>
              <a:rPr lang="cs-CZ" dirty="0"/>
              <a:t>S polokoule - do 70° s.</a:t>
            </a:r>
            <a:r>
              <a:rPr lang="cs-CZ" dirty="0" err="1"/>
              <a:t>š</a:t>
            </a:r>
            <a:r>
              <a:rPr lang="cs-CZ" dirty="0"/>
              <a:t>.</a:t>
            </a:r>
          </a:p>
          <a:p>
            <a:pPr marL="457200" lvl="2" indent="0" defTabSz="912813">
              <a:lnSpc>
                <a:spcPct val="90000"/>
              </a:lnSpc>
              <a:buNone/>
            </a:pPr>
            <a:r>
              <a:rPr lang="cs-CZ" dirty="0"/>
              <a:t>Tibet – do 3 700 m n. m.</a:t>
            </a:r>
          </a:p>
          <a:p>
            <a:pPr marL="0" indent="0" defTabSz="912813">
              <a:lnSpc>
                <a:spcPct val="90000"/>
              </a:lnSpc>
              <a:buNone/>
            </a:pPr>
            <a:r>
              <a:rPr lang="cs-CZ" sz="2000" dirty="0"/>
              <a:t>Oblast s kvalitními půdami, vyššími teplotami a dostatkem vláhy</a:t>
            </a:r>
          </a:p>
          <a:p>
            <a:pPr marL="228600" lvl="1" indent="0" defTabSz="912813">
              <a:lnSpc>
                <a:spcPct val="90000"/>
              </a:lnSpc>
              <a:buNone/>
            </a:pPr>
            <a:r>
              <a:rPr lang="cs-CZ" sz="2000" dirty="0"/>
              <a:t>Část produkce na sladovnické odrůdy (výroba piva)</a:t>
            </a:r>
          </a:p>
        </p:txBody>
      </p:sp>
      <p:pic>
        <p:nvPicPr>
          <p:cNvPr id="440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0836" y="1242391"/>
            <a:ext cx="2868957" cy="214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4ADE15E-F3FA-4218-B186-2F404EF6B04C}"/>
              </a:ext>
            </a:extLst>
          </p:cNvPr>
          <p:cNvSpPr txBox="1"/>
          <p:nvPr/>
        </p:nvSpPr>
        <p:spPr>
          <a:xfrm>
            <a:off x="8998227" y="4474485"/>
            <a:ext cx="2868957" cy="1892826"/>
          </a:xfrm>
          <a:prstGeom prst="rect">
            <a:avLst/>
          </a:prstGeom>
          <a:solidFill>
            <a:srgbClr val="AEBAC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912813">
              <a:lnSpc>
                <a:spcPct val="90000"/>
              </a:lnSpc>
            </a:pPr>
            <a:r>
              <a:rPr lang="cs-CZ" sz="2000" dirty="0"/>
              <a:t>Největší producenti (2014):</a:t>
            </a:r>
          </a:p>
          <a:p>
            <a:pPr marL="228600" lvl="1" indent="0" defTabSz="912813">
              <a:lnSpc>
                <a:spcPct val="90000"/>
              </a:lnSpc>
              <a:buNone/>
            </a:pPr>
            <a:r>
              <a:rPr lang="cs-CZ" dirty="0"/>
              <a:t>Rusko (20,4 mil. t),</a:t>
            </a:r>
          </a:p>
          <a:p>
            <a:pPr marL="228600" lvl="1" indent="0" defTabSz="912813">
              <a:lnSpc>
                <a:spcPct val="90000"/>
              </a:lnSpc>
              <a:buNone/>
            </a:pPr>
            <a:r>
              <a:rPr lang="cs-CZ" dirty="0"/>
              <a:t>Francie (11,7),</a:t>
            </a:r>
          </a:p>
          <a:p>
            <a:pPr marL="228600" lvl="1" indent="0" defTabSz="912813">
              <a:lnSpc>
                <a:spcPct val="90000"/>
              </a:lnSpc>
              <a:buNone/>
            </a:pPr>
            <a:r>
              <a:rPr lang="cs-CZ" dirty="0"/>
              <a:t>Německo (11,5), Austrálie (9,1),</a:t>
            </a:r>
          </a:p>
          <a:p>
            <a:pPr marL="228600" lvl="1" indent="0" defTabSz="912813">
              <a:lnSpc>
                <a:spcPct val="90000"/>
              </a:lnSpc>
              <a:buNone/>
            </a:pPr>
            <a:r>
              <a:rPr lang="cs-CZ" dirty="0"/>
              <a:t>Ukrajina (9,0)</a:t>
            </a:r>
          </a:p>
        </p:txBody>
      </p:sp>
    </p:spTree>
    <p:extLst>
      <p:ext uri="{BB962C8B-B14F-4D97-AF65-F5344CB8AC3E}">
        <p14:creationId xmlns:p14="http://schemas.microsoft.com/office/powerpoint/2010/main" val="3179679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510A774-D7DA-4AB3-AC63-8F21917DF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775" y="228600"/>
            <a:ext cx="5218182" cy="990600"/>
          </a:xfrm>
        </p:spPr>
        <p:txBody>
          <a:bodyPr/>
          <a:lstStyle/>
          <a:p>
            <a:pPr defTabSz="912813"/>
            <a:r>
              <a:rPr lang="cs-CZ" altLang="cs-CZ"/>
              <a:t>Brambory	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ABFFEC6-718A-4A2B-A6DD-B293B8808B3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54157" y="1600200"/>
            <a:ext cx="9336018" cy="4495800"/>
          </a:xfrm>
        </p:spPr>
        <p:txBody>
          <a:bodyPr>
            <a:normAutofit/>
          </a:bodyPr>
          <a:lstStyle/>
          <a:p>
            <a:pPr marL="0" indent="0" defTabSz="912813">
              <a:lnSpc>
                <a:spcPct val="80000"/>
              </a:lnSpc>
              <a:buNone/>
            </a:pPr>
            <a:endParaRPr lang="cs-CZ" altLang="cs-CZ" sz="2400" dirty="0"/>
          </a:p>
          <a:p>
            <a:pPr marL="0" indent="0" defTabSz="912813">
              <a:lnSpc>
                <a:spcPct val="80000"/>
              </a:lnSpc>
              <a:buNone/>
            </a:pPr>
            <a:r>
              <a:rPr lang="cs-CZ" altLang="cs-CZ" sz="2400" dirty="0"/>
              <a:t>významné role v období průmyslové revoluce</a:t>
            </a:r>
          </a:p>
          <a:p>
            <a:pPr marL="228600" lvl="1" indent="0" defTabSz="912813">
              <a:lnSpc>
                <a:spcPct val="80000"/>
              </a:lnSpc>
              <a:buNone/>
            </a:pPr>
            <a:r>
              <a:rPr lang="cs-CZ" altLang="cs-CZ" sz="2300" dirty="0"/>
              <a:t>obilnářství nestačilo pokrýt spotřebu</a:t>
            </a:r>
          </a:p>
          <a:p>
            <a:pPr marL="0" indent="0" defTabSz="912813">
              <a:lnSpc>
                <a:spcPct val="80000"/>
              </a:lnSpc>
              <a:buNone/>
            </a:pPr>
            <a:r>
              <a:rPr lang="cs-CZ" altLang="cs-CZ" sz="2400" dirty="0"/>
              <a:t>dříve čistě potravinářské využité</a:t>
            </a:r>
          </a:p>
          <a:p>
            <a:pPr marL="228600" lvl="1" indent="0" defTabSz="912813">
              <a:lnSpc>
                <a:spcPct val="80000"/>
              </a:lnSpc>
              <a:buNone/>
            </a:pPr>
            <a:r>
              <a:rPr lang="cs-CZ" altLang="cs-CZ" sz="2300" dirty="0"/>
              <a:t>postupně se značně změnilo (krmiva, škrob, líh)</a:t>
            </a:r>
          </a:p>
          <a:p>
            <a:pPr marL="228600" lvl="1" indent="0" defTabSz="912813">
              <a:lnSpc>
                <a:spcPct val="80000"/>
              </a:lnSpc>
              <a:buNone/>
            </a:pPr>
            <a:r>
              <a:rPr lang="cs-CZ" altLang="cs-CZ" sz="2000" dirty="0"/>
              <a:t>v současnosti se konzumuje asi 1/5 produkce</a:t>
            </a:r>
            <a:endParaRPr lang="cs-CZ" altLang="cs-CZ" sz="2300" dirty="0"/>
          </a:p>
          <a:p>
            <a:pPr marL="0" indent="0" defTabSz="912813">
              <a:lnSpc>
                <a:spcPct val="80000"/>
              </a:lnSpc>
              <a:buNone/>
            </a:pPr>
            <a:r>
              <a:rPr lang="cs-CZ" altLang="cs-CZ" sz="2400" dirty="0"/>
              <a:t>začátek 20. století</a:t>
            </a:r>
          </a:p>
          <a:p>
            <a:pPr marL="228600" lvl="1" indent="0" defTabSz="912813">
              <a:lnSpc>
                <a:spcPct val="80000"/>
              </a:lnSpc>
              <a:buNone/>
            </a:pPr>
            <a:r>
              <a:rPr lang="cs-CZ" altLang="cs-CZ" sz="2400" dirty="0"/>
              <a:t>nejvýznamnější krmivo (řada států 3/4 sklizně na krmivářské účely)</a:t>
            </a:r>
          </a:p>
          <a:p>
            <a:pPr marL="0" indent="0" defTabSz="912813">
              <a:lnSpc>
                <a:spcPct val="80000"/>
              </a:lnSpc>
              <a:buNone/>
            </a:pPr>
            <a:r>
              <a:rPr lang="cs-CZ" altLang="cs-CZ" sz="2400" dirty="0"/>
              <a:t>význam v Evropě klesá</a:t>
            </a:r>
          </a:p>
          <a:p>
            <a:pPr defTabSz="912813">
              <a:lnSpc>
                <a:spcPct val="80000"/>
              </a:lnSpc>
            </a:pPr>
            <a:endParaRPr lang="cs-CZ" altLang="cs-CZ" sz="2400" dirty="0"/>
          </a:p>
          <a:p>
            <a:pPr lvl="1" defTabSz="912813">
              <a:lnSpc>
                <a:spcPct val="80000"/>
              </a:lnSpc>
            </a:pPr>
            <a:endParaRPr lang="cs-CZ" altLang="cs-CZ" sz="2100" dirty="0"/>
          </a:p>
        </p:txBody>
      </p:sp>
      <p:pic>
        <p:nvPicPr>
          <p:cNvPr id="9223" name="Picture 14" descr="potatoes-group">
            <a:extLst>
              <a:ext uri="{FF2B5EF4-FFF2-40B4-BE49-F238E27FC236}">
                <a16:creationId xmlns:a16="http://schemas.microsoft.com/office/drawing/2014/main" id="{D0CE2ADA-5A03-46AB-ADE7-679578D41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495" y="193709"/>
            <a:ext cx="3059112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1916FD4-0CFB-4B5F-AAD3-5BAC8A532133}"/>
              </a:ext>
            </a:extLst>
          </p:cNvPr>
          <p:cNvSpPr txBox="1"/>
          <p:nvPr/>
        </p:nvSpPr>
        <p:spPr>
          <a:xfrm>
            <a:off x="8070574" y="5070008"/>
            <a:ext cx="3816626" cy="1594283"/>
          </a:xfrm>
          <a:prstGeom prst="rect">
            <a:avLst/>
          </a:prstGeom>
          <a:solidFill>
            <a:srgbClr val="AEBAC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912813">
              <a:lnSpc>
                <a:spcPct val="80000"/>
              </a:lnSpc>
            </a:pPr>
            <a:r>
              <a:rPr lang="cs-CZ" altLang="cs-CZ" dirty="0"/>
              <a:t>průměrné světové výnosy: 17,4 t/ha</a:t>
            </a:r>
          </a:p>
          <a:p>
            <a:pPr lvl="1" defTabSz="912813">
              <a:lnSpc>
                <a:spcPct val="80000"/>
              </a:lnSpc>
            </a:pPr>
            <a:r>
              <a:rPr lang="cs-CZ" altLang="cs-CZ" dirty="0"/>
              <a:t>USA (45,0 t/ha),</a:t>
            </a:r>
          </a:p>
          <a:p>
            <a:pPr lvl="1" defTabSz="912813">
              <a:lnSpc>
                <a:spcPct val="80000"/>
              </a:lnSpc>
            </a:pPr>
            <a:r>
              <a:rPr lang="cs-CZ" altLang="cs-CZ" dirty="0" err="1"/>
              <a:t>sev</a:t>
            </a:r>
            <a:r>
              <a:rPr lang="cs-CZ" altLang="cs-CZ" dirty="0"/>
              <a:t>. a </a:t>
            </a:r>
            <a:r>
              <a:rPr lang="cs-CZ" altLang="cs-CZ" dirty="0" err="1"/>
              <a:t>záp</a:t>
            </a:r>
            <a:r>
              <a:rPr lang="cs-CZ" altLang="cs-CZ" dirty="0"/>
              <a:t>. Evropa (41,5 t/ha), </a:t>
            </a:r>
          </a:p>
          <a:p>
            <a:pPr lvl="2" defTabSz="912813">
              <a:lnSpc>
                <a:spcPct val="80000"/>
              </a:lnSpc>
            </a:pPr>
            <a:r>
              <a:rPr lang="cs-CZ" altLang="cs-CZ" sz="1400" dirty="0"/>
              <a:t>V. Británie (43,9), Nizozemsko (43,6)</a:t>
            </a:r>
            <a:endParaRPr lang="cs-CZ" altLang="cs-CZ" dirty="0"/>
          </a:p>
          <a:p>
            <a:pPr lvl="1" defTabSz="912813">
              <a:lnSpc>
                <a:spcPct val="80000"/>
              </a:lnSpc>
            </a:pPr>
            <a:r>
              <a:rPr lang="cs-CZ" altLang="cs-CZ" dirty="0"/>
              <a:t>Oceánie (36,6)  </a:t>
            </a:r>
          </a:p>
          <a:p>
            <a:pPr lvl="1" defTabSz="912813">
              <a:lnSpc>
                <a:spcPct val="80000"/>
              </a:lnSpc>
            </a:pPr>
            <a:r>
              <a:rPr lang="cs-CZ" altLang="cs-CZ" dirty="0" err="1"/>
              <a:t>záp</a:t>
            </a:r>
            <a:r>
              <a:rPr lang="cs-CZ" altLang="cs-CZ" dirty="0"/>
              <a:t>. Afrika (4,0 t/ha), </a:t>
            </a:r>
          </a:p>
          <a:p>
            <a:pPr lvl="1" defTabSz="912813">
              <a:lnSpc>
                <a:spcPct val="80000"/>
              </a:lnSpc>
            </a:pPr>
            <a:r>
              <a:rPr lang="cs-CZ" altLang="cs-CZ" dirty="0" err="1"/>
              <a:t>stř</a:t>
            </a:r>
            <a:r>
              <a:rPr lang="cs-CZ" altLang="cs-CZ" dirty="0"/>
              <a:t>. Afrika (5,9), </a:t>
            </a:r>
            <a:r>
              <a:rPr lang="cs-CZ" altLang="cs-CZ" dirty="0" err="1"/>
              <a:t>vých</a:t>
            </a:r>
            <a:r>
              <a:rPr lang="cs-CZ" altLang="cs-CZ" dirty="0"/>
              <a:t>. Afrika (9,2)</a:t>
            </a:r>
          </a:p>
        </p:txBody>
      </p:sp>
    </p:spTree>
    <p:extLst>
      <p:ext uri="{BB962C8B-B14F-4D97-AF65-F5344CB8AC3E}">
        <p14:creationId xmlns:p14="http://schemas.microsoft.com/office/powerpoint/2010/main" val="29453477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ovéPole 12">
            <a:extLst>
              <a:ext uri="{FF2B5EF4-FFF2-40B4-BE49-F238E27FC236}">
                <a16:creationId xmlns:a16="http://schemas.microsoft.com/office/drawing/2014/main" id="{F2D26150-2510-49FE-91B7-8F0C83D44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8162" y="6467477"/>
            <a:ext cx="1079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 defTabSz="912813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 defTabSz="912813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 defTabSz="912813">
              <a:spcBef>
                <a:spcPts val="400"/>
              </a:spcBef>
              <a:buClr>
                <a:srgbClr val="8D89A4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 defTabSz="912813">
              <a:spcBef>
                <a:spcPts val="400"/>
              </a:spcBef>
              <a:buClr>
                <a:srgbClr val="74856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91281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4856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91281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4856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91281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4856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91281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4856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dirty="0" err="1">
                <a:latin typeface="Arial" panose="020B0604020202020204" pitchFamily="34" charset="0"/>
              </a:rPr>
              <a:t>Zdroj:FAO</a:t>
            </a:r>
            <a:endParaRPr lang="cs-CZ" altLang="cs-CZ" sz="1200" dirty="0">
              <a:latin typeface="Arial" panose="020B0604020202020204" pitchFamily="34" charset="0"/>
            </a:endParaRPr>
          </a:p>
        </p:txBody>
      </p:sp>
      <p:pic>
        <p:nvPicPr>
          <p:cNvPr id="11271" name="Obrázek 5">
            <a:extLst>
              <a:ext uri="{FF2B5EF4-FFF2-40B4-BE49-F238E27FC236}">
                <a16:creationId xmlns:a16="http://schemas.microsoft.com/office/drawing/2014/main" id="{D65B7BFE-E9EB-4D02-BDCD-986AE8EFA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18" y="275671"/>
            <a:ext cx="5256213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Obrázek 6">
            <a:extLst>
              <a:ext uri="{FF2B5EF4-FFF2-40B4-BE49-F238E27FC236}">
                <a16:creationId xmlns:a16="http://schemas.microsoft.com/office/drawing/2014/main" id="{680E16BF-46A2-47AC-943B-F91534E55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924" y="3540127"/>
            <a:ext cx="5329238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Obrázek 1">
            <a:extLst>
              <a:ext uri="{FF2B5EF4-FFF2-40B4-BE49-F238E27FC236}">
                <a16:creationId xmlns:a16="http://schemas.microsoft.com/office/drawing/2014/main" id="{66E34B85-8314-4B94-9D44-830A6B7B5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131" y="275671"/>
            <a:ext cx="3865562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7559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245A249-DBE8-4609-859E-1B8E20D1FE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6775" y="228600"/>
            <a:ext cx="4197764" cy="990600"/>
          </a:xfrm>
        </p:spPr>
        <p:txBody>
          <a:bodyPr/>
          <a:lstStyle/>
          <a:p>
            <a:pPr defTabSz="912813"/>
            <a:r>
              <a:rPr lang="cs-CZ" altLang="cs-CZ"/>
              <a:t>Produkce cukru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C093FD5-D182-48A9-8099-2648256C6E2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02365" y="1628775"/>
            <a:ext cx="9586223" cy="4495800"/>
          </a:xfrm>
        </p:spPr>
        <p:txBody>
          <a:bodyPr/>
          <a:lstStyle/>
          <a:p>
            <a:pPr marL="0" indent="0" defTabSz="912813">
              <a:lnSpc>
                <a:spcPct val="80000"/>
              </a:lnSpc>
              <a:buNone/>
            </a:pPr>
            <a:r>
              <a:rPr lang="cs-CZ" altLang="cs-CZ" sz="2400" dirty="0"/>
              <a:t>vysoká nutriční hodnota</a:t>
            </a:r>
          </a:p>
          <a:p>
            <a:pPr marL="0" indent="0" defTabSz="912813">
              <a:lnSpc>
                <a:spcPct val="80000"/>
              </a:lnSpc>
              <a:buNone/>
            </a:pPr>
            <a:r>
              <a:rPr lang="cs-CZ" altLang="cs-CZ" sz="2400" dirty="0"/>
              <a:t>objem spotřeby je ukazatelem úrovně výživy</a:t>
            </a:r>
            <a:r>
              <a:rPr lang="cs-CZ" altLang="cs-CZ" sz="2200" dirty="0"/>
              <a:t> </a:t>
            </a:r>
          </a:p>
          <a:p>
            <a:pPr marL="0" indent="0" defTabSz="912813">
              <a:lnSpc>
                <a:spcPct val="80000"/>
              </a:lnSpc>
              <a:buNone/>
            </a:pPr>
            <a:r>
              <a:rPr lang="cs-CZ" altLang="cs-CZ" sz="2200" dirty="0"/>
              <a:t>výroba cukru</a:t>
            </a:r>
          </a:p>
          <a:p>
            <a:pPr marL="228600" lvl="1" indent="0" defTabSz="912813">
              <a:lnSpc>
                <a:spcPct val="80000"/>
              </a:lnSpc>
              <a:buNone/>
            </a:pPr>
            <a:r>
              <a:rPr lang="cs-CZ" altLang="cs-CZ" sz="2100" dirty="0"/>
              <a:t>cukrová třtina</a:t>
            </a:r>
          </a:p>
          <a:p>
            <a:pPr marL="457200" lvl="2" indent="0" defTabSz="912813">
              <a:lnSpc>
                <a:spcPct val="80000"/>
              </a:lnSpc>
              <a:buNone/>
            </a:pPr>
            <a:r>
              <a:rPr lang="cs-CZ" altLang="cs-CZ" sz="1900" dirty="0"/>
              <a:t>z 1 ha 6 tun cukru (levné extenzivní pěstování)</a:t>
            </a:r>
          </a:p>
          <a:p>
            <a:pPr marL="228600" lvl="1" indent="0" defTabSz="912813">
              <a:lnSpc>
                <a:spcPct val="80000"/>
              </a:lnSpc>
              <a:buNone/>
            </a:pPr>
            <a:r>
              <a:rPr lang="cs-CZ" altLang="cs-CZ" sz="2100" dirty="0"/>
              <a:t>cukrová řepa</a:t>
            </a:r>
          </a:p>
          <a:p>
            <a:pPr marL="457200" lvl="2" indent="0" defTabSz="912813">
              <a:lnSpc>
                <a:spcPct val="80000"/>
              </a:lnSpc>
              <a:buNone/>
            </a:pPr>
            <a:r>
              <a:rPr lang="cs-CZ" altLang="cs-CZ" sz="1900" dirty="0"/>
              <a:t>z 1 ha 4,5 – 5 tun cukru (dražší intenzivní pěstování)</a:t>
            </a:r>
          </a:p>
          <a:p>
            <a:pPr marL="228600" lvl="1" indent="0" defTabSz="912813">
              <a:lnSpc>
                <a:spcPct val="80000"/>
              </a:lnSpc>
              <a:buNone/>
            </a:pPr>
            <a:r>
              <a:rPr lang="cs-CZ" altLang="cs-CZ" sz="2000" dirty="0"/>
              <a:t>poměr produkce řepného a třtinového cukru je asi 30:70</a:t>
            </a:r>
          </a:p>
          <a:p>
            <a:pPr marL="457200" lvl="2" indent="0" defTabSz="912813">
              <a:lnSpc>
                <a:spcPct val="80000"/>
              </a:lnSpc>
              <a:buNone/>
            </a:pPr>
            <a:endParaRPr lang="cs-CZ" altLang="cs-CZ" sz="1900" dirty="0"/>
          </a:p>
          <a:p>
            <a:pPr marL="228600" lvl="1" indent="0" defTabSz="912813">
              <a:lnSpc>
                <a:spcPct val="80000"/>
              </a:lnSpc>
              <a:buNone/>
            </a:pPr>
            <a:r>
              <a:rPr lang="cs-CZ" altLang="cs-CZ" sz="2100" dirty="0"/>
              <a:t>ostatní (jen okrajově)</a:t>
            </a:r>
          </a:p>
          <a:p>
            <a:pPr marL="457200" lvl="2" indent="0" defTabSz="912813">
              <a:lnSpc>
                <a:spcPct val="80000"/>
              </a:lnSpc>
              <a:buNone/>
            </a:pPr>
            <a:r>
              <a:rPr lang="cs-CZ" altLang="cs-CZ" sz="1800" dirty="0"/>
              <a:t>čirok, datle, kokos, javor...</a:t>
            </a:r>
          </a:p>
          <a:p>
            <a:pPr lvl="1" defTabSz="912813">
              <a:lnSpc>
                <a:spcPct val="80000"/>
              </a:lnSpc>
            </a:pPr>
            <a:endParaRPr lang="cs-CZ" altLang="cs-CZ" sz="2000" dirty="0"/>
          </a:p>
        </p:txBody>
      </p:sp>
      <p:pic>
        <p:nvPicPr>
          <p:cNvPr id="19464" name="Picture 10" descr="profil_cukrovar_dobrovice_velky">
            <a:extLst>
              <a:ext uri="{FF2B5EF4-FFF2-40B4-BE49-F238E27FC236}">
                <a16:creationId xmlns:a16="http://schemas.microsoft.com/office/drawing/2014/main" id="{47AF7E3F-51F9-4BF3-B064-2EA7F6D12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914" y="170655"/>
            <a:ext cx="2627312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4" descr="13599">
            <a:extLst>
              <a:ext uri="{FF2B5EF4-FFF2-40B4-BE49-F238E27FC236}">
                <a16:creationId xmlns:a16="http://schemas.microsoft.com/office/drawing/2014/main" id="{9C2E6C58-1DC3-4980-B8F2-DB5F7E93D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841" y="2396348"/>
            <a:ext cx="1529038" cy="114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6" descr="1514186">
            <a:extLst>
              <a:ext uri="{FF2B5EF4-FFF2-40B4-BE49-F238E27FC236}">
                <a16:creationId xmlns:a16="http://schemas.microsoft.com/office/drawing/2014/main" id="{E2F21DA2-FDEB-419D-8862-75AACCA2A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840" y="3446116"/>
            <a:ext cx="1529038" cy="121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372E32E-E42A-4816-9C2F-CB3648B28A0B}"/>
              </a:ext>
            </a:extLst>
          </p:cNvPr>
          <p:cNvSpPr txBox="1"/>
          <p:nvPr/>
        </p:nvSpPr>
        <p:spPr>
          <a:xfrm>
            <a:off x="7339840" y="4994574"/>
            <a:ext cx="3750365" cy="1692771"/>
          </a:xfrm>
          <a:prstGeom prst="rect">
            <a:avLst/>
          </a:prstGeom>
          <a:solidFill>
            <a:srgbClr val="AEBAC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1" defTabSz="912813">
              <a:lnSpc>
                <a:spcPct val="80000"/>
              </a:lnSpc>
            </a:pPr>
            <a:r>
              <a:rPr lang="cs-CZ" altLang="cs-CZ" b="1" dirty="0"/>
              <a:t>největší producenti (2014): </a:t>
            </a:r>
          </a:p>
          <a:p>
            <a:pPr lvl="2" defTabSz="912813">
              <a:lnSpc>
                <a:spcPct val="80000"/>
              </a:lnSpc>
            </a:pPr>
            <a:r>
              <a:rPr lang="cs-CZ" altLang="cs-CZ" sz="1600" dirty="0"/>
              <a:t>Brazílie (37,3 mil. t), </a:t>
            </a:r>
          </a:p>
          <a:p>
            <a:pPr lvl="2" defTabSz="912813">
              <a:lnSpc>
                <a:spcPct val="80000"/>
              </a:lnSpc>
            </a:pPr>
            <a:r>
              <a:rPr lang="cs-CZ" altLang="cs-CZ" sz="1600" dirty="0"/>
              <a:t>Indie (26,6), </a:t>
            </a:r>
          </a:p>
          <a:p>
            <a:pPr lvl="2" defTabSz="912813">
              <a:lnSpc>
                <a:spcPct val="80000"/>
              </a:lnSpc>
            </a:pPr>
            <a:r>
              <a:rPr lang="cs-CZ" altLang="cs-CZ" sz="1600" dirty="0"/>
              <a:t>Čína (11,4), </a:t>
            </a:r>
          </a:p>
          <a:p>
            <a:pPr lvl="2" defTabSz="912813">
              <a:lnSpc>
                <a:spcPct val="80000"/>
              </a:lnSpc>
            </a:pPr>
            <a:r>
              <a:rPr lang="cs-CZ" altLang="cs-CZ" sz="1600" dirty="0"/>
              <a:t>Thajsko (10,0), </a:t>
            </a:r>
          </a:p>
          <a:p>
            <a:pPr lvl="2" defTabSz="912813">
              <a:lnSpc>
                <a:spcPct val="80000"/>
              </a:lnSpc>
            </a:pPr>
            <a:r>
              <a:rPr lang="cs-CZ" altLang="cs-CZ" sz="1600" dirty="0"/>
              <a:t>USA (7,6), </a:t>
            </a:r>
          </a:p>
          <a:p>
            <a:pPr lvl="2" defTabSz="912813">
              <a:lnSpc>
                <a:spcPct val="80000"/>
              </a:lnSpc>
            </a:pPr>
            <a:r>
              <a:rPr lang="cs-CZ" altLang="cs-CZ" sz="1600" dirty="0"/>
              <a:t>v Evropě: Rusko (5,2) Francie (4,6 mil. t), Německo (4,5)</a:t>
            </a:r>
            <a:endParaRPr lang="en-US" altLang="cs-CZ" sz="1400" dirty="0"/>
          </a:p>
        </p:txBody>
      </p:sp>
    </p:spTree>
    <p:extLst>
      <p:ext uri="{BB962C8B-B14F-4D97-AF65-F5344CB8AC3E}">
        <p14:creationId xmlns:p14="http://schemas.microsoft.com/office/powerpoint/2010/main" val="34635220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915A541-364F-495E-9119-B6EBC85118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6775" y="228600"/>
            <a:ext cx="6927712" cy="990600"/>
          </a:xfrm>
        </p:spPr>
        <p:txBody>
          <a:bodyPr/>
          <a:lstStyle/>
          <a:p>
            <a:pPr defTabSz="912813"/>
            <a:r>
              <a:rPr lang="cs-CZ" altLang="cs-CZ"/>
              <a:t>Cukrová třtina	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A48BF66-0660-47A2-B1F2-C2338AA3C96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08383" y="1600200"/>
            <a:ext cx="8644765" cy="3992217"/>
          </a:xfrm>
        </p:spPr>
        <p:txBody>
          <a:bodyPr>
            <a:normAutofit/>
          </a:bodyPr>
          <a:lstStyle/>
          <a:p>
            <a:pPr marL="0" indent="0" defTabSz="912813">
              <a:lnSpc>
                <a:spcPct val="80000"/>
              </a:lnSpc>
              <a:buNone/>
            </a:pPr>
            <a:r>
              <a:rPr lang="cs-CZ" altLang="cs-CZ" sz="2000" dirty="0"/>
              <a:t>vytrvalá bylina (až 10 let)</a:t>
            </a:r>
          </a:p>
          <a:p>
            <a:pPr marL="228600" lvl="1" indent="0" defTabSz="912813">
              <a:lnSpc>
                <a:spcPct val="80000"/>
              </a:lnSpc>
              <a:buNone/>
            </a:pPr>
            <a:r>
              <a:rPr lang="cs-CZ" altLang="cs-CZ" sz="1800" dirty="0"/>
              <a:t>původ z Indie</a:t>
            </a:r>
          </a:p>
          <a:p>
            <a:pPr marL="228600" lvl="1" indent="0" defTabSz="912813">
              <a:lnSpc>
                <a:spcPct val="80000"/>
              </a:lnSpc>
              <a:buNone/>
            </a:pPr>
            <a:r>
              <a:rPr lang="cs-CZ" altLang="cs-CZ" sz="2000" dirty="0"/>
              <a:t>vyrábění cukru již za dob Alexandra Velikého</a:t>
            </a:r>
          </a:p>
          <a:p>
            <a:pPr marL="0" indent="0" defTabSz="912813">
              <a:lnSpc>
                <a:spcPct val="80000"/>
              </a:lnSpc>
              <a:buNone/>
            </a:pPr>
            <a:r>
              <a:rPr lang="cs-CZ" altLang="cs-CZ" sz="2000" dirty="0"/>
              <a:t>Hlavní výskyt především tropy a subtropy</a:t>
            </a:r>
          </a:p>
          <a:p>
            <a:pPr marL="0" indent="0" defTabSz="912813">
              <a:lnSpc>
                <a:spcPct val="80000"/>
              </a:lnSpc>
              <a:buNone/>
            </a:pPr>
            <a:r>
              <a:rPr lang="cs-CZ" altLang="cs-CZ" sz="2000" dirty="0"/>
              <a:t>Velký význam pro mnoho států</a:t>
            </a:r>
          </a:p>
          <a:p>
            <a:pPr marL="228600" lvl="1" indent="0" defTabSz="912813">
              <a:lnSpc>
                <a:spcPct val="80000"/>
              </a:lnSpc>
              <a:buNone/>
            </a:pPr>
            <a:r>
              <a:rPr lang="cs-CZ" altLang="cs-CZ" sz="2000" dirty="0"/>
              <a:t>zejména menších států v Karibiku</a:t>
            </a:r>
          </a:p>
          <a:p>
            <a:pPr marL="0" indent="0" defTabSz="912813">
              <a:lnSpc>
                <a:spcPct val="80000"/>
              </a:lnSpc>
              <a:buNone/>
            </a:pPr>
            <a:r>
              <a:rPr lang="cs-CZ" altLang="cs-CZ" sz="2000" dirty="0"/>
              <a:t>výroba kvalitních destilátů a etanolu</a:t>
            </a:r>
          </a:p>
          <a:p>
            <a:pPr marL="0" indent="0" defTabSz="912813">
              <a:lnSpc>
                <a:spcPct val="80000"/>
              </a:lnSpc>
              <a:buNone/>
            </a:pPr>
            <a:r>
              <a:rPr lang="cs-CZ" altLang="cs-CZ" sz="2000" dirty="0"/>
              <a:t>zdroj obnovitelné energie – bioetanol</a:t>
            </a:r>
          </a:p>
          <a:p>
            <a:pPr marL="228600" lvl="1" indent="0" defTabSz="912813">
              <a:lnSpc>
                <a:spcPct val="80000"/>
              </a:lnSpc>
              <a:buNone/>
            </a:pPr>
            <a:r>
              <a:rPr lang="cs-CZ" altLang="cs-CZ" dirty="0"/>
              <a:t>Brazílie – významně kryje spotřebu pohonných hmot</a:t>
            </a:r>
          </a:p>
          <a:p>
            <a:pPr lvl="2" defTabSz="912813">
              <a:lnSpc>
                <a:spcPct val="80000"/>
              </a:lnSpc>
            </a:pPr>
            <a:endParaRPr lang="cs-CZ" altLang="cs-CZ" sz="18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1EC1A99-6CBE-4460-B4FF-3A1C3E64F822}"/>
              </a:ext>
            </a:extLst>
          </p:cNvPr>
          <p:cNvSpPr txBox="1"/>
          <p:nvPr/>
        </p:nvSpPr>
        <p:spPr>
          <a:xfrm>
            <a:off x="4277242" y="4912007"/>
            <a:ext cx="4547359" cy="1717393"/>
          </a:xfrm>
          <a:prstGeom prst="rect">
            <a:avLst/>
          </a:prstGeom>
          <a:solidFill>
            <a:srgbClr val="AEBAC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1" defTabSz="912813">
              <a:lnSpc>
                <a:spcPct val="80000"/>
              </a:lnSpc>
            </a:pPr>
            <a:r>
              <a:rPr lang="cs-CZ" altLang="cs-CZ" sz="1600" b="1" dirty="0"/>
              <a:t>průměrné světové výnosy: 71,7 t/ha</a:t>
            </a:r>
          </a:p>
          <a:p>
            <a:pPr lvl="1" algn="ctr" defTabSz="912813">
              <a:lnSpc>
                <a:spcPct val="80000"/>
              </a:lnSpc>
            </a:pPr>
            <a:r>
              <a:rPr lang="cs-CZ" altLang="cs-CZ" sz="1600" dirty="0" err="1"/>
              <a:t>sev</a:t>
            </a:r>
            <a:r>
              <a:rPr lang="cs-CZ" altLang="cs-CZ" sz="1600" dirty="0"/>
              <a:t>. Afrika (108,8 t/ha),</a:t>
            </a:r>
          </a:p>
          <a:p>
            <a:pPr lvl="1" algn="ctr" defTabSz="912813">
              <a:lnSpc>
                <a:spcPct val="80000"/>
              </a:lnSpc>
            </a:pPr>
            <a:r>
              <a:rPr lang="cs-CZ" altLang="cs-CZ" sz="1600" dirty="0"/>
              <a:t>již. Evropa (85,0),</a:t>
            </a:r>
          </a:p>
          <a:p>
            <a:pPr lvl="1" algn="ctr" defTabSz="912813">
              <a:lnSpc>
                <a:spcPct val="80000"/>
              </a:lnSpc>
            </a:pPr>
            <a:r>
              <a:rPr lang="cs-CZ" altLang="cs-CZ" sz="1600" dirty="0"/>
              <a:t>již. Amerika (78,9)</a:t>
            </a:r>
          </a:p>
          <a:p>
            <a:pPr lvl="1" algn="ctr" defTabSz="912813">
              <a:lnSpc>
                <a:spcPct val="80000"/>
              </a:lnSpc>
            </a:pPr>
            <a:r>
              <a:rPr lang="cs-CZ" altLang="cs-CZ" sz="1600" dirty="0"/>
              <a:t>Etiopie (126,9 t/ha), </a:t>
            </a:r>
          </a:p>
          <a:p>
            <a:pPr lvl="1" algn="ctr" defTabSz="912813">
              <a:lnSpc>
                <a:spcPct val="80000"/>
              </a:lnSpc>
            </a:pPr>
            <a:r>
              <a:rPr lang="cs-CZ" altLang="cs-CZ" sz="1600" dirty="0"/>
              <a:t>Egypt (116,8)</a:t>
            </a:r>
          </a:p>
          <a:p>
            <a:pPr lvl="1" algn="ctr" defTabSz="912813">
              <a:lnSpc>
                <a:spcPct val="80000"/>
              </a:lnSpc>
            </a:pPr>
            <a:r>
              <a:rPr lang="cs-CZ" altLang="cs-CZ" sz="1600" dirty="0" err="1"/>
              <a:t>záp</a:t>
            </a:r>
            <a:r>
              <a:rPr lang="cs-CZ" altLang="cs-CZ" sz="1600" dirty="0"/>
              <a:t>. Asie (20,2 t/ha), </a:t>
            </a:r>
          </a:p>
          <a:p>
            <a:pPr lvl="1" algn="ctr" defTabSz="912813">
              <a:lnSpc>
                <a:spcPct val="80000"/>
              </a:lnSpc>
            </a:pPr>
            <a:r>
              <a:rPr lang="cs-CZ" altLang="cs-CZ" sz="1600" dirty="0"/>
              <a:t>Karibik (33,9)</a:t>
            </a:r>
          </a:p>
        </p:txBody>
      </p:sp>
      <p:pic>
        <p:nvPicPr>
          <p:cNvPr id="10" name="Obrázek 4">
            <a:extLst>
              <a:ext uri="{FF2B5EF4-FFF2-40B4-BE49-F238E27FC236}">
                <a16:creationId xmlns:a16="http://schemas.microsoft.com/office/drawing/2014/main" id="{A07FBB1B-7439-418E-A054-4BD5A5B79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001" y="32951"/>
            <a:ext cx="2902226" cy="682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915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896BBF-2003-4CAB-BF25-4B9946551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35213"/>
            <a:ext cx="7729728" cy="1188720"/>
          </a:xfrm>
        </p:spPr>
        <p:txBody>
          <a:bodyPr/>
          <a:lstStyle/>
          <a:p>
            <a:r>
              <a:rPr lang="cs-CZ" dirty="0"/>
              <a:t>Méně rozvinuté regiony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ADCABC-697F-42C5-A3E6-A31520F0E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683026"/>
            <a:ext cx="7729728" cy="485029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b="1" dirty="0"/>
              <a:t>stěhovavé zemědělství </a:t>
            </a:r>
          </a:p>
          <a:p>
            <a:pPr marL="0" indent="0" algn="ctr">
              <a:buNone/>
            </a:pPr>
            <a:r>
              <a:rPr lang="cs-CZ" dirty="0"/>
              <a:t>(„</a:t>
            </a:r>
            <a:r>
              <a:rPr lang="cs-CZ" dirty="0" err="1"/>
              <a:t>shifting</a:t>
            </a:r>
            <a:r>
              <a:rPr lang="cs-CZ" dirty="0"/>
              <a:t> </a:t>
            </a:r>
            <a:r>
              <a:rPr lang="cs-CZ" dirty="0" err="1"/>
              <a:t>cultivation</a:t>
            </a:r>
            <a:r>
              <a:rPr lang="cs-CZ" dirty="0"/>
              <a:t>“);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dirty="0"/>
              <a:t>pastevecký </a:t>
            </a:r>
            <a:r>
              <a:rPr lang="cs-CZ" b="1" dirty="0" err="1"/>
              <a:t>nomádismus</a:t>
            </a:r>
            <a:r>
              <a:rPr lang="cs-CZ" b="1" dirty="0"/>
              <a:t> </a:t>
            </a:r>
          </a:p>
          <a:p>
            <a:pPr marL="0" indent="0" algn="ctr">
              <a:buNone/>
            </a:pPr>
            <a:r>
              <a:rPr lang="cs-CZ" dirty="0"/>
              <a:t>(„</a:t>
            </a:r>
            <a:r>
              <a:rPr lang="cs-CZ" dirty="0" err="1"/>
              <a:t>pastoral</a:t>
            </a:r>
            <a:r>
              <a:rPr lang="cs-CZ" dirty="0"/>
              <a:t> </a:t>
            </a:r>
            <a:r>
              <a:rPr lang="cs-CZ" dirty="0" err="1"/>
              <a:t>nomadism</a:t>
            </a:r>
            <a:r>
              <a:rPr lang="cs-CZ" dirty="0"/>
              <a:t>“);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dirty="0"/>
              <a:t>intenzivní subsistenční zemědělství s dominancí rýže</a:t>
            </a:r>
          </a:p>
          <a:p>
            <a:pPr marL="0" indent="0" algn="ctr">
              <a:buNone/>
            </a:pPr>
            <a:r>
              <a:rPr lang="cs-CZ" dirty="0"/>
              <a:t> („</a:t>
            </a:r>
            <a:r>
              <a:rPr lang="cs-CZ" dirty="0" err="1"/>
              <a:t>intensive</a:t>
            </a:r>
            <a:r>
              <a:rPr lang="cs-CZ" dirty="0"/>
              <a:t> subsistence, </a:t>
            </a:r>
            <a:r>
              <a:rPr lang="cs-CZ" dirty="0" err="1"/>
              <a:t>wet</a:t>
            </a:r>
            <a:r>
              <a:rPr lang="cs-CZ" dirty="0"/>
              <a:t> </a:t>
            </a:r>
            <a:r>
              <a:rPr lang="cs-CZ" dirty="0" err="1"/>
              <a:t>rice</a:t>
            </a:r>
            <a:r>
              <a:rPr lang="cs-CZ" dirty="0"/>
              <a:t> dominant“);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dirty="0"/>
              <a:t>intenzivní subsistenční zemědělství s dominancí jiné plodiny než je rýže </a:t>
            </a:r>
          </a:p>
          <a:p>
            <a:pPr marL="0" indent="0" algn="ctr">
              <a:buNone/>
            </a:pPr>
            <a:r>
              <a:rPr lang="cs-CZ" dirty="0"/>
              <a:t>(„</a:t>
            </a:r>
            <a:r>
              <a:rPr lang="cs-CZ" dirty="0" err="1"/>
              <a:t>intensive</a:t>
            </a:r>
            <a:r>
              <a:rPr lang="cs-CZ" dirty="0"/>
              <a:t> subsistence, </a:t>
            </a:r>
            <a:r>
              <a:rPr lang="cs-CZ" dirty="0" err="1"/>
              <a:t>crops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rice</a:t>
            </a:r>
            <a:r>
              <a:rPr lang="cs-CZ" dirty="0"/>
              <a:t> dominant“);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dirty="0"/>
              <a:t>plantážní zemědělství („</a:t>
            </a:r>
            <a:r>
              <a:rPr lang="cs-CZ" b="1" dirty="0" err="1"/>
              <a:t>plantation</a:t>
            </a:r>
            <a:r>
              <a:rPr lang="cs-CZ" b="1" dirty="0"/>
              <a:t>“) </a:t>
            </a:r>
          </a:p>
        </p:txBody>
      </p:sp>
    </p:spTree>
    <p:extLst>
      <p:ext uri="{BB962C8B-B14F-4D97-AF65-F5344CB8AC3E}">
        <p14:creationId xmlns:p14="http://schemas.microsoft.com/office/powerpoint/2010/main" val="33463778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FE2CB68-A52A-45EF-83C1-AB8B54646E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6775" y="266700"/>
            <a:ext cx="3574912" cy="990600"/>
          </a:xfrm>
        </p:spPr>
        <p:txBody>
          <a:bodyPr>
            <a:normAutofit fontScale="90000"/>
          </a:bodyPr>
          <a:lstStyle/>
          <a:p>
            <a:pPr defTabSz="912813"/>
            <a:r>
              <a:rPr lang="cs-CZ" altLang="cs-CZ"/>
              <a:t>Cukrová řepa	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E5EF58F-B34A-4D71-8F71-6BBF536E562F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901148" y="1600200"/>
            <a:ext cx="9389027" cy="4495800"/>
          </a:xfrm>
        </p:spPr>
        <p:txBody>
          <a:bodyPr/>
          <a:lstStyle/>
          <a:p>
            <a:pPr marL="0" indent="0" defTabSz="912813">
              <a:lnSpc>
                <a:spcPct val="80000"/>
              </a:lnSpc>
              <a:buNone/>
            </a:pPr>
            <a:r>
              <a:rPr lang="cs-CZ" altLang="cs-CZ" sz="2400" dirty="0"/>
              <a:t>cukrová řepa pochází ze Středozemí</a:t>
            </a:r>
          </a:p>
          <a:p>
            <a:pPr marL="0" indent="0" defTabSz="912813">
              <a:lnSpc>
                <a:spcPct val="80000"/>
              </a:lnSpc>
              <a:buNone/>
            </a:pPr>
            <a:endParaRPr lang="cs-CZ" altLang="cs-CZ" sz="2400" dirty="0"/>
          </a:p>
          <a:p>
            <a:pPr marL="0" indent="0" defTabSz="912813">
              <a:lnSpc>
                <a:spcPct val="80000"/>
              </a:lnSpc>
              <a:buNone/>
            </a:pPr>
            <a:r>
              <a:rPr lang="cs-CZ" altLang="cs-CZ" sz="2400" dirty="0"/>
              <a:t>výroba cukru z cukrové řepy až v pol. 18. stol. (Německo)</a:t>
            </a:r>
          </a:p>
          <a:p>
            <a:pPr marL="228600" lvl="1" indent="0" defTabSz="912813">
              <a:lnSpc>
                <a:spcPct val="80000"/>
              </a:lnSpc>
              <a:buNone/>
            </a:pPr>
            <a:r>
              <a:rPr lang="cs-CZ" altLang="cs-CZ" sz="2100" dirty="0"/>
              <a:t>Napoleonské války =&gt; blokáda =&gt; omezení dovozu třtinového cukru</a:t>
            </a:r>
          </a:p>
          <a:p>
            <a:pPr marL="0" indent="0" defTabSz="912813">
              <a:lnSpc>
                <a:spcPct val="80000"/>
              </a:lnSpc>
              <a:buNone/>
            </a:pPr>
            <a:endParaRPr lang="cs-CZ" altLang="cs-CZ" sz="2400" dirty="0"/>
          </a:p>
          <a:p>
            <a:pPr marL="0" indent="0" defTabSz="912813">
              <a:lnSpc>
                <a:spcPct val="80000"/>
              </a:lnSpc>
              <a:buNone/>
            </a:pPr>
            <a:r>
              <a:rPr lang="cs-CZ" altLang="cs-CZ" sz="2400" dirty="0"/>
              <a:t>20. století pokles</a:t>
            </a:r>
          </a:p>
          <a:p>
            <a:pPr marL="228600" lvl="1" indent="0" defTabSz="912813">
              <a:lnSpc>
                <a:spcPct val="80000"/>
              </a:lnSpc>
              <a:buNone/>
            </a:pPr>
            <a:r>
              <a:rPr lang="cs-CZ" altLang="cs-CZ" sz="2100" dirty="0"/>
              <a:t>řepný cukr nestačil konkurovat levnějšímu třtinovému</a:t>
            </a:r>
          </a:p>
          <a:p>
            <a:pPr lvl="2" defTabSz="912813">
              <a:lnSpc>
                <a:spcPct val="80000"/>
              </a:lnSpc>
              <a:buNone/>
            </a:pPr>
            <a:endParaRPr lang="cs-CZ" altLang="cs-CZ" sz="1800" dirty="0"/>
          </a:p>
        </p:txBody>
      </p:sp>
      <p:pic>
        <p:nvPicPr>
          <p:cNvPr id="26632" name="Picture 2">
            <a:extLst>
              <a:ext uri="{FF2B5EF4-FFF2-40B4-BE49-F238E27FC236}">
                <a16:creationId xmlns:a16="http://schemas.microsoft.com/office/drawing/2014/main" id="{E2DBB4A2-64BE-413D-BA6A-A537EB493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462" y="217178"/>
            <a:ext cx="2010639" cy="133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8D76ABF-BF0F-4D1A-8FE3-0F8F227BC525}"/>
              </a:ext>
            </a:extLst>
          </p:cNvPr>
          <p:cNvSpPr txBox="1"/>
          <p:nvPr/>
        </p:nvSpPr>
        <p:spPr>
          <a:xfrm>
            <a:off x="1256334" y="4704639"/>
            <a:ext cx="4189550" cy="1865126"/>
          </a:xfrm>
          <a:prstGeom prst="rect">
            <a:avLst/>
          </a:prstGeom>
          <a:solidFill>
            <a:srgbClr val="AEBAC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1" algn="ctr" defTabSz="912813">
              <a:lnSpc>
                <a:spcPct val="80000"/>
              </a:lnSpc>
            </a:pPr>
            <a:r>
              <a:rPr lang="cs-CZ" altLang="cs-CZ" sz="1600" b="1" dirty="0"/>
              <a:t>průměrné světové výnosy: 48,6 t/ha</a:t>
            </a:r>
          </a:p>
          <a:p>
            <a:pPr lvl="1" algn="ctr" defTabSz="912813">
              <a:lnSpc>
                <a:spcPct val="80000"/>
              </a:lnSpc>
            </a:pPr>
            <a:r>
              <a:rPr lang="cs-CZ" altLang="cs-CZ" sz="1600" dirty="0"/>
              <a:t>již. Amerika (77,3 t/ha), </a:t>
            </a:r>
          </a:p>
          <a:p>
            <a:pPr lvl="1" algn="ctr" defTabSz="912813">
              <a:lnSpc>
                <a:spcPct val="80000"/>
              </a:lnSpc>
            </a:pPr>
            <a:r>
              <a:rPr lang="cs-CZ" altLang="cs-CZ" sz="1600" dirty="0" err="1"/>
              <a:t>záp</a:t>
            </a:r>
            <a:r>
              <a:rPr lang="cs-CZ" altLang="cs-CZ" sz="1600" dirty="0"/>
              <a:t>. Evropa (74,1), </a:t>
            </a:r>
          </a:p>
          <a:p>
            <a:pPr lvl="1" algn="ctr" defTabSz="912813">
              <a:lnSpc>
                <a:spcPct val="80000"/>
              </a:lnSpc>
            </a:pPr>
            <a:r>
              <a:rPr lang="cs-CZ" altLang="cs-CZ" sz="1600" dirty="0" err="1"/>
              <a:t>sev</a:t>
            </a:r>
            <a:r>
              <a:rPr lang="cs-CZ" altLang="cs-CZ" sz="1600" dirty="0"/>
              <a:t>. Amerika (61,7)</a:t>
            </a:r>
          </a:p>
          <a:p>
            <a:pPr lvl="1" algn="ctr" defTabSz="912813">
              <a:lnSpc>
                <a:spcPct val="80000"/>
              </a:lnSpc>
            </a:pPr>
            <a:r>
              <a:rPr lang="cs-CZ" altLang="cs-CZ" sz="1600" dirty="0"/>
              <a:t>Chile (87,3 t/ha), </a:t>
            </a:r>
          </a:p>
          <a:p>
            <a:pPr lvl="1" algn="ctr" defTabSz="912813">
              <a:lnSpc>
                <a:spcPct val="80000"/>
              </a:lnSpc>
            </a:pPr>
            <a:r>
              <a:rPr lang="cs-CZ" altLang="cs-CZ" sz="1600" dirty="0"/>
              <a:t>Francie (83,1), </a:t>
            </a:r>
          </a:p>
          <a:p>
            <a:pPr lvl="1" algn="ctr" defTabSz="912813">
              <a:lnSpc>
                <a:spcPct val="80000"/>
              </a:lnSpc>
            </a:pPr>
            <a:r>
              <a:rPr lang="cs-CZ" altLang="cs-CZ" sz="1600" dirty="0"/>
              <a:t>Španělsko (76,7)</a:t>
            </a:r>
          </a:p>
          <a:p>
            <a:pPr lvl="1" algn="ctr" defTabSz="912813">
              <a:lnSpc>
                <a:spcPct val="80000"/>
              </a:lnSpc>
            </a:pPr>
            <a:r>
              <a:rPr lang="cs-CZ" altLang="cs-CZ" sz="1600" dirty="0" err="1"/>
              <a:t>stř</a:t>
            </a:r>
            <a:r>
              <a:rPr lang="cs-CZ" altLang="cs-CZ" sz="1600" dirty="0"/>
              <a:t>. Asie (13,7 t/ha), </a:t>
            </a:r>
          </a:p>
          <a:p>
            <a:pPr lvl="1" algn="ctr" defTabSz="912813">
              <a:lnSpc>
                <a:spcPct val="80000"/>
              </a:lnSpc>
            </a:pPr>
            <a:r>
              <a:rPr lang="cs-CZ" altLang="cs-CZ" sz="1600" dirty="0" err="1"/>
              <a:t>záp</a:t>
            </a:r>
            <a:r>
              <a:rPr lang="cs-CZ" altLang="cs-CZ" sz="1600" dirty="0"/>
              <a:t>. Afrika (14,1)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8EE8E9BD-17AC-4817-AF7C-F1EBB757F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892" y="217178"/>
            <a:ext cx="3322638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9642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CA8F8E0-4214-459C-8A8D-92A0CACAEF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defTabSz="912813"/>
            <a:r>
              <a:rPr lang="cs-CZ" altLang="cs-CZ"/>
              <a:t>Banány	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2FAC85B-C6E0-4A04-BEF3-DA8215AAF63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marL="0" indent="0" defTabSz="912813">
              <a:lnSpc>
                <a:spcPct val="80000"/>
              </a:lnSpc>
              <a:buNone/>
            </a:pPr>
            <a:r>
              <a:rPr lang="cs-CZ" altLang="cs-CZ" sz="2400" dirty="0"/>
              <a:t>V řadě HMVZ důležitou plodinou</a:t>
            </a:r>
          </a:p>
          <a:p>
            <a:pPr marL="228600" lvl="1" indent="0" defTabSz="912813">
              <a:lnSpc>
                <a:spcPct val="80000"/>
              </a:lnSpc>
              <a:buNone/>
            </a:pPr>
            <a:r>
              <a:rPr lang="cs-CZ" altLang="cs-CZ" sz="2100" dirty="0"/>
              <a:t>Nahrazují obiloviny a okopaniny (vysoká nutriční hodnota)</a:t>
            </a:r>
          </a:p>
          <a:p>
            <a:pPr marL="0" indent="0" defTabSz="912813">
              <a:lnSpc>
                <a:spcPct val="80000"/>
              </a:lnSpc>
              <a:buNone/>
            </a:pPr>
            <a:endParaRPr lang="cs-CZ" altLang="cs-CZ" sz="2400" dirty="0"/>
          </a:p>
          <a:p>
            <a:pPr marL="0" indent="0" defTabSz="912813">
              <a:lnSpc>
                <a:spcPct val="80000"/>
              </a:lnSpc>
              <a:buNone/>
            </a:pPr>
            <a:r>
              <a:rPr lang="cs-CZ" altLang="cs-CZ" sz="2400" dirty="0"/>
              <a:t>Plantáže v Latinské Americe většinou majetkem monopolů z USA</a:t>
            </a:r>
            <a:endParaRPr lang="cs-CZ" altLang="cs-CZ" dirty="0"/>
          </a:p>
          <a:p>
            <a:pPr marL="0" indent="0" defTabSz="912813">
              <a:lnSpc>
                <a:spcPct val="80000"/>
              </a:lnSpc>
              <a:buNone/>
            </a:pPr>
            <a:r>
              <a:rPr lang="cs-CZ" altLang="cs-CZ" sz="2400" dirty="0"/>
              <a:t>produkce prudce roste</a:t>
            </a:r>
          </a:p>
          <a:p>
            <a:pPr marL="228600" lvl="1" indent="0" defTabSz="912813">
              <a:lnSpc>
                <a:spcPct val="80000"/>
              </a:lnSpc>
              <a:buNone/>
            </a:pPr>
            <a:r>
              <a:rPr lang="cs-CZ" altLang="cs-CZ" sz="2100" dirty="0"/>
              <a:t>světová produkce (2014): 114,1 mil. t </a:t>
            </a:r>
          </a:p>
          <a:p>
            <a:pPr marL="228600" lvl="1" indent="0" defTabSz="912813">
              <a:lnSpc>
                <a:spcPct val="80000"/>
              </a:lnSpc>
              <a:buNone/>
            </a:pPr>
            <a:r>
              <a:rPr lang="cs-CZ" altLang="cs-CZ" sz="2100" dirty="0"/>
              <a:t>Asie, Latinská Amerika</a:t>
            </a:r>
          </a:p>
          <a:p>
            <a:pPr marL="228600" lvl="1" indent="0" defTabSz="912813">
              <a:lnSpc>
                <a:spcPct val="80000"/>
              </a:lnSpc>
              <a:buNone/>
            </a:pPr>
            <a:r>
              <a:rPr lang="cs-CZ" altLang="cs-CZ" sz="2100" dirty="0"/>
              <a:t>Největší producent (2014): </a:t>
            </a:r>
            <a:r>
              <a:rPr lang="cs-CZ" altLang="cs-CZ" sz="1800" dirty="0"/>
              <a:t>Indie (29,7 mil. t)</a:t>
            </a:r>
            <a:endParaRPr lang="cs-CZ" altLang="cs-CZ" sz="1700" dirty="0"/>
          </a:p>
          <a:p>
            <a:pPr lvl="2" defTabSz="912813">
              <a:lnSpc>
                <a:spcPct val="80000"/>
              </a:lnSpc>
            </a:pPr>
            <a:endParaRPr lang="cs-CZ" altLang="cs-CZ" sz="1800" dirty="0"/>
          </a:p>
        </p:txBody>
      </p:sp>
      <p:pic>
        <p:nvPicPr>
          <p:cNvPr id="32776" name="Picture 2">
            <a:extLst>
              <a:ext uri="{FF2B5EF4-FFF2-40B4-BE49-F238E27FC236}">
                <a16:creationId xmlns:a16="http://schemas.microsoft.com/office/drawing/2014/main" id="{D3719CCC-11F1-4B27-81FE-94B4EE40B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287" y="228600"/>
            <a:ext cx="1476375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4">
            <a:extLst>
              <a:ext uri="{FF2B5EF4-FFF2-40B4-BE49-F238E27FC236}">
                <a16:creationId xmlns:a16="http://schemas.microsoft.com/office/drawing/2014/main" id="{493AD45E-5310-4705-B452-1F190A8B1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78" y="228600"/>
            <a:ext cx="1765541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BCCCED3-F31D-4997-BFC3-18666C9F56E0}"/>
              </a:ext>
            </a:extLst>
          </p:cNvPr>
          <p:cNvSpPr txBox="1"/>
          <p:nvPr/>
        </p:nvSpPr>
        <p:spPr>
          <a:xfrm>
            <a:off x="7841975" y="4991750"/>
            <a:ext cx="4187687" cy="1200329"/>
          </a:xfrm>
          <a:prstGeom prst="rect">
            <a:avLst/>
          </a:prstGeom>
          <a:solidFill>
            <a:srgbClr val="AEBAC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lvl="1" defTabSz="912813">
              <a:lnSpc>
                <a:spcPct val="80000"/>
              </a:lnSpc>
            </a:pPr>
            <a:r>
              <a:rPr lang="cs-CZ" altLang="cs-CZ" b="1" dirty="0"/>
              <a:t>průměrné světové výnosy: 20,3 t/ha</a:t>
            </a:r>
          </a:p>
          <a:p>
            <a:pPr marL="0" lvl="1" algn="ctr" defTabSz="912813">
              <a:lnSpc>
                <a:spcPct val="80000"/>
              </a:lnSpc>
            </a:pPr>
            <a:r>
              <a:rPr lang="cs-CZ" altLang="cs-CZ" dirty="0"/>
              <a:t>Největší: jižní  a severní Afrika, jižní Evropa</a:t>
            </a:r>
          </a:p>
          <a:p>
            <a:pPr marL="0" lvl="1" algn="ctr" defTabSz="912813">
              <a:lnSpc>
                <a:spcPct val="80000"/>
              </a:lnSpc>
            </a:pPr>
            <a:r>
              <a:rPr lang="cs-CZ" altLang="cs-CZ" dirty="0" err="1"/>
              <a:t>Indonesie</a:t>
            </a:r>
            <a:r>
              <a:rPr lang="cs-CZ" altLang="cs-CZ" dirty="0"/>
              <a:t> (56,8 t/ha),</a:t>
            </a:r>
          </a:p>
          <a:p>
            <a:pPr marL="0" lvl="1" algn="ctr" defTabSz="912813">
              <a:lnSpc>
                <a:spcPct val="80000"/>
              </a:lnSpc>
            </a:pPr>
            <a:r>
              <a:rPr lang="cs-CZ" altLang="cs-CZ" dirty="0"/>
              <a:t> </a:t>
            </a:r>
            <a:r>
              <a:rPr lang="cs-CZ" altLang="cs-CZ" dirty="0" err="1"/>
              <a:t>Côte</a:t>
            </a:r>
            <a:r>
              <a:rPr lang="cs-CZ" altLang="cs-CZ" dirty="0"/>
              <a:t> </a:t>
            </a:r>
            <a:r>
              <a:rPr lang="cs-CZ" altLang="cs-CZ" dirty="0" err="1"/>
              <a:t>d‘Ivoire</a:t>
            </a:r>
            <a:r>
              <a:rPr lang="cs-CZ" altLang="cs-CZ" dirty="0"/>
              <a:t> (50,7), </a:t>
            </a:r>
          </a:p>
          <a:p>
            <a:pPr marL="0" lvl="1" algn="ctr" defTabSz="912813">
              <a:lnSpc>
                <a:spcPct val="80000"/>
              </a:lnSpc>
            </a:pPr>
            <a:r>
              <a:rPr lang="cs-CZ" altLang="cs-CZ" dirty="0"/>
              <a:t>JAR (49,5)</a:t>
            </a:r>
          </a:p>
        </p:txBody>
      </p:sp>
    </p:spTree>
    <p:extLst>
      <p:ext uri="{BB962C8B-B14F-4D97-AF65-F5344CB8AC3E}">
        <p14:creationId xmlns:p14="http://schemas.microsoft.com/office/powerpoint/2010/main" val="5651968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7">
            <a:extLst>
              <a:ext uri="{FF2B5EF4-FFF2-40B4-BE49-F238E27FC236}">
                <a16:creationId xmlns:a16="http://schemas.microsoft.com/office/drawing/2014/main" id="{B2CAD72A-906F-4E2A-98CA-38AAD8226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814" y="6237289"/>
            <a:ext cx="5032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>
            <a:extLst>
              <a:ext uri="{FF2B5EF4-FFF2-40B4-BE49-F238E27FC236}">
                <a16:creationId xmlns:a16="http://schemas.microsoft.com/office/drawing/2014/main" id="{2BE4AEAE-D79A-4EC5-B47C-0E264D1B0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3381375"/>
            <a:ext cx="41402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ovéPole 12">
            <a:extLst>
              <a:ext uri="{FF2B5EF4-FFF2-40B4-BE49-F238E27FC236}">
                <a16:creationId xmlns:a16="http://schemas.microsoft.com/office/drawing/2014/main" id="{CAB3BB6F-72B0-4AC0-8BDE-DDD04BB68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6863" y="6489700"/>
            <a:ext cx="1079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 defTabSz="912813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 defTabSz="912813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 defTabSz="912813">
              <a:spcBef>
                <a:spcPts val="400"/>
              </a:spcBef>
              <a:buClr>
                <a:srgbClr val="8D89A4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 defTabSz="912813">
              <a:spcBef>
                <a:spcPts val="400"/>
              </a:spcBef>
              <a:buClr>
                <a:srgbClr val="74856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91281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4856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91281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4856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91281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4856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91281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4856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dirty="0" err="1">
                <a:latin typeface="Arial" panose="020B0604020202020204" pitchFamily="34" charset="0"/>
              </a:rPr>
              <a:t>Zdroj:FAO</a:t>
            </a:r>
            <a:endParaRPr lang="cs-CZ" altLang="cs-CZ" sz="1200" dirty="0">
              <a:latin typeface="Arial" panose="020B0604020202020204" pitchFamily="34" charset="0"/>
            </a:endParaRPr>
          </a:p>
        </p:txBody>
      </p:sp>
      <p:pic>
        <p:nvPicPr>
          <p:cNvPr id="33799" name="Obrázek 1">
            <a:extLst>
              <a:ext uri="{FF2B5EF4-FFF2-40B4-BE49-F238E27FC236}">
                <a16:creationId xmlns:a16="http://schemas.microsoft.com/office/drawing/2014/main" id="{A2D31C93-CD7E-4082-A09F-07F1EEF44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1588"/>
            <a:ext cx="4471987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Obrázek 2">
            <a:extLst>
              <a:ext uri="{FF2B5EF4-FFF2-40B4-BE49-F238E27FC236}">
                <a16:creationId xmlns:a16="http://schemas.microsoft.com/office/drawing/2014/main" id="{AEBFEDC9-5F6B-486B-AA37-8470ACE6F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3445979"/>
            <a:ext cx="3878261" cy="341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Obrázek 1">
            <a:extLst>
              <a:ext uri="{FF2B5EF4-FFF2-40B4-BE49-F238E27FC236}">
                <a16:creationId xmlns:a16="http://schemas.microsoft.com/office/drawing/2014/main" id="{B72C25A7-7E49-4908-B9CB-4488057F4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30163"/>
            <a:ext cx="429895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3175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>
            <a:extLst>
              <a:ext uri="{FF2B5EF4-FFF2-40B4-BE49-F238E27FC236}">
                <a16:creationId xmlns:a16="http://schemas.microsoft.com/office/drawing/2014/main" id="{0DDDCF0D-B0BC-4837-9A7E-97B4A63AE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5" y="166688"/>
            <a:ext cx="16478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2">
            <a:extLst>
              <a:ext uri="{FF2B5EF4-FFF2-40B4-BE49-F238E27FC236}">
                <a16:creationId xmlns:a16="http://schemas.microsoft.com/office/drawing/2014/main" id="{976689D9-82DE-4932-992B-40E03227E9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defTabSz="912813"/>
            <a:r>
              <a:rPr lang="cs-CZ" altLang="cs-CZ"/>
              <a:t>Citrusy	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6B8456A0-7E61-4116-8CD4-F4F74327956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34887" y="1600200"/>
            <a:ext cx="9455288" cy="4495800"/>
          </a:xfrm>
        </p:spPr>
        <p:txBody>
          <a:bodyPr>
            <a:normAutofit fontScale="92500" lnSpcReduction="10000"/>
          </a:bodyPr>
          <a:lstStyle/>
          <a:p>
            <a:pPr marL="0" indent="0" defTabSz="912813">
              <a:lnSpc>
                <a:spcPct val="80000"/>
              </a:lnSpc>
              <a:buNone/>
            </a:pPr>
            <a:r>
              <a:rPr lang="cs-CZ" altLang="cs-CZ" sz="2400" dirty="0"/>
              <a:t>převážně v subtropických oblastech, někde velmi intenzívně </a:t>
            </a:r>
          </a:p>
          <a:p>
            <a:pPr marL="228600" lvl="1" indent="0" defTabSz="912813">
              <a:lnSpc>
                <a:spcPct val="80000"/>
              </a:lnSpc>
              <a:buNone/>
            </a:pPr>
            <a:r>
              <a:rPr lang="cs-CZ" altLang="cs-CZ" sz="2200" dirty="0"/>
              <a:t>(Izrael, Kypr, Španělsko, USA atd.). </a:t>
            </a:r>
          </a:p>
          <a:p>
            <a:pPr marL="0" indent="0" defTabSz="912813">
              <a:lnSpc>
                <a:spcPct val="80000"/>
              </a:lnSpc>
              <a:buNone/>
            </a:pPr>
            <a:endParaRPr lang="cs-CZ" altLang="cs-CZ" sz="2400" dirty="0"/>
          </a:p>
          <a:p>
            <a:pPr marL="0" indent="0" defTabSz="912813">
              <a:lnSpc>
                <a:spcPct val="80000"/>
              </a:lnSpc>
              <a:buNone/>
            </a:pPr>
            <a:r>
              <a:rPr lang="cs-CZ" altLang="cs-CZ" sz="2400" dirty="0"/>
              <a:t>produkce prudce roste</a:t>
            </a:r>
          </a:p>
          <a:p>
            <a:pPr marL="228600" lvl="1" indent="0" defTabSz="912813">
              <a:lnSpc>
                <a:spcPct val="80000"/>
              </a:lnSpc>
              <a:buNone/>
            </a:pPr>
            <a:r>
              <a:rPr lang="cs-CZ" altLang="cs-CZ" sz="2100" dirty="0"/>
              <a:t>světová produkce (2014): 139 mil. t </a:t>
            </a:r>
          </a:p>
          <a:p>
            <a:pPr marL="228600" lvl="1" indent="0" defTabSz="912813">
              <a:lnSpc>
                <a:spcPct val="80000"/>
              </a:lnSpc>
              <a:buNone/>
            </a:pPr>
            <a:r>
              <a:rPr lang="cs-CZ" altLang="cs-CZ" sz="2100" dirty="0"/>
              <a:t>Amerika, Asie, jižní Evropa, severní Afrika</a:t>
            </a:r>
          </a:p>
          <a:p>
            <a:pPr marL="228600" lvl="1" indent="0" defTabSz="912813">
              <a:lnSpc>
                <a:spcPct val="80000"/>
              </a:lnSpc>
              <a:buNone/>
            </a:pPr>
            <a:r>
              <a:rPr lang="cs-CZ" altLang="cs-CZ" sz="2100" dirty="0"/>
              <a:t>Největší producent (</a:t>
            </a:r>
            <a:r>
              <a:rPr lang="cs-CZ" altLang="cs-CZ" sz="1900" dirty="0"/>
              <a:t>2014): Čína (38,4 mil. t)</a:t>
            </a:r>
          </a:p>
          <a:p>
            <a:pPr marL="0" indent="0" defTabSz="912813">
              <a:lnSpc>
                <a:spcPct val="80000"/>
              </a:lnSpc>
              <a:buNone/>
            </a:pPr>
            <a:endParaRPr lang="cs-CZ" altLang="cs-CZ" sz="2400" dirty="0"/>
          </a:p>
          <a:p>
            <a:pPr marL="0" indent="0" defTabSz="912813">
              <a:lnSpc>
                <a:spcPct val="80000"/>
              </a:lnSpc>
              <a:buNone/>
            </a:pPr>
            <a:r>
              <a:rPr lang="cs-CZ" altLang="cs-CZ" sz="2400" dirty="0"/>
              <a:t>průměrné světové výnosy: 14,1 t/ha</a:t>
            </a:r>
          </a:p>
          <a:p>
            <a:pPr marL="228600" lvl="1" indent="0" defTabSz="912813">
              <a:lnSpc>
                <a:spcPct val="80000"/>
              </a:lnSpc>
              <a:buNone/>
            </a:pPr>
            <a:r>
              <a:rPr lang="cs-CZ" altLang="cs-CZ" sz="2100" dirty="0"/>
              <a:t>Největší: jižní Afrika, severní Amerika</a:t>
            </a:r>
          </a:p>
          <a:p>
            <a:pPr marL="0" indent="0" defTabSz="912813">
              <a:lnSpc>
                <a:spcPct val="80000"/>
              </a:lnSpc>
              <a:buNone/>
            </a:pPr>
            <a:endParaRPr lang="cs-CZ" altLang="cs-CZ" sz="2400" dirty="0"/>
          </a:p>
          <a:p>
            <a:pPr marL="0" indent="0" defTabSz="912813">
              <a:lnSpc>
                <a:spcPct val="80000"/>
              </a:lnSpc>
              <a:buNone/>
            </a:pPr>
            <a:r>
              <a:rPr lang="cs-CZ" altLang="cs-CZ" sz="2400" dirty="0"/>
              <a:t>Největší produkce pomerančů (68,3 mil. t.), následují mandarinky (21,4), citróny (13,9) a grepy (7,1)</a:t>
            </a:r>
          </a:p>
          <a:p>
            <a:pPr lvl="2" defTabSz="912813">
              <a:lnSpc>
                <a:spcPct val="80000"/>
              </a:lnSpc>
              <a:buNone/>
            </a:pPr>
            <a:endParaRPr lang="cs-CZ" altLang="cs-CZ" sz="1900" dirty="0"/>
          </a:p>
          <a:p>
            <a:pPr lvl="2" defTabSz="912813">
              <a:lnSpc>
                <a:spcPct val="80000"/>
              </a:lnSpc>
            </a:pPr>
            <a:endParaRPr lang="cs-CZ" altLang="cs-CZ" sz="1800" dirty="0"/>
          </a:p>
        </p:txBody>
      </p:sp>
      <p:pic>
        <p:nvPicPr>
          <p:cNvPr id="34827" name="Picture 7">
            <a:extLst>
              <a:ext uri="{FF2B5EF4-FFF2-40B4-BE49-F238E27FC236}">
                <a16:creationId xmlns:a16="http://schemas.microsoft.com/office/drawing/2014/main" id="{1CACDD78-4E63-4E37-85A2-E1DA1418E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175" y="2028826"/>
            <a:ext cx="17335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3408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8">
            <a:extLst>
              <a:ext uri="{FF2B5EF4-FFF2-40B4-BE49-F238E27FC236}">
                <a16:creationId xmlns:a16="http://schemas.microsoft.com/office/drawing/2014/main" id="{B1F232F1-4F13-44F0-9650-89288D171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37288"/>
            <a:ext cx="226853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6">
            <a:extLst>
              <a:ext uri="{FF2B5EF4-FFF2-40B4-BE49-F238E27FC236}">
                <a16:creationId xmlns:a16="http://schemas.microsoft.com/office/drawing/2014/main" id="{8E8B754D-401D-482D-B2C6-5ECB1EAA9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6210300"/>
            <a:ext cx="5048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7">
            <a:extLst>
              <a:ext uri="{FF2B5EF4-FFF2-40B4-BE49-F238E27FC236}">
                <a16:creationId xmlns:a16="http://schemas.microsoft.com/office/drawing/2014/main" id="{9C97F25D-87CE-4DEB-8B60-5A487D486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814" y="6237289"/>
            <a:ext cx="5032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ovéPole 12">
            <a:extLst>
              <a:ext uri="{FF2B5EF4-FFF2-40B4-BE49-F238E27FC236}">
                <a16:creationId xmlns:a16="http://schemas.microsoft.com/office/drawing/2014/main" id="{9230BA7A-AAB8-4064-A8D5-6658A33EF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6308725"/>
            <a:ext cx="1079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 defTabSz="912813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 defTabSz="912813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 defTabSz="912813">
              <a:spcBef>
                <a:spcPts val="400"/>
              </a:spcBef>
              <a:buClr>
                <a:srgbClr val="8D89A4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 defTabSz="912813">
              <a:spcBef>
                <a:spcPts val="400"/>
              </a:spcBef>
              <a:buClr>
                <a:srgbClr val="74856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91281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4856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91281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4856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91281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4856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91281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4856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Zdroj:FAO</a:t>
            </a:r>
          </a:p>
        </p:txBody>
      </p:sp>
      <p:pic>
        <p:nvPicPr>
          <p:cNvPr id="35846" name="Picture 5">
            <a:extLst>
              <a:ext uri="{FF2B5EF4-FFF2-40B4-BE49-F238E27FC236}">
                <a16:creationId xmlns:a16="http://schemas.microsoft.com/office/drawing/2014/main" id="{66F4DA25-C374-4839-8E52-6EE371F13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668713"/>
            <a:ext cx="32035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Obrázek 2">
            <a:extLst>
              <a:ext uri="{FF2B5EF4-FFF2-40B4-BE49-F238E27FC236}">
                <a16:creationId xmlns:a16="http://schemas.microsoft.com/office/drawing/2014/main" id="{B967D5A3-6A41-43DC-9CEF-52763934A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6" y="3100388"/>
            <a:ext cx="4270375" cy="37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Obrázek 4">
            <a:extLst>
              <a:ext uri="{FF2B5EF4-FFF2-40B4-BE49-F238E27FC236}">
                <a16:creationId xmlns:a16="http://schemas.microsoft.com/office/drawing/2014/main" id="{F4CE0A7D-A4E1-4774-9499-B13F69BDF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11114"/>
            <a:ext cx="4932362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Obrázek 1">
            <a:extLst>
              <a:ext uri="{FF2B5EF4-FFF2-40B4-BE49-F238E27FC236}">
                <a16:creationId xmlns:a16="http://schemas.microsoft.com/office/drawing/2014/main" id="{411507C7-5A74-4AD3-9E59-C3268B0BB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4" y="-12700"/>
            <a:ext cx="4162425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0636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19F5590-4DE7-4800-9B56-00E326F0BE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defTabSz="912813"/>
            <a:r>
              <a:rPr lang="cs-CZ" altLang="cs-CZ"/>
              <a:t>Zelenina	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1305D976-E53F-47DF-B55F-C3A83114248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02365" y="1600200"/>
            <a:ext cx="9587810" cy="4495800"/>
          </a:xfrm>
        </p:spPr>
        <p:txBody>
          <a:bodyPr>
            <a:normAutofit/>
          </a:bodyPr>
          <a:lstStyle/>
          <a:p>
            <a:pPr marL="0" indent="0" defTabSz="912813">
              <a:buNone/>
            </a:pPr>
            <a:r>
              <a:rPr lang="cs-CZ" altLang="cs-CZ" sz="2100" dirty="0"/>
              <a:t>nejintenzivnější odvětví RV. </a:t>
            </a:r>
          </a:p>
          <a:p>
            <a:pPr marL="228600" lvl="1" indent="0" defTabSz="912813">
              <a:buNone/>
            </a:pPr>
            <a:r>
              <a:rPr lang="cs-CZ" altLang="cs-CZ" sz="2000" dirty="0"/>
              <a:t>Vyžaduje mnoho ruční práce a je náročné na investice. </a:t>
            </a:r>
          </a:p>
          <a:p>
            <a:pPr marL="228600" lvl="1" indent="0" defTabSz="912813">
              <a:buNone/>
            </a:pPr>
            <a:r>
              <a:rPr lang="cs-CZ" altLang="cs-CZ" sz="2000" dirty="0"/>
              <a:t>V našich podmínkách hlavně díky samozásobitelství</a:t>
            </a:r>
          </a:p>
          <a:p>
            <a:pPr marL="0" indent="0" defTabSz="912813">
              <a:buNone/>
            </a:pPr>
            <a:r>
              <a:rPr lang="cs-CZ" altLang="cs-CZ" sz="2100" dirty="0"/>
              <a:t>Rozdíly ve výnosech, spotřebě živé práce a vlastních nákladech závisí pak na intenzitě a organizaci výroby. </a:t>
            </a:r>
          </a:p>
          <a:p>
            <a:pPr marL="0" indent="0" defTabSz="912813">
              <a:buNone/>
            </a:pPr>
            <a:r>
              <a:rPr lang="cs-CZ" altLang="cs-CZ" sz="2100" dirty="0"/>
              <a:t>Zelenina se pěstuje jako „doplněk“ RV prakticky všude</a:t>
            </a:r>
          </a:p>
          <a:p>
            <a:pPr marL="0" indent="0" defTabSz="912813">
              <a:buNone/>
            </a:pPr>
            <a:r>
              <a:rPr lang="cs-CZ" altLang="cs-CZ" sz="2100" dirty="0"/>
              <a:t>tržní produkce se většinou soustřeďuje v ucelených oblastech se zvlášť vhodnými půdními a klimatickými podmínkami nebo v příměstských oblastech. </a:t>
            </a:r>
          </a:p>
          <a:p>
            <a:pPr marL="0" indent="0" defTabSz="912813">
              <a:buNone/>
            </a:pPr>
            <a:r>
              <a:rPr lang="cs-CZ" altLang="cs-CZ" sz="2100" dirty="0"/>
              <a:t>Některé druhy zeleniny jsou také ve značném množství i                                         důležitou surovinou pro potravinářský průmysl. </a:t>
            </a:r>
          </a:p>
          <a:p>
            <a:pPr lvl="2" defTabSz="912813">
              <a:lnSpc>
                <a:spcPct val="80000"/>
              </a:lnSpc>
              <a:buNone/>
            </a:pPr>
            <a:endParaRPr lang="cs-CZ" altLang="cs-CZ" sz="1900" dirty="0"/>
          </a:p>
          <a:p>
            <a:pPr lvl="2" defTabSz="912813">
              <a:lnSpc>
                <a:spcPct val="80000"/>
              </a:lnSpc>
            </a:pPr>
            <a:endParaRPr lang="cs-CZ" altLang="cs-CZ" sz="1800" dirty="0"/>
          </a:p>
        </p:txBody>
      </p:sp>
      <p:pic>
        <p:nvPicPr>
          <p:cNvPr id="41992" name="Picture 9" descr="zelenina">
            <a:extLst>
              <a:ext uri="{FF2B5EF4-FFF2-40B4-BE49-F238E27FC236}">
                <a16:creationId xmlns:a16="http://schemas.microsoft.com/office/drawing/2014/main" id="{CF9701D6-8B9C-4FF5-9486-57091157D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941" y="1442750"/>
            <a:ext cx="1999422" cy="133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CF8B66D-5E28-4A1E-882A-39F6465DA72B}"/>
              </a:ext>
            </a:extLst>
          </p:cNvPr>
          <p:cNvSpPr txBox="1"/>
          <p:nvPr/>
        </p:nvSpPr>
        <p:spPr>
          <a:xfrm>
            <a:off x="7277927" y="4864041"/>
            <a:ext cx="4780724" cy="1865126"/>
          </a:xfrm>
          <a:prstGeom prst="rect">
            <a:avLst/>
          </a:prstGeom>
          <a:solidFill>
            <a:srgbClr val="AEBAC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28600" lvl="1" indent="0" algn="ctr" defTabSz="912813">
              <a:lnSpc>
                <a:spcPct val="80000"/>
              </a:lnSpc>
              <a:buNone/>
            </a:pPr>
            <a:r>
              <a:rPr lang="cs-CZ" altLang="cs-CZ" b="1" dirty="0"/>
              <a:t>světová produkce (2014): 1116,9 mil. t </a:t>
            </a:r>
          </a:p>
          <a:p>
            <a:pPr marL="228600" lvl="1" indent="0" defTabSz="912813">
              <a:lnSpc>
                <a:spcPct val="80000"/>
              </a:lnSpc>
              <a:buNone/>
            </a:pPr>
            <a:r>
              <a:rPr lang="cs-CZ" altLang="cs-CZ" dirty="0"/>
              <a:t>východní a jižní Asie (2/3 produkce)</a:t>
            </a:r>
          </a:p>
          <a:p>
            <a:pPr marL="228600" lvl="1" indent="0" defTabSz="912813">
              <a:lnSpc>
                <a:spcPct val="80000"/>
              </a:lnSpc>
              <a:buNone/>
            </a:pPr>
            <a:r>
              <a:rPr lang="cs-CZ" altLang="cs-CZ" dirty="0"/>
              <a:t>Největší producent (2014): Čína (598,8 mil. t)</a:t>
            </a:r>
          </a:p>
          <a:p>
            <a:pPr marL="228600" lvl="1" defTabSz="912813">
              <a:lnSpc>
                <a:spcPct val="80000"/>
              </a:lnSpc>
            </a:pPr>
            <a:r>
              <a:rPr lang="cs-CZ" altLang="cs-CZ" dirty="0"/>
              <a:t>nejvíce: rajčata (14,6% produkce), </a:t>
            </a:r>
          </a:p>
          <a:p>
            <a:pPr marL="228600" lvl="1" defTabSz="912813">
              <a:lnSpc>
                <a:spcPct val="80000"/>
              </a:lnSpc>
            </a:pPr>
            <a:r>
              <a:rPr lang="cs-CZ" altLang="cs-CZ" dirty="0"/>
              <a:t>vodní meloun (9,6%), </a:t>
            </a:r>
          </a:p>
          <a:p>
            <a:pPr marL="228600" lvl="1" defTabSz="912813">
              <a:lnSpc>
                <a:spcPct val="80000"/>
              </a:lnSpc>
            </a:pPr>
            <a:r>
              <a:rPr lang="cs-CZ" altLang="cs-CZ" dirty="0"/>
              <a:t>cibule (7,6%), </a:t>
            </a:r>
          </a:p>
          <a:p>
            <a:pPr marL="228600" lvl="1" defTabSz="912813">
              <a:lnSpc>
                <a:spcPct val="80000"/>
              </a:lnSpc>
            </a:pPr>
            <a:r>
              <a:rPr lang="cs-CZ" altLang="cs-CZ" dirty="0"/>
              <a:t>Zelí (6,4%), </a:t>
            </a:r>
          </a:p>
          <a:p>
            <a:pPr marL="228600" lvl="1" defTabSz="912813">
              <a:lnSpc>
                <a:spcPct val="80000"/>
              </a:lnSpc>
            </a:pPr>
            <a:r>
              <a:rPr lang="cs-CZ" altLang="cs-CZ" dirty="0"/>
              <a:t>Okurky (6,0%)</a:t>
            </a:r>
          </a:p>
        </p:txBody>
      </p:sp>
    </p:spTree>
    <p:extLst>
      <p:ext uri="{BB962C8B-B14F-4D97-AF65-F5344CB8AC3E}">
        <p14:creationId xmlns:p14="http://schemas.microsoft.com/office/powerpoint/2010/main" val="37376615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extovéPole 12">
            <a:extLst>
              <a:ext uri="{FF2B5EF4-FFF2-40B4-BE49-F238E27FC236}">
                <a16:creationId xmlns:a16="http://schemas.microsoft.com/office/drawing/2014/main" id="{2602488C-24AD-4B4D-B099-5584403D1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6308725"/>
            <a:ext cx="1079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 defTabSz="912813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 defTabSz="912813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 defTabSz="912813">
              <a:spcBef>
                <a:spcPts val="400"/>
              </a:spcBef>
              <a:buClr>
                <a:srgbClr val="8D89A4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 defTabSz="912813">
              <a:spcBef>
                <a:spcPts val="400"/>
              </a:spcBef>
              <a:buClr>
                <a:srgbClr val="74856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91281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4856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91281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4856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91281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4856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91281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4856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dirty="0" err="1">
                <a:latin typeface="Arial" panose="020B0604020202020204" pitchFamily="34" charset="0"/>
              </a:rPr>
              <a:t>Zdroj:FAO</a:t>
            </a:r>
            <a:endParaRPr lang="cs-CZ" altLang="cs-CZ" sz="1200" dirty="0">
              <a:latin typeface="Arial" panose="020B0604020202020204" pitchFamily="34" charset="0"/>
            </a:endParaRPr>
          </a:p>
        </p:txBody>
      </p:sp>
      <p:pic>
        <p:nvPicPr>
          <p:cNvPr id="44038" name="Picture 9" descr="4086hainan1">
            <a:extLst>
              <a:ext uri="{FF2B5EF4-FFF2-40B4-BE49-F238E27FC236}">
                <a16:creationId xmlns:a16="http://schemas.microsoft.com/office/drawing/2014/main" id="{868B8538-53C0-4842-8DAE-3BC27482F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9" y="0"/>
            <a:ext cx="3635375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11" descr="http://www.vegcraft.mcdonaldcontractors.co.uk/pictures/vegharvest1.jpg">
            <a:extLst>
              <a:ext uri="{FF2B5EF4-FFF2-40B4-BE49-F238E27FC236}">
                <a16:creationId xmlns:a16="http://schemas.microsoft.com/office/drawing/2014/main" id="{3BC06F6B-B34A-4978-9366-35ED4F882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44900"/>
            <a:ext cx="3519488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Obrázek 2">
            <a:extLst>
              <a:ext uri="{FF2B5EF4-FFF2-40B4-BE49-F238E27FC236}">
                <a16:creationId xmlns:a16="http://schemas.microsoft.com/office/drawing/2014/main" id="{70E9AF1F-A6D2-4B65-8684-1B41BB080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1" y="2133600"/>
            <a:ext cx="4672013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Obrázek 1">
            <a:extLst>
              <a:ext uri="{FF2B5EF4-FFF2-40B4-BE49-F238E27FC236}">
                <a16:creationId xmlns:a16="http://schemas.microsoft.com/office/drawing/2014/main" id="{FBF4EAA5-8E04-4224-9A97-16027C28C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5875"/>
            <a:ext cx="4470400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6491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>
            <a:extLst>
              <a:ext uri="{FF2B5EF4-FFF2-40B4-BE49-F238E27FC236}">
                <a16:creationId xmlns:a16="http://schemas.microsoft.com/office/drawing/2014/main" id="{8279EBBB-2B37-4F2C-B8BE-8C59F7A1E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620714"/>
            <a:ext cx="8434387" cy="532447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0027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9FF0936-33F8-43A2-98E0-6491FDD40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/>
              <a:t>Chov skotu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A955192-E646-4F9D-B22B-4721BEABB2EA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781878" y="1600200"/>
            <a:ext cx="10747513" cy="449580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cs-CZ" sz="3200" dirty="0"/>
              <a:t>Rozšířen rovnoměrně po světě.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cs-CZ" sz="3200" dirty="0"/>
              <a:t>Chov skotu zabezpečuje přes 90 % světové spotřeby mléka a více než 30 % masa (kromě ryb).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cs-CZ" sz="3200" dirty="0"/>
              <a:t>Územní vazba na krmivovou základnu je poměrně výrazná 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cs-CZ" sz="3200" dirty="0"/>
              <a:t>Hlavní koncentrace obyvatelstva v HVZ zpravidla lemují zóny zaměřené na chov skotu na mléko, naopak v marginálních oblastech převládá chov skotu na maso. 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cs-CZ" sz="3200" dirty="0"/>
              <a:t>V HVZ je chov skotu většinou založen na vysoké intenzitě chovu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cs-CZ" sz="3200" dirty="0"/>
              <a:t>v HMVZ se často jedná o primitivní úroveň chovu, který tak často nevytváří  ani přebytky pro trh. </a:t>
            </a:r>
          </a:p>
          <a:p>
            <a:pPr lvl="1">
              <a:lnSpc>
                <a:spcPct val="120000"/>
              </a:lnSpc>
            </a:pPr>
            <a:r>
              <a:rPr lang="cs-CZ" altLang="cs-CZ" sz="3000" dirty="0"/>
              <a:t>počet skotu neustále roste</a:t>
            </a:r>
          </a:p>
          <a:p>
            <a:pPr lvl="1">
              <a:lnSpc>
                <a:spcPct val="120000"/>
              </a:lnSpc>
            </a:pPr>
            <a:r>
              <a:rPr lang="cs-CZ" altLang="cs-CZ" sz="3000" dirty="0"/>
              <a:t>počet chovaného skotu ve světě je 1 474,5 mil. (2014)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cs-CZ" sz="32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B972B42-BA0F-44C8-9A94-3E1B01964999}"/>
              </a:ext>
            </a:extLst>
          </p:cNvPr>
          <p:cNvSpPr txBox="1"/>
          <p:nvPr/>
        </p:nvSpPr>
        <p:spPr>
          <a:xfrm>
            <a:off x="6798365" y="5567470"/>
            <a:ext cx="5088835" cy="757130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</a:pPr>
            <a:r>
              <a:rPr lang="cs-CZ" altLang="cs-CZ" dirty="0"/>
              <a:t>nejvíce v jižní Americe (26%) a jižní Asii (24%)</a:t>
            </a:r>
          </a:p>
          <a:p>
            <a:pPr lvl="1">
              <a:lnSpc>
                <a:spcPct val="120000"/>
              </a:lnSpc>
            </a:pPr>
            <a:r>
              <a:rPr lang="cs-CZ" altLang="cs-CZ" dirty="0"/>
              <a:t>nejvíce skotu (2014): Brazílie (212,3 mil.) </a:t>
            </a:r>
          </a:p>
        </p:txBody>
      </p:sp>
    </p:spTree>
    <p:extLst>
      <p:ext uri="{BB962C8B-B14F-4D97-AF65-F5344CB8AC3E}">
        <p14:creationId xmlns:p14="http://schemas.microsoft.com/office/powerpoint/2010/main" val="23409299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>
            <a:extLst>
              <a:ext uri="{FF2B5EF4-FFF2-40B4-BE49-F238E27FC236}">
                <a16:creationId xmlns:a16="http://schemas.microsoft.com/office/drawing/2014/main" id="{0D545616-A9C0-49D2-B9C1-92CDA2BC9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92600"/>
            <a:ext cx="342423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Obrázek 3">
            <a:extLst>
              <a:ext uri="{FF2B5EF4-FFF2-40B4-BE49-F238E27FC236}">
                <a16:creationId xmlns:a16="http://schemas.microsoft.com/office/drawing/2014/main" id="{0CC3CB2F-E6F9-4776-A330-20F9D9812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13" y="-4763"/>
            <a:ext cx="43370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Obrázek 8">
            <a:extLst>
              <a:ext uri="{FF2B5EF4-FFF2-40B4-BE49-F238E27FC236}">
                <a16:creationId xmlns:a16="http://schemas.microsoft.com/office/drawing/2014/main" id="{3A4F0D62-B318-4B2E-ACD8-C821AF3ED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3367087"/>
            <a:ext cx="5808662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Obrázek 4">
            <a:extLst>
              <a:ext uri="{FF2B5EF4-FFF2-40B4-BE49-F238E27FC236}">
                <a16:creationId xmlns:a16="http://schemas.microsoft.com/office/drawing/2014/main" id="{3AB9D2AB-AC97-4CA3-9F11-517855FF9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-4763"/>
            <a:ext cx="480695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981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C0C59-2E3D-4560-9888-06B9E4718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450" y="856819"/>
            <a:ext cx="7729728" cy="1188720"/>
          </a:xfrm>
        </p:spPr>
        <p:txBody>
          <a:bodyPr/>
          <a:lstStyle/>
          <a:p>
            <a:r>
              <a:rPr lang="cs-CZ" dirty="0"/>
              <a:t>Stěhovavé zemědělství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BEC451E-4D26-4F00-808C-295D9E288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817" y="2532026"/>
            <a:ext cx="9846365" cy="39217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Vlhké tropické oblasti světa </a:t>
            </a:r>
            <a:r>
              <a:rPr lang="cs-CZ" dirty="0"/>
              <a:t>(Amazonie v Jižní Americe, střední a západní Afrika, ostrovy jihovýchodní Asie) </a:t>
            </a:r>
          </a:p>
          <a:p>
            <a:pPr marL="228600" lvl="1" indent="0">
              <a:buNone/>
            </a:pPr>
            <a:r>
              <a:rPr lang="cs-CZ" dirty="0"/>
              <a:t>dohromady cca ¼ povrchu Země, </a:t>
            </a:r>
          </a:p>
          <a:p>
            <a:pPr marL="228600" lvl="1" indent="0">
              <a:buNone/>
            </a:pPr>
            <a:r>
              <a:rPr lang="cs-CZ" dirty="0"/>
              <a:t>Rychlé vyčerpání půdních živiny, poté musí řadu let ležet půda ladem (cca 20 let), </a:t>
            </a:r>
          </a:p>
          <a:p>
            <a:pPr marL="228600" lvl="1" indent="0">
              <a:buNone/>
            </a:pPr>
            <a:r>
              <a:rPr lang="cs-CZ" b="1" dirty="0"/>
              <a:t>základní znaky</a:t>
            </a:r>
          </a:p>
          <a:p>
            <a:pPr marL="228600" lvl="1" indent="0">
              <a:buNone/>
            </a:pPr>
            <a:r>
              <a:rPr lang="cs-CZ" dirty="0"/>
              <a:t>zisk pozemku pro pěstování zemědělských plodin prostřednictvím posekání vegetace a spálením zbytků („</a:t>
            </a:r>
            <a:r>
              <a:rPr lang="cs-CZ" dirty="0" err="1"/>
              <a:t>slash</a:t>
            </a:r>
            <a:r>
              <a:rPr lang="cs-CZ" dirty="0"/>
              <a:t>-and-</a:t>
            </a:r>
            <a:r>
              <a:rPr lang="cs-CZ" dirty="0" err="1"/>
              <a:t>burn</a:t>
            </a:r>
            <a:r>
              <a:rPr lang="cs-CZ" dirty="0"/>
              <a:t>-</a:t>
            </a:r>
            <a:r>
              <a:rPr lang="cs-CZ" dirty="0" err="1"/>
              <a:t>agriculture</a:t>
            </a:r>
            <a:r>
              <a:rPr lang="cs-CZ" dirty="0"/>
              <a:t>“), </a:t>
            </a:r>
          </a:p>
          <a:p>
            <a:pPr marL="228600" lvl="1" indent="0">
              <a:buNone/>
            </a:pPr>
            <a:r>
              <a:rPr lang="cs-CZ" dirty="0"/>
              <a:t>půda je obvykle vlastněna celou vesnicí, nikoliv jednotlivými rodinami; (jistý druh komunitního zemědělství)</a:t>
            </a:r>
          </a:p>
          <a:p>
            <a:pPr marL="0" indent="0">
              <a:buNone/>
            </a:pPr>
            <a:r>
              <a:rPr lang="cs-CZ" b="1" dirty="0"/>
              <a:t>typické plodiny</a:t>
            </a:r>
          </a:p>
          <a:p>
            <a:pPr marL="228600" lvl="1" indent="0">
              <a:buNone/>
            </a:pPr>
            <a:r>
              <a:rPr lang="cs-CZ" dirty="0"/>
              <a:t>jihovýchodní Asie → rýže, </a:t>
            </a:r>
          </a:p>
          <a:p>
            <a:pPr marL="228600" lvl="1" indent="0">
              <a:buNone/>
            </a:pPr>
            <a:r>
              <a:rPr lang="cs-CZ" dirty="0"/>
              <a:t> Jižní Amerika → kukuřice, maniok, </a:t>
            </a:r>
          </a:p>
          <a:p>
            <a:pPr marL="228600" lvl="1" indent="0">
              <a:buNone/>
            </a:pPr>
            <a:r>
              <a:rPr lang="cs-CZ" dirty="0"/>
              <a:t>Afrika → proso, čirok (</a:t>
            </a:r>
            <a:r>
              <a:rPr lang="cs-CZ" dirty="0" err="1"/>
              <a:t>sorghum</a:t>
            </a:r>
            <a:r>
              <a:rPr lang="cs-CZ" dirty="0"/>
              <a:t>), </a:t>
            </a:r>
          </a:p>
          <a:p>
            <a:pPr marL="0" indent="0">
              <a:buNone/>
            </a:pPr>
            <a:r>
              <a:rPr lang="cs-CZ" dirty="0"/>
              <a:t>očekávaná budoucnost: − stálý pokles rozlohy </a:t>
            </a:r>
          </a:p>
          <a:p>
            <a:pPr marL="0" indent="0">
              <a:buNone/>
            </a:pPr>
            <a:r>
              <a:rPr lang="cs-CZ" dirty="0"/>
              <a:t> náhradní </a:t>
            </a:r>
            <a:r>
              <a:rPr lang="cs-CZ" dirty="0" err="1"/>
              <a:t>land</a:t>
            </a:r>
            <a:r>
              <a:rPr lang="cs-CZ" dirty="0"/>
              <a:t>-use: těžba dřeva, chov dobytka, pěstování tržních plodin,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72824AA-E96F-4D88-BCF7-9E8E7EE62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560" y="0"/>
            <a:ext cx="3882440" cy="25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751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3CB62BD-9685-4212-BB62-DD614D41E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/>
              <a:t>Výroba hovězího masa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70BA8D0-5A15-44F8-826C-7AA8AC2BC93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774" y="1600200"/>
            <a:ext cx="8531225" cy="44958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altLang="cs-CZ" sz="2000" dirty="0"/>
              <a:t>produkce hovězího masa neustále roste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altLang="cs-CZ" sz="2000" dirty="0"/>
              <a:t>světová produkce v roce 2014 dosáhla 68,4 mil t</a:t>
            </a:r>
            <a:endParaRPr lang="cs-CZ" altLang="cs-CZ" sz="1200" dirty="0"/>
          </a:p>
          <a:p>
            <a:pPr lvl="1">
              <a:lnSpc>
                <a:spcPct val="120000"/>
              </a:lnSpc>
            </a:pPr>
            <a:r>
              <a:rPr lang="cs-CZ" altLang="cs-CZ" dirty="0"/>
              <a:t>nejvíce v jižní (21%) a severní Americe (20%)</a:t>
            </a:r>
          </a:p>
          <a:p>
            <a:pPr lvl="1">
              <a:lnSpc>
                <a:spcPct val="120000"/>
              </a:lnSpc>
            </a:pPr>
            <a:r>
              <a:rPr lang="cs-CZ" altLang="cs-CZ" dirty="0"/>
              <a:t>největší světový producent(2014): USA (11,4 mil. t) </a:t>
            </a:r>
          </a:p>
          <a:p>
            <a:pPr eaLnBrk="1" hangingPunct="1">
              <a:lnSpc>
                <a:spcPct val="120000"/>
              </a:lnSpc>
            </a:pPr>
            <a:endParaRPr lang="cs-CZ" altLang="cs-CZ" sz="120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D7CC5F99-3F19-43E3-9DA0-F091E4834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6" y="3692964"/>
            <a:ext cx="45847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4">
            <a:extLst>
              <a:ext uri="{FF2B5EF4-FFF2-40B4-BE49-F238E27FC236}">
                <a16:creationId xmlns:a16="http://schemas.microsoft.com/office/drawing/2014/main" id="{272B2B50-1B7B-4DED-9196-17F90A913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921" y="3692964"/>
            <a:ext cx="3604593" cy="309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8565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D919FB8-AF4B-4547-9BDC-5FFF2ADFB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775" y="2667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/>
              <a:t>Mléko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0B7C6D9-2B60-40E2-A3D2-1FAD3AE57B5F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cs-CZ" sz="2000" dirty="0"/>
              <a:t>produkce kravského mléka v roce 2014: 652,3 mil. t</a:t>
            </a:r>
          </a:p>
          <a:p>
            <a:pPr marL="365760" lvl="1" indent="0">
              <a:lnSpc>
                <a:spcPct val="120000"/>
              </a:lnSpc>
              <a:buNone/>
              <a:defRPr/>
            </a:pPr>
            <a:r>
              <a:rPr lang="cs-CZ" sz="1400" dirty="0"/>
              <a:t>rovnoměrně rozprostřená po světě</a:t>
            </a:r>
          </a:p>
          <a:p>
            <a:pPr marL="365760" lvl="1" indent="0">
              <a:lnSpc>
                <a:spcPct val="120000"/>
              </a:lnSpc>
              <a:buNone/>
              <a:defRPr/>
            </a:pPr>
            <a:r>
              <a:rPr lang="cs-CZ" sz="1400" dirty="0"/>
              <a:t>menší význam v Africe a JV a </a:t>
            </a:r>
            <a:r>
              <a:rPr lang="cs-CZ" sz="1400" dirty="0" err="1"/>
              <a:t>záp</a:t>
            </a:r>
            <a:r>
              <a:rPr lang="cs-CZ" sz="1400" dirty="0"/>
              <a:t>.  Asii</a:t>
            </a:r>
          </a:p>
          <a:p>
            <a:pPr marL="365760" lvl="1" indent="0">
              <a:lnSpc>
                <a:spcPct val="120000"/>
              </a:lnSpc>
              <a:buNone/>
              <a:defRPr/>
            </a:pPr>
            <a:r>
              <a:rPr lang="cs-CZ" sz="1400" dirty="0"/>
              <a:t>největší producent (2014): USA (93,4 mil.t)</a:t>
            </a:r>
            <a:endParaRPr lang="cs-CZ" sz="2000" dirty="0"/>
          </a:p>
          <a:p>
            <a:pPr marL="0" indent="0">
              <a:lnSpc>
                <a:spcPct val="120000"/>
              </a:lnSpc>
              <a:buNone/>
              <a:defRPr/>
            </a:pPr>
            <a:endParaRPr lang="cs-CZ" sz="2000" dirty="0"/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cs-CZ" sz="2000" dirty="0"/>
              <a:t>produkce buvolího mléka v roce 2014: 74,5 mil.t</a:t>
            </a:r>
          </a:p>
          <a:p>
            <a:pPr marL="365760" lvl="1" indent="0">
              <a:lnSpc>
                <a:spcPct val="120000"/>
              </a:lnSpc>
              <a:buNone/>
              <a:defRPr/>
            </a:pPr>
            <a:r>
              <a:rPr lang="cs-CZ" sz="1400" dirty="0"/>
              <a:t>produkce prudce roste</a:t>
            </a:r>
          </a:p>
          <a:p>
            <a:pPr marL="365760" lvl="1" indent="0">
              <a:lnSpc>
                <a:spcPct val="120000"/>
              </a:lnSpc>
              <a:buNone/>
              <a:defRPr/>
            </a:pPr>
            <a:r>
              <a:rPr lang="cs-CZ" sz="1400" dirty="0"/>
              <a:t>převážně jižní Asie (93%)</a:t>
            </a:r>
          </a:p>
          <a:p>
            <a:pPr marL="365760" lvl="1" indent="0">
              <a:lnSpc>
                <a:spcPct val="120000"/>
              </a:lnSpc>
              <a:buNone/>
              <a:defRPr/>
            </a:pPr>
            <a:r>
              <a:rPr lang="cs-CZ" sz="1400" dirty="0"/>
              <a:t>největší producenti (2014): </a:t>
            </a:r>
          </a:p>
          <a:p>
            <a:pPr marL="457200" lvl="2" indent="0">
              <a:lnSpc>
                <a:spcPct val="120000"/>
              </a:lnSpc>
              <a:buNone/>
              <a:defRPr/>
            </a:pPr>
            <a:r>
              <a:rPr lang="cs-CZ" sz="1400" dirty="0"/>
              <a:t>Indie (74,4 mil.t), Pákistán (25,0), Čína (3,1), Egypt (2,9), Nepál (1,1)</a:t>
            </a: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63FD0DE0-7276-406B-90F1-9E30144FD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901" y="1440635"/>
            <a:ext cx="4347334" cy="272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1">
            <a:extLst>
              <a:ext uri="{FF2B5EF4-FFF2-40B4-BE49-F238E27FC236}">
                <a16:creationId xmlns:a16="http://schemas.microsoft.com/office/drawing/2014/main" id="{B8E1211F-33C6-4E49-884A-5BF501A16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901" y="4323507"/>
            <a:ext cx="3911732" cy="235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990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05BAF10-324F-4CE2-A134-ACA28454F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/>
              <a:t>Chov prasat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23A8BB5-32B0-4623-9791-B63834CBB75F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09489" y="1600200"/>
            <a:ext cx="9980686" cy="44958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cs-CZ" dirty="0"/>
              <a:t>početní stavy prasat v roce 2014: 985,6 mil. </a:t>
            </a:r>
          </a:p>
          <a:p>
            <a:pPr marL="365760" lvl="1" indent="0">
              <a:lnSpc>
                <a:spcPct val="120000"/>
              </a:lnSpc>
              <a:buNone/>
              <a:defRPr/>
            </a:pPr>
            <a:r>
              <a:rPr lang="cs-CZ" sz="1200" dirty="0"/>
              <a:t>východní Asie (více než ½ stavu), Evropa, Amerika </a:t>
            </a:r>
          </a:p>
          <a:p>
            <a:pPr marL="365760" lvl="1" indent="0">
              <a:lnSpc>
                <a:spcPct val="120000"/>
              </a:lnSpc>
              <a:buNone/>
              <a:defRPr/>
            </a:pPr>
            <a:r>
              <a:rPr lang="cs-CZ" sz="1200" dirty="0"/>
              <a:t>největší stavy (2014): Čína (480,0 mil.)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cs-CZ" dirty="0"/>
              <a:t>produkce vepřového masa v roce 2014: 109,2 mil. t</a:t>
            </a:r>
          </a:p>
          <a:p>
            <a:pPr marL="365760" lvl="1" indent="0">
              <a:lnSpc>
                <a:spcPct val="120000"/>
              </a:lnSpc>
              <a:buNone/>
              <a:defRPr/>
            </a:pPr>
            <a:r>
              <a:rPr lang="cs-CZ" sz="1100" dirty="0"/>
              <a:t>východní Asie (více než ½ stavu), Evropa, severní Amerika </a:t>
            </a:r>
          </a:p>
          <a:p>
            <a:pPr marL="365760" lvl="1" indent="0">
              <a:lnSpc>
                <a:spcPct val="120000"/>
              </a:lnSpc>
              <a:buNone/>
              <a:defRPr/>
            </a:pPr>
            <a:r>
              <a:rPr lang="cs-CZ" sz="1100" dirty="0"/>
              <a:t>největší producent (2014): Čína (55,3 mil.t)</a:t>
            </a:r>
          </a:p>
          <a:p>
            <a:pPr marL="640080" lvl="1" indent="-274320">
              <a:lnSpc>
                <a:spcPct val="120000"/>
              </a:lnSpc>
              <a:buFont typeface="Wingdings 2"/>
              <a:buChar char=""/>
              <a:defRPr/>
            </a:pPr>
            <a:endParaRPr lang="cs-CZ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69100509-3DC0-4BD7-85EE-55781EA27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559" y="1600200"/>
            <a:ext cx="4581965" cy="400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3">
            <a:extLst>
              <a:ext uri="{FF2B5EF4-FFF2-40B4-BE49-F238E27FC236}">
                <a16:creationId xmlns:a16="http://schemas.microsoft.com/office/drawing/2014/main" id="{88F48662-5EF2-45A6-9A2D-EB2DB8F53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55" y="4622494"/>
            <a:ext cx="3718901" cy="223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4958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>
            <a:extLst>
              <a:ext uri="{FF2B5EF4-FFF2-40B4-BE49-F238E27FC236}">
                <a16:creationId xmlns:a16="http://schemas.microsoft.com/office/drawing/2014/main" id="{244B0EA4-9863-4DD2-A182-92177167C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19600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Obrázek 1">
            <a:extLst>
              <a:ext uri="{FF2B5EF4-FFF2-40B4-BE49-F238E27FC236}">
                <a16:creationId xmlns:a16="http://schemas.microsoft.com/office/drawing/2014/main" id="{4114C6C7-59AF-446B-BDF8-3909DAC7D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4" y="0"/>
            <a:ext cx="4473575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Obrázek 2">
            <a:extLst>
              <a:ext uri="{FF2B5EF4-FFF2-40B4-BE49-F238E27FC236}">
                <a16:creationId xmlns:a16="http://schemas.microsoft.com/office/drawing/2014/main" id="{2D1F87ED-7DA3-4056-91A9-E9FA2BEA4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Obrázek 3">
            <a:extLst>
              <a:ext uri="{FF2B5EF4-FFF2-40B4-BE49-F238E27FC236}">
                <a16:creationId xmlns:a16="http://schemas.microsoft.com/office/drawing/2014/main" id="{478DE5C8-BAB9-453C-A541-097FCECB2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4" y="3932239"/>
            <a:ext cx="482282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9164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0B0084B-C8F7-4F5B-8155-409E95D5E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/>
              <a:t>Chov ovcí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3E40535A-A5CA-4D7D-A399-652AC4A977A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92369" y="1600200"/>
            <a:ext cx="9797806" cy="50292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000" dirty="0"/>
              <a:t>do 60.let 20.století nejpočetnějším chovem domácích zvířat </a:t>
            </a:r>
          </a:p>
          <a:p>
            <a:pPr marL="228600" lvl="1" indent="0">
              <a:lnSpc>
                <a:spcPct val="120000"/>
              </a:lnSpc>
              <a:buNone/>
            </a:pPr>
            <a:r>
              <a:rPr lang="cs-CZ" altLang="cs-CZ" dirty="0"/>
              <a:t>cca ¼ chovu na vlnu, nejextenzivnější chov</a:t>
            </a:r>
          </a:p>
          <a:p>
            <a:pPr marL="228600" lvl="1" indent="0">
              <a:lnSpc>
                <a:spcPct val="120000"/>
              </a:lnSpc>
              <a:buNone/>
            </a:pPr>
            <a:r>
              <a:rPr lang="cs-CZ" altLang="cs-CZ" dirty="0"/>
              <a:t>Austrálie a NZ specializace na vlnu, UK na maso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cs-CZ" sz="2000" dirty="0"/>
              <a:t>početní stavy ovcí v roce 2014: 1195,6 mil. </a:t>
            </a:r>
          </a:p>
          <a:p>
            <a:pPr marL="365760" lvl="1" indent="0">
              <a:lnSpc>
                <a:spcPct val="120000"/>
              </a:lnSpc>
              <a:buNone/>
              <a:defRPr/>
            </a:pPr>
            <a:r>
              <a:rPr lang="cs-CZ" dirty="0"/>
              <a:t>poměrně rovnoměrné rozložení</a:t>
            </a:r>
          </a:p>
          <a:p>
            <a:pPr marL="365760" lvl="1" indent="0">
              <a:lnSpc>
                <a:spcPct val="120000"/>
              </a:lnSpc>
              <a:buNone/>
              <a:defRPr/>
            </a:pPr>
            <a:r>
              <a:rPr lang="cs-CZ" dirty="0"/>
              <a:t>Větší počty v Asii a Oceánii</a:t>
            </a:r>
          </a:p>
          <a:p>
            <a:pPr marL="365760" lvl="1" indent="0">
              <a:lnSpc>
                <a:spcPct val="120000"/>
              </a:lnSpc>
              <a:buNone/>
              <a:defRPr/>
            </a:pPr>
            <a:r>
              <a:rPr lang="cs-CZ" dirty="0"/>
              <a:t>největší stavy (2014): Čína (194,9mil.)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cs-CZ" sz="2000" dirty="0"/>
              <a:t>produkce skopového masa v roce 2014: 8,9 mil. t</a:t>
            </a:r>
          </a:p>
          <a:p>
            <a:pPr marL="365760" lvl="1" indent="0">
              <a:lnSpc>
                <a:spcPct val="120000"/>
              </a:lnSpc>
              <a:buNone/>
              <a:defRPr/>
            </a:pPr>
            <a:r>
              <a:rPr lang="cs-CZ" dirty="0"/>
              <a:t>Východní Asie (cca 1/4 produkce), jižní a západní Asie, Oceánie, severní Afrika </a:t>
            </a:r>
          </a:p>
          <a:p>
            <a:pPr marL="365760" lvl="1" indent="0">
              <a:lnSpc>
                <a:spcPct val="120000"/>
              </a:lnSpc>
              <a:buNone/>
              <a:defRPr/>
            </a:pPr>
            <a:r>
              <a:rPr lang="cs-CZ" dirty="0"/>
              <a:t>největší producent (2014): Čína (2,18 mil.t)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endParaRPr lang="cs-CZ" altLang="cs-CZ" sz="2000" dirty="0"/>
          </a:p>
          <a:p>
            <a:pPr lvl="1" eaLnBrk="1" hangingPunct="1">
              <a:lnSpc>
                <a:spcPct val="120000"/>
              </a:lnSpc>
            </a:pPr>
            <a:endParaRPr lang="cs-CZ" altLang="cs-CZ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CD5CF920-99DA-4FA1-9F98-81FE54864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751" y="1453724"/>
            <a:ext cx="3579822" cy="313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2">
            <a:extLst>
              <a:ext uri="{FF2B5EF4-FFF2-40B4-BE49-F238E27FC236}">
                <a16:creationId xmlns:a16="http://schemas.microsoft.com/office/drawing/2014/main" id="{67097B19-F783-47E2-A05B-18B9F7B61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047" y="4693858"/>
            <a:ext cx="3600255" cy="216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4206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Obrázek 1">
            <a:extLst>
              <a:ext uri="{FF2B5EF4-FFF2-40B4-BE49-F238E27FC236}">
                <a16:creationId xmlns:a16="http://schemas.microsoft.com/office/drawing/2014/main" id="{7A35DCDC-6647-4846-A752-A6BFAB7D3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444" y="477836"/>
            <a:ext cx="446722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Obrázek 2">
            <a:extLst>
              <a:ext uri="{FF2B5EF4-FFF2-40B4-BE49-F238E27FC236}">
                <a16:creationId xmlns:a16="http://schemas.microsoft.com/office/drawing/2014/main" id="{B3418D2B-9D44-4F59-AD0A-457C33B0D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933" y="4046537"/>
            <a:ext cx="4676775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Obrázek 3">
            <a:extLst>
              <a:ext uri="{FF2B5EF4-FFF2-40B4-BE49-F238E27FC236}">
                <a16:creationId xmlns:a16="http://schemas.microsoft.com/office/drawing/2014/main" id="{17A3EFA6-EDC3-460C-B8A0-872846C4B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731" y="1139483"/>
            <a:ext cx="39243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9866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2754B8D5-BB1B-4497-9CEC-F22E78B1F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/>
              <a:t>Chov drůbeže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0CD514C-E44E-411F-A14C-BE692D3D6321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92369" y="1600200"/>
            <a:ext cx="9797806" cy="4495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cs-CZ" sz="2000" dirty="0"/>
              <a:t>Spotřeba vajec ani drůbežího masa není v rozporu s různými náboženskými předsudky.  V HMVZ zatím ovšem převládají drobné primitivní chovy s minimální produktivitou</a:t>
            </a:r>
          </a:p>
          <a:p>
            <a:pPr marL="0" indent="0">
              <a:buNone/>
              <a:defRPr/>
            </a:pPr>
            <a:r>
              <a:rPr lang="cs-CZ" sz="2000" dirty="0"/>
              <a:t>Naopak v HVZ je produkce masa i vajec spojena s jeho koncentrací a stále výraznější orientací na kupovaná krmiva z jiných oblastí, často i z dovozu</a:t>
            </a:r>
          </a:p>
          <a:p>
            <a:pPr marL="365760" lvl="1" indent="0">
              <a:buNone/>
              <a:defRPr/>
            </a:pPr>
            <a:r>
              <a:rPr lang="cs-CZ" dirty="0"/>
              <a:t>Industrializace</a:t>
            </a:r>
            <a:endParaRPr lang="cs-CZ" sz="1400" dirty="0"/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cs-CZ" sz="2100" dirty="0"/>
              <a:t>početní stavy drůbeže v roce 2014: 21,4 mld. t</a:t>
            </a:r>
          </a:p>
          <a:p>
            <a:pPr marL="228600" lvl="1" indent="0">
              <a:lnSpc>
                <a:spcPct val="120000"/>
              </a:lnSpc>
              <a:buNone/>
              <a:defRPr/>
            </a:pPr>
            <a:r>
              <a:rPr lang="cs-CZ" sz="1400" dirty="0"/>
              <a:t>Asie, Amerika</a:t>
            </a:r>
          </a:p>
          <a:p>
            <a:pPr marL="365760" lvl="1" indent="0">
              <a:lnSpc>
                <a:spcPct val="120000"/>
              </a:lnSpc>
              <a:buNone/>
              <a:defRPr/>
            </a:pPr>
            <a:r>
              <a:rPr lang="cs-CZ" dirty="0"/>
              <a:t>největší producent (2014): Čína (4,6 mld.t)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cs-CZ" sz="2100" dirty="0"/>
              <a:t>produkce drůbežího masa v roce 2014: 98,5 mil. t</a:t>
            </a:r>
          </a:p>
          <a:p>
            <a:pPr marL="365760" lvl="1" indent="0">
              <a:lnSpc>
                <a:spcPct val="120000"/>
              </a:lnSpc>
              <a:buNone/>
              <a:defRPr/>
            </a:pPr>
            <a:r>
              <a:rPr lang="cs-CZ" sz="1400" dirty="0"/>
              <a:t>severní (21%) a jižní (17%) Amerika, východní Asie (19%) </a:t>
            </a:r>
          </a:p>
          <a:p>
            <a:pPr marL="365760" lvl="1" indent="0">
              <a:lnSpc>
                <a:spcPct val="120000"/>
              </a:lnSpc>
              <a:buNone/>
              <a:defRPr/>
            </a:pPr>
            <a:r>
              <a:rPr lang="cs-CZ" sz="1400" dirty="0"/>
              <a:t>největší producent (2014): USA (17,7 mil.t)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cs-CZ" sz="2100" dirty="0"/>
              <a:t>produkce vajec v roce 2014: 75,5 mil. t</a:t>
            </a:r>
          </a:p>
          <a:p>
            <a:pPr marL="365760" lvl="1" indent="0">
              <a:lnSpc>
                <a:spcPct val="120000"/>
              </a:lnSpc>
              <a:buNone/>
              <a:defRPr/>
            </a:pPr>
            <a:r>
              <a:rPr lang="cs-CZ" sz="1400" dirty="0"/>
              <a:t>východní Asie (45%)</a:t>
            </a:r>
          </a:p>
          <a:p>
            <a:pPr marL="365760" lvl="1" indent="0">
              <a:lnSpc>
                <a:spcPct val="120000"/>
              </a:lnSpc>
              <a:buNone/>
              <a:defRPr/>
            </a:pPr>
            <a:r>
              <a:rPr lang="cs-CZ" sz="1400" dirty="0"/>
              <a:t>největší producent (2014): Čína (29,0 mil.t)</a:t>
            </a:r>
          </a:p>
          <a:p>
            <a:pPr marL="365760" lvl="1" indent="0">
              <a:buNone/>
              <a:defRPr/>
            </a:pPr>
            <a:endParaRPr lang="cs-CZ" sz="140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5ABB4053-B0CA-4F93-8239-015DA03D3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432" y="5141843"/>
            <a:ext cx="2855568" cy="171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5">
            <a:extLst>
              <a:ext uri="{FF2B5EF4-FFF2-40B4-BE49-F238E27FC236}">
                <a16:creationId xmlns:a16="http://schemas.microsoft.com/office/drawing/2014/main" id="{6A73EB01-A882-44DA-8FC9-5B19AA4A1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73" y="2513529"/>
            <a:ext cx="4095042" cy="274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622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EDB120-DC83-4E63-849C-BF99FB520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894354"/>
            <a:ext cx="7729728" cy="1188720"/>
          </a:xfrm>
        </p:spPr>
        <p:txBody>
          <a:bodyPr/>
          <a:lstStyle/>
          <a:p>
            <a:r>
              <a:rPr lang="cs-CZ"/>
              <a:t>Pastevecký nomádismus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0E6244-808B-472A-B3C7-E07B4A9A6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661" y="2638044"/>
            <a:ext cx="10230678" cy="360373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/>
              <a:t>suché klimatické oblasti </a:t>
            </a:r>
            <a:r>
              <a:rPr lang="cs-CZ" dirty="0"/>
              <a:t>(severní Afrika, Střední Východ, části střední Asie) –</a:t>
            </a:r>
          </a:p>
          <a:p>
            <a:pPr marL="228600" lvl="1" indent="0">
              <a:buNone/>
            </a:pPr>
            <a:r>
              <a:rPr lang="cs-CZ" dirty="0"/>
              <a:t> dohromady cca 20 % povrchu Země, živí se jím však jen asi 15 mil. obyvatel; </a:t>
            </a:r>
          </a:p>
          <a:p>
            <a:pPr marL="0" indent="0">
              <a:buNone/>
            </a:pPr>
            <a:r>
              <a:rPr lang="cs-CZ" b="1" dirty="0"/>
              <a:t>základní znaky</a:t>
            </a:r>
          </a:p>
          <a:p>
            <a:pPr marL="228600" lvl="1" indent="0">
              <a:buNone/>
            </a:pPr>
            <a:r>
              <a:rPr lang="cs-CZ" dirty="0"/>
              <a:t> pastva domestikovaných živočišných druhů (→ mléko, kůže, srst / vlna, …), </a:t>
            </a:r>
          </a:p>
          <a:p>
            <a:pPr marL="228600" lvl="1" indent="0">
              <a:buNone/>
            </a:pPr>
            <a:r>
              <a:rPr lang="cs-CZ" dirty="0"/>
              <a:t>zvířata však nejsou chována jako zdroj masa, hlavní obživou je obilí </a:t>
            </a:r>
          </a:p>
          <a:p>
            <a:pPr marL="228600" lvl="1" indent="0">
              <a:buNone/>
            </a:pPr>
            <a:r>
              <a:rPr lang="cs-CZ" dirty="0"/>
              <a:t>silný smysl pro teritorialitu (kontrola území nutného pro přežití skupiny, přesné vzorce migračního chování, někdy např. tzv. </a:t>
            </a:r>
            <a:r>
              <a:rPr lang="cs-CZ" dirty="0" err="1"/>
              <a:t>transhumance</a:t>
            </a:r>
            <a:r>
              <a:rPr lang="cs-CZ" dirty="0"/>
              <a:t> = sezónní migrace mezi pastvou v horách a </a:t>
            </a:r>
            <a:r>
              <a:rPr lang="cs-CZ" dirty="0" err="1"/>
              <a:t>nížinnách</a:t>
            </a:r>
            <a:r>
              <a:rPr lang="cs-CZ" dirty="0"/>
              <a:t>);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b="1" dirty="0"/>
              <a:t>typické zvířecí druhy: </a:t>
            </a:r>
            <a:r>
              <a:rPr lang="cs-CZ" dirty="0"/>
              <a:t>− severní Afrika, Střední Východ → velbloud, ovce, koza, − střední Asie → kůň  </a:t>
            </a:r>
          </a:p>
          <a:p>
            <a:pPr marL="0" indent="0">
              <a:buNone/>
            </a:pPr>
            <a:r>
              <a:rPr lang="cs-CZ" dirty="0"/>
              <a:t>očekávaná budoucnost: − pokles významu této formy zemědělství, </a:t>
            </a:r>
          </a:p>
          <a:p>
            <a:pPr marL="228600" lvl="1" indent="0">
              <a:buNone/>
            </a:pPr>
            <a:r>
              <a:rPr lang="cs-CZ" dirty="0"/>
              <a:t>snahy o přesídlení / usazení nomádů např. v Číně, Kazachstánu (za bývalého SSSR) a v některých státech Středního Východu.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7A8B53F-8D90-4021-994B-478D1FA46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900" y="0"/>
            <a:ext cx="4610100" cy="2562225"/>
          </a:xfrm>
          <a:prstGeom prst="rect">
            <a:avLst/>
          </a:prstGeom>
        </p:spPr>
      </p:pic>
      <p:pic>
        <p:nvPicPr>
          <p:cNvPr id="5" name="Picture 5" descr="k-nam5">
            <a:extLst>
              <a:ext uri="{FF2B5EF4-FFF2-40B4-BE49-F238E27FC236}">
                <a16:creationId xmlns:a16="http://schemas.microsoft.com/office/drawing/2014/main" id="{0E18FDB3-DBFB-498D-AFA5-26AA4F7CE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575" y="2048256"/>
            <a:ext cx="2528425" cy="172940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941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00C746-20C1-4BD7-9544-CB65251D3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748" y="908422"/>
            <a:ext cx="7729728" cy="1188720"/>
          </a:xfrm>
        </p:spPr>
        <p:txBody>
          <a:bodyPr/>
          <a:lstStyle/>
          <a:p>
            <a:r>
              <a:rPr lang="cs-CZ" dirty="0"/>
              <a:t>Intenzivní subsistenční zemědělství s dominancí rýže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629AB9-65A3-491D-9573-B3D059422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638044"/>
            <a:ext cx="10151165" cy="35639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Hustě zalidněné oblasti ve východní, jihovýchodní a jižní Asii (jihovýchod Číny, východ Indie, část jihovýchodní Asie);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základní znaky:</a:t>
            </a:r>
          </a:p>
          <a:p>
            <a:pPr marL="228600" lvl="1" indent="0">
              <a:buNone/>
            </a:pPr>
            <a:r>
              <a:rPr lang="cs-CZ" dirty="0"/>
              <a:t>malé pozemky (nejmenší na světě) vlastněné jednotlivými rodinami → dokonale propracované metody zemědělství (terasování strmých svahů),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 některých oblastech sklizeň dvojí úrody za rok → jih Číny, </a:t>
            </a:r>
            <a:r>
              <a:rPr lang="cs-CZ" dirty="0" err="1"/>
              <a:t>Taiwan</a:t>
            </a:r>
            <a:r>
              <a:rPr lang="cs-CZ" dirty="0"/>
              <a:t>, zřídka v Indii (podmínkou je teplá zima), obvykle je také v zimě pěstována jiná plodina – např. ječmen.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https://www.youtube.com/watch?time_continue=132&amp;v=1gg0wK4JoP4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2D92E4C-7467-433E-8262-192D67979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539" y="540440"/>
            <a:ext cx="225742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29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8A9AA2-A51C-47B9-84D0-4AC5A2C60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Intenzivní subsistenční zemědělství s dominancí jiné plodiny než je rýže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C131FB-8355-40E2-80B3-3147B5CE0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3" y="2638044"/>
            <a:ext cx="10747513" cy="31019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hustě zalidněné oblasti jižní, jihovýchodní a východní Asie se suššími léty a drsnějšími zimami ve srovnání s předchozím typem (vnitrozemí Indie, severovýchod Číny); </a:t>
            </a:r>
          </a:p>
          <a:p>
            <a:pPr marL="0" indent="0">
              <a:buNone/>
            </a:pPr>
            <a:r>
              <a:rPr lang="cs-CZ" dirty="0"/>
              <a:t> základní znaky: </a:t>
            </a:r>
          </a:p>
          <a:p>
            <a:pPr marL="228600" lvl="1" indent="0">
              <a:buNone/>
            </a:pPr>
            <a:r>
              <a:rPr lang="cs-CZ" dirty="0"/>
              <a:t>stejné jako předchozí typ </a:t>
            </a:r>
          </a:p>
          <a:p>
            <a:pPr marL="228600" lvl="1" indent="0">
              <a:buNone/>
            </a:pPr>
            <a:r>
              <a:rPr lang="cs-CZ" dirty="0"/>
              <a:t>v některých oblastech (příhodnější podnebí) sklizeň dvojí úrody za rok </a:t>
            </a:r>
          </a:p>
          <a:p>
            <a:pPr marL="228600" lvl="1" indent="0">
              <a:buNone/>
            </a:pPr>
            <a:r>
              <a:rPr lang="cs-CZ" dirty="0"/>
              <a:t>důmyslné střídání pěstovaných plodin; </a:t>
            </a:r>
          </a:p>
          <a:p>
            <a:pPr marL="0" indent="0">
              <a:buNone/>
            </a:pPr>
            <a:r>
              <a:rPr lang="cs-CZ" dirty="0"/>
              <a:t>typické plodiny: </a:t>
            </a:r>
          </a:p>
          <a:p>
            <a:pPr marL="228600" lvl="1" indent="0">
              <a:buNone/>
            </a:pPr>
            <a:r>
              <a:rPr lang="cs-CZ" dirty="0"/>
              <a:t> pšenice,  ječmen, −další druhy obilovin (proso, oves, kukuřice, čirok / </a:t>
            </a:r>
            <a:r>
              <a:rPr lang="cs-CZ" dirty="0" err="1"/>
              <a:t>sorghum</a:t>
            </a:r>
            <a:r>
              <a:rPr lang="cs-CZ" dirty="0"/>
              <a:t>), luštěniny,  sója, tržní produkce bavlny, lnu, konopí a tabáku;</a:t>
            </a:r>
          </a:p>
          <a:p>
            <a:pPr marL="0" indent="0">
              <a:buNone/>
            </a:pPr>
            <a:r>
              <a:rPr lang="cs-CZ" dirty="0"/>
              <a:t>Čína (oba předchozí typy subsistenčního zemědělství) → modifikace tradičního způsobu zemědělství </a:t>
            </a:r>
          </a:p>
        </p:txBody>
      </p:sp>
    </p:spTree>
    <p:extLst>
      <p:ext uri="{BB962C8B-B14F-4D97-AF65-F5344CB8AC3E}">
        <p14:creationId xmlns:p14="http://schemas.microsoft.com/office/powerpoint/2010/main" val="1150953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8A9AA2-A51C-47B9-84D0-4AC5A2C60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51" y="1006702"/>
            <a:ext cx="5885523" cy="1188720"/>
          </a:xfrm>
        </p:spPr>
        <p:txBody>
          <a:bodyPr>
            <a:normAutofit/>
          </a:bodyPr>
          <a:lstStyle/>
          <a:p>
            <a:r>
              <a:rPr lang="cs-CZ" dirty="0"/>
              <a:t>Plantážní zemědělství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C131FB-8355-40E2-80B3-3147B5CE0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3" y="2638044"/>
            <a:ext cx="10747513" cy="36434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oblasti tropů a subtropů (Latinská Amerika, Afrika, Asie)</a:t>
            </a:r>
          </a:p>
          <a:p>
            <a:pPr marL="0" indent="0">
              <a:buNone/>
            </a:pPr>
            <a:r>
              <a:rPr lang="cs-CZ" dirty="0"/>
              <a:t>základní znaky: </a:t>
            </a:r>
          </a:p>
          <a:p>
            <a:pPr marL="228600" lvl="1" indent="0">
              <a:buNone/>
            </a:pPr>
            <a:r>
              <a:rPr lang="cs-CZ" dirty="0"/>
              <a:t>speciální postavení, zastoupeno sice v </a:t>
            </a:r>
            <a:r>
              <a:rPr lang="cs-CZ" dirty="0" err="1"/>
              <a:t>LDRs</a:t>
            </a:r>
            <a:r>
              <a:rPr lang="cs-CZ" dirty="0"/>
              <a:t> je typicky ovládáno společnostmi sídlícími v </a:t>
            </a:r>
            <a:r>
              <a:rPr lang="cs-CZ" dirty="0" err="1"/>
              <a:t>MDRs</a:t>
            </a:r>
            <a:r>
              <a:rPr lang="cs-CZ" dirty="0"/>
              <a:t>, také jeho produkty směřují spíše ke spotřebitelům ve vzdálených rozvinutých státech, tudíž vlastně nejde o </a:t>
            </a:r>
            <a:r>
              <a:rPr lang="cs-CZ" dirty="0" err="1"/>
              <a:t>substinenční</a:t>
            </a:r>
            <a:r>
              <a:rPr lang="cs-CZ" dirty="0"/>
              <a:t>, ale o tržní zemědělství. </a:t>
            </a:r>
          </a:p>
          <a:p>
            <a:pPr marL="228600" lvl="1" indent="0">
              <a:buNone/>
            </a:pPr>
            <a:r>
              <a:rPr lang="cs-CZ" dirty="0"/>
              <a:t> tržní pěstování plodin → prodej na trzích v </a:t>
            </a:r>
            <a:r>
              <a:rPr lang="cs-CZ" dirty="0" err="1"/>
              <a:t>MDRs</a:t>
            </a:r>
            <a:r>
              <a:rPr lang="cs-CZ" dirty="0"/>
              <a:t>, </a:t>
            </a:r>
          </a:p>
          <a:p>
            <a:pPr marL="228600" lvl="1" indent="0">
              <a:buNone/>
            </a:pPr>
            <a:r>
              <a:rPr lang="cs-CZ" dirty="0"/>
              <a:t>specializace velkých farem pouze na jednu, maximálně dvě plodiny, </a:t>
            </a:r>
          </a:p>
          <a:p>
            <a:pPr marL="228600" lvl="1" indent="0">
              <a:buNone/>
            </a:pPr>
            <a:r>
              <a:rPr lang="cs-CZ" dirty="0"/>
              <a:t> plantáže jsou obvykle lokalizovány v řídce zalidněných oblastech → nutný dovoz pracovních sil (důsledkem toho byla v minulosti např. nucená migrace z Afriky do Ameriky), </a:t>
            </a:r>
          </a:p>
          <a:p>
            <a:pPr marL="228600" lvl="1" indent="0">
              <a:buNone/>
            </a:pPr>
            <a:r>
              <a:rPr lang="cs-CZ" dirty="0"/>
              <a:t>předzpracování plodin na plantážích před exportem → snížení hmotnosti, zlevnění přepravy;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typické plodiny:  bavlna, kaučukovník, cukrová třtina, kávovník, čajovník, kakaovník, tabák, banánovník, palma olejná,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53170BD-A66A-4D72-A9C6-B91F24825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866" y="81824"/>
            <a:ext cx="498157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39242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1864</TotalTime>
  <Words>3293</Words>
  <Application>Microsoft Office PowerPoint</Application>
  <PresentationFormat>Širokoúhlá obrazovka</PresentationFormat>
  <Paragraphs>522</Paragraphs>
  <Slides>56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1" baseType="lpstr">
      <vt:lpstr>Arial</vt:lpstr>
      <vt:lpstr>Calibri</vt:lpstr>
      <vt:lpstr>Gill Sans MT</vt:lpstr>
      <vt:lpstr>Wingdings 2</vt:lpstr>
      <vt:lpstr>Balík</vt:lpstr>
      <vt:lpstr>Geografie Výrobní sféry přednáška č.III zemědělství světa</vt:lpstr>
      <vt:lpstr>Typy výroby - Světové zemědělské regiony</vt:lpstr>
      <vt:lpstr>Prezentace aplikace PowerPoint</vt:lpstr>
      <vt:lpstr>Méně rozvinuté regiony</vt:lpstr>
      <vt:lpstr>Stěhovavé zemědělství</vt:lpstr>
      <vt:lpstr>Pastevecký nomádismus</vt:lpstr>
      <vt:lpstr>Intenzivní subsistenční zemědělství s dominancí rýže</vt:lpstr>
      <vt:lpstr>Intenzivní subsistenční zemědělství s dominancí jiné plodiny než je rýže</vt:lpstr>
      <vt:lpstr>Plantážní zemědělství</vt:lpstr>
      <vt:lpstr>Více rozvinuté regiony</vt:lpstr>
      <vt:lpstr>Smíšená rostlinná a živočišná výroba</vt:lpstr>
      <vt:lpstr>Mlékárenství</vt:lpstr>
      <vt:lpstr>Pěstování obilovin</vt:lpstr>
      <vt:lpstr>Středomořské zemědělství </vt:lpstr>
      <vt:lpstr>Tržní ovocnictví a zahradnictví</vt:lpstr>
      <vt:lpstr>Rostlinná výroba</vt:lpstr>
      <vt:lpstr>Hrubá světová produkce v roce 2014</vt:lpstr>
      <vt:lpstr>Rostlinná produkce Úvod</vt:lpstr>
      <vt:lpstr>Obiloviny</vt:lpstr>
      <vt:lpstr>Světová produkce obilovin</vt:lpstr>
      <vt:lpstr>Světová produkce obilovin (2014)</vt:lpstr>
      <vt:lpstr>Prezentace aplikace PowerPoint</vt:lpstr>
      <vt:lpstr>Prezentace aplikace PowerPoint</vt:lpstr>
      <vt:lpstr>Světová produkce obilovin  regionální diferenciace</vt:lpstr>
      <vt:lpstr>Pšenice  produkce</vt:lpstr>
      <vt:lpstr>Světová produkce pšenice (2014)</vt:lpstr>
      <vt:lpstr>Rýže</vt:lpstr>
      <vt:lpstr>Prezentace aplikace PowerPoint</vt:lpstr>
      <vt:lpstr>Světová produkce rýže (2014)</vt:lpstr>
      <vt:lpstr>Kukuřice</vt:lpstr>
      <vt:lpstr>Prezentace aplikace PowerPoint</vt:lpstr>
      <vt:lpstr>Prezentace aplikace PowerPoint</vt:lpstr>
      <vt:lpstr>Světová produkce kukuřice (2010)</vt:lpstr>
      <vt:lpstr>Prezentace aplikace PowerPoint</vt:lpstr>
      <vt:lpstr>Ječmen</vt:lpstr>
      <vt:lpstr>Brambory </vt:lpstr>
      <vt:lpstr>Prezentace aplikace PowerPoint</vt:lpstr>
      <vt:lpstr>Produkce cukru</vt:lpstr>
      <vt:lpstr>Cukrová třtina </vt:lpstr>
      <vt:lpstr>Cukrová řepa </vt:lpstr>
      <vt:lpstr>Banány </vt:lpstr>
      <vt:lpstr>Prezentace aplikace PowerPoint</vt:lpstr>
      <vt:lpstr>Citrusy </vt:lpstr>
      <vt:lpstr>Prezentace aplikace PowerPoint</vt:lpstr>
      <vt:lpstr>Zelenina </vt:lpstr>
      <vt:lpstr>Prezentace aplikace PowerPoint</vt:lpstr>
      <vt:lpstr>Prezentace aplikace PowerPoint</vt:lpstr>
      <vt:lpstr>Chov skotu</vt:lpstr>
      <vt:lpstr>Prezentace aplikace PowerPoint</vt:lpstr>
      <vt:lpstr>Výroba hovězího masa</vt:lpstr>
      <vt:lpstr>Mléko</vt:lpstr>
      <vt:lpstr>Chov prasat</vt:lpstr>
      <vt:lpstr>Prezentace aplikace PowerPoint</vt:lpstr>
      <vt:lpstr>Chov ovcí</vt:lpstr>
      <vt:lpstr>Prezentace aplikace PowerPoint</vt:lpstr>
      <vt:lpstr>Chov drůbeže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Geografie Výrobní sféry přednáška č.1</dc:title>
  <dc:creator>Ondřej Krejčí</dc:creator>
  <cp:lastModifiedBy>Ondřej Krejčí</cp:lastModifiedBy>
  <cp:revision>100</cp:revision>
  <dcterms:created xsi:type="dcterms:W3CDTF">2017-12-30T12:58:19Z</dcterms:created>
  <dcterms:modified xsi:type="dcterms:W3CDTF">2019-03-05T18:12:50Z</dcterms:modified>
</cp:coreProperties>
</file>