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39"/>
  </p:notesMasterIdLst>
  <p:sldIdLst>
    <p:sldId id="256" r:id="rId2"/>
    <p:sldId id="391" r:id="rId3"/>
    <p:sldId id="393" r:id="rId4"/>
    <p:sldId id="394" r:id="rId5"/>
    <p:sldId id="392" r:id="rId6"/>
    <p:sldId id="358" r:id="rId7"/>
    <p:sldId id="359" r:id="rId8"/>
    <p:sldId id="360" r:id="rId9"/>
    <p:sldId id="361" r:id="rId10"/>
    <p:sldId id="381" r:id="rId11"/>
    <p:sldId id="382" r:id="rId12"/>
    <p:sldId id="385" r:id="rId13"/>
    <p:sldId id="383" r:id="rId14"/>
    <p:sldId id="388" r:id="rId15"/>
    <p:sldId id="395" r:id="rId16"/>
    <p:sldId id="396" r:id="rId17"/>
    <p:sldId id="397" r:id="rId18"/>
    <p:sldId id="399" r:id="rId19"/>
    <p:sldId id="363" r:id="rId20"/>
    <p:sldId id="366" r:id="rId21"/>
    <p:sldId id="357" r:id="rId22"/>
    <p:sldId id="368" r:id="rId23"/>
    <p:sldId id="380" r:id="rId24"/>
    <p:sldId id="367" r:id="rId25"/>
    <p:sldId id="365" r:id="rId26"/>
    <p:sldId id="379" r:id="rId27"/>
    <p:sldId id="376" r:id="rId28"/>
    <p:sldId id="377" r:id="rId29"/>
    <p:sldId id="375" r:id="rId30"/>
    <p:sldId id="378" r:id="rId31"/>
    <p:sldId id="370" r:id="rId32"/>
    <p:sldId id="387" r:id="rId33"/>
    <p:sldId id="374" r:id="rId34"/>
    <p:sldId id="386" r:id="rId35"/>
    <p:sldId id="371" r:id="rId36"/>
    <p:sldId id="373" r:id="rId37"/>
    <p:sldId id="3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6BE8-A579-4D0F-B939-19350F5943DD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FC13-66EF-4A0F-8A5D-E24FF753B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č.VI</a:t>
            </a:r>
            <a:br>
              <a:rPr lang="cs-CZ" sz="1800" dirty="0"/>
            </a:br>
            <a:r>
              <a:rPr lang="cs-CZ" sz="1800" dirty="0"/>
              <a:t>Agrární obchod v ČR</a:t>
            </a:r>
            <a:br>
              <a:rPr lang="cs-CZ" sz="1800" dirty="0"/>
            </a:br>
            <a:r>
              <a:rPr lang="cs-CZ" sz="1800" dirty="0"/>
              <a:t>distribuce potravin</a:t>
            </a:r>
            <a:br>
              <a:rPr lang="cs-CZ" sz="1800" dirty="0"/>
            </a:br>
            <a:r>
              <a:rPr lang="cs-CZ" sz="1800" dirty="0"/>
              <a:t>Vliv zemědělství na Životní prostředí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15711B-D29C-47F0-9893-63CF88D4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C2031F-CF1C-4920-8583-6AAF9FE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3800195" cy="400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Jaký podíl na celkovém prodeji potravin mají největší maloobchodní řetězce v ČR. (Kaufland, Tesco, Ahold, Makro, Penny Market, Globus, Lidl a Billa)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50 %</a:t>
            </a: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70 % </a:t>
            </a: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90 %</a:t>
            </a:r>
          </a:p>
        </p:txBody>
      </p:sp>
      <p:pic>
        <p:nvPicPr>
          <p:cNvPr id="4098" name="Picture 2" descr="VÃ½sledek obrÃ¡zku pro maloobchodnÃ­ ÅetÄzce v ÄR">
            <a:extLst>
              <a:ext uri="{FF2B5EF4-FFF2-40B4-BE49-F238E27FC236}">
                <a16:creationId xmlns:a16="http://schemas.microsoft.com/office/drawing/2014/main" id="{0C574AF8-B92E-48A2-A79B-D213354B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996838"/>
            <a:ext cx="6250769" cy="27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0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9BE394-5CF6-4C6B-8AD3-3ACDA16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8D0D0-0C5D-4458-97E3-833B1523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607690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Největší počet produktů z níže nabízených nese označení ?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Regionální potravina</a:t>
            </a: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Chráněné zeměpisné označení</a:t>
            </a:r>
          </a:p>
          <a:p>
            <a:pPr marL="342900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Chráněné označení původu</a:t>
            </a:r>
          </a:p>
        </p:txBody>
      </p:sp>
      <p:pic>
        <p:nvPicPr>
          <p:cNvPr id="5122" name="Picture 2" descr="VÃ½sledek obrÃ¡zku pro klasa">
            <a:extLst>
              <a:ext uri="{FF2B5EF4-FFF2-40B4-BE49-F238E27FC236}">
                <a16:creationId xmlns:a16="http://schemas.microsoft.com/office/drawing/2014/main" id="{2961B71B-D081-4193-9741-6FC433BF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613978"/>
            <a:ext cx="6250769" cy="34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0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3FFB30-E9C8-4222-85CD-19374507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1I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4FBFF-1CDE-47A1-9234-093B6BA6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2638044"/>
            <a:ext cx="3834063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Na jaké ploše se v ČR pěstoval GMO (geneticky upravovaný organismus)?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r>
              <a:rPr lang="cs-CZ" sz="2400" dirty="0">
                <a:solidFill>
                  <a:schemeClr val="bg1"/>
                </a:solidFill>
              </a:rPr>
              <a:t>75 ha</a:t>
            </a:r>
          </a:p>
          <a:p>
            <a:pPr marL="342900" indent="-342900">
              <a:buAutoNum type="alphaUcParenR"/>
            </a:pPr>
            <a:r>
              <a:rPr lang="cs-CZ" sz="2400" dirty="0">
                <a:solidFill>
                  <a:schemeClr val="bg1"/>
                </a:solidFill>
              </a:rPr>
              <a:t>750 ha</a:t>
            </a:r>
          </a:p>
          <a:p>
            <a:pPr marL="342900" indent="-342900">
              <a:buAutoNum type="alphaUcParenR"/>
            </a:pPr>
            <a:r>
              <a:rPr lang="cs-CZ" sz="2400" dirty="0">
                <a:solidFill>
                  <a:schemeClr val="bg1"/>
                </a:solidFill>
              </a:rPr>
              <a:t>7 500 ha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62DBB-2653-4EC4-8836-145ED643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FF31B9-545D-42F3-8101-2A3F592A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12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F9B83-4E0A-4C34-9211-5BD6E5FA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Co znamená označení </a:t>
            </a:r>
            <a:r>
              <a:rPr lang="cs-CZ" sz="2400" dirty="0" err="1">
                <a:solidFill>
                  <a:schemeClr val="bg1"/>
                </a:solidFill>
              </a:rPr>
              <a:t>welfare</a:t>
            </a:r>
            <a:r>
              <a:rPr lang="cs-CZ" sz="2400" dirty="0">
                <a:solidFill>
                  <a:schemeClr val="bg1"/>
                </a:solidFill>
              </a:rPr>
              <a:t> v souvislosti se zemědělstvím?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5E66CD-C72F-4F2E-AB0D-1FDE819C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62" y="1721189"/>
            <a:ext cx="3415622" cy="34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442D3B-90C6-4F1E-8A25-EC1A3D7C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13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0979A6-F81B-40FD-8CDF-38F989CB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chemeClr val="bg1"/>
                </a:solidFill>
              </a:rPr>
              <a:t>Jaký je rozdíl mezi pesticidem a hnojivem?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732322-C13A-418B-8BF1-C4D5D6BC9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457709"/>
            <a:ext cx="6250769" cy="37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6ACC8-729B-410A-9C6B-E314834A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0505E-F66C-4E99-960A-045551BF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9" y="2638044"/>
            <a:ext cx="8517075" cy="3101983"/>
          </a:xfrm>
        </p:spPr>
        <p:txBody>
          <a:bodyPr>
            <a:normAutofit/>
          </a:bodyPr>
          <a:lstStyle/>
          <a:p>
            <a:pPr marL="1143000" lvl="3" indent="-457200">
              <a:buAutoNum type="arabicParenR"/>
            </a:pPr>
            <a:r>
              <a:rPr lang="cs-CZ" sz="2400" dirty="0"/>
              <a:t>Ječmen</a:t>
            </a:r>
          </a:p>
          <a:p>
            <a:pPr marL="1143000" lvl="3" indent="-457200">
              <a:buAutoNum type="arabicParenR"/>
            </a:pPr>
            <a:r>
              <a:rPr lang="cs-CZ" sz="2400" dirty="0"/>
              <a:t>Len</a:t>
            </a:r>
          </a:p>
          <a:p>
            <a:pPr marL="1143000" lvl="3" indent="-457200">
              <a:buAutoNum type="arabicParenR"/>
            </a:pPr>
            <a:r>
              <a:rPr lang="cs-CZ" sz="2400" dirty="0"/>
              <a:t>Řepka olejná</a:t>
            </a:r>
          </a:p>
          <a:p>
            <a:pPr marL="1143000" lvl="3" indent="-457200">
              <a:buAutoNum type="arabicParenR"/>
            </a:pPr>
            <a:r>
              <a:rPr lang="cs-CZ" sz="2400" dirty="0"/>
              <a:t>Oves</a:t>
            </a:r>
          </a:p>
        </p:txBody>
      </p:sp>
    </p:spTree>
    <p:extLst>
      <p:ext uri="{BB962C8B-B14F-4D97-AF65-F5344CB8AC3E}">
        <p14:creationId xmlns:p14="http://schemas.microsoft.com/office/powerpoint/2010/main" val="27331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6ACC8-729B-410A-9C6B-E314834A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5737"/>
            <a:ext cx="7729728" cy="1188720"/>
          </a:xfrm>
        </p:spPr>
        <p:txBody>
          <a:bodyPr/>
          <a:lstStyle/>
          <a:p>
            <a:r>
              <a:rPr lang="cs-CZ" dirty="0"/>
              <a:t>Další plodiny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0505E-F66C-4E99-960A-045551BF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9" y="1925054"/>
            <a:ext cx="4652211" cy="3814974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r>
              <a:rPr lang="cs-CZ" sz="2400" dirty="0"/>
              <a:t>Žito</a:t>
            </a:r>
          </a:p>
          <a:p>
            <a:pPr marL="685800" lvl="3" indent="0">
              <a:buNone/>
            </a:pPr>
            <a:r>
              <a:rPr lang="cs-CZ" sz="2000" dirty="0"/>
              <a:t>na první pohled velmi podobné ječmenu. </a:t>
            </a:r>
          </a:p>
          <a:p>
            <a:pPr marL="685800" lvl="3" indent="0">
              <a:buNone/>
            </a:pPr>
            <a:r>
              <a:rPr lang="cs-CZ" sz="2000" dirty="0"/>
              <a:t>jednotlivé klásky na klasu však rostou jednotlivě a jsou plošně přimáčknuté</a:t>
            </a:r>
          </a:p>
          <a:p>
            <a:pPr marL="685800" lvl="3" indent="0">
              <a:buNone/>
            </a:pPr>
            <a:r>
              <a:rPr lang="cs-CZ" sz="2000" dirty="0"/>
              <a:t>Osiny jsou kratší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D19802-B98C-449A-BBED-A1FF3395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53" y="4765218"/>
            <a:ext cx="2612599" cy="19496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90868C-77C3-4781-890F-DA395847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649" y="4765217"/>
            <a:ext cx="2918589" cy="1949617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F38526F-AA7C-4E2D-954D-0A58F774EC6F}"/>
              </a:ext>
            </a:extLst>
          </p:cNvPr>
          <p:cNvSpPr txBox="1">
            <a:spLocks/>
          </p:cNvSpPr>
          <p:nvPr/>
        </p:nvSpPr>
        <p:spPr>
          <a:xfrm>
            <a:off x="6996301" y="1925051"/>
            <a:ext cx="4409636" cy="38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>
              <a:buFont typeface="Arial" panose="020B0604020202020204" pitchFamily="34" charset="0"/>
              <a:buNone/>
            </a:pPr>
            <a:r>
              <a:rPr lang="cs-CZ" sz="2400" dirty="0"/>
              <a:t>Pšenice</a:t>
            </a:r>
          </a:p>
          <a:p>
            <a:pPr marL="685800" lvl="3" indent="0">
              <a:buNone/>
            </a:pPr>
            <a:r>
              <a:rPr lang="cs-CZ" sz="2000" dirty="0"/>
              <a:t>květenství tvoří čtyřhranný klas, nenese téměř žádné osiny</a:t>
            </a:r>
          </a:p>
          <a:p>
            <a:pPr marL="685800" lvl="3" indent="0">
              <a:buNone/>
            </a:pPr>
            <a:r>
              <a:rPr lang="cs-CZ" sz="2000" dirty="0"/>
              <a:t>je náročná na předplodinu (u nás je za nejlepší považována vojtěška)</a:t>
            </a:r>
          </a:p>
        </p:txBody>
      </p:sp>
    </p:spTree>
    <p:extLst>
      <p:ext uri="{BB962C8B-B14F-4D97-AF65-F5344CB8AC3E}">
        <p14:creationId xmlns:p14="http://schemas.microsoft.com/office/powerpoint/2010/main" val="403183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6ACC8-729B-410A-9C6B-E314834A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5737"/>
            <a:ext cx="7729728" cy="1188720"/>
          </a:xfrm>
        </p:spPr>
        <p:txBody>
          <a:bodyPr/>
          <a:lstStyle/>
          <a:p>
            <a:r>
              <a:rPr lang="cs-CZ" dirty="0"/>
              <a:t>Další plodiny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0505E-F66C-4E99-960A-045551BF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9" y="1925054"/>
            <a:ext cx="4652211" cy="3814974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r>
              <a:rPr lang="cs-CZ" sz="2400" dirty="0"/>
              <a:t>Hořčice setá </a:t>
            </a:r>
          </a:p>
          <a:p>
            <a:pPr marL="685800" lvl="3" indent="0">
              <a:buNone/>
            </a:pPr>
            <a:r>
              <a:rPr lang="cs-CZ" sz="2000" dirty="0"/>
              <a:t>Od řepky se liší tvarem listu</a:t>
            </a:r>
          </a:p>
          <a:p>
            <a:pPr marL="685800" lvl="3" indent="0">
              <a:buNone/>
            </a:pPr>
            <a:r>
              <a:rPr lang="cs-CZ" sz="2000" dirty="0"/>
              <a:t>kvete v květnu až srpnu </a:t>
            </a:r>
          </a:p>
          <a:p>
            <a:pPr marL="685800" lvl="3" indent="0">
              <a:buNone/>
            </a:pPr>
            <a:r>
              <a:rPr lang="cs-CZ" sz="2000" dirty="0"/>
              <a:t>30 - 60 cm			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F38526F-AA7C-4E2D-954D-0A58F774EC6F}"/>
              </a:ext>
            </a:extLst>
          </p:cNvPr>
          <p:cNvSpPr txBox="1">
            <a:spLocks/>
          </p:cNvSpPr>
          <p:nvPr/>
        </p:nvSpPr>
        <p:spPr>
          <a:xfrm>
            <a:off x="6996301" y="1925051"/>
            <a:ext cx="4409636" cy="38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>
              <a:buFont typeface="Arial" panose="020B0604020202020204" pitchFamily="34" charset="0"/>
              <a:buNone/>
            </a:pPr>
            <a:r>
              <a:rPr lang="cs-CZ" sz="2400" dirty="0"/>
              <a:t>Řepa – cukrovka/krmná</a:t>
            </a:r>
          </a:p>
          <a:p>
            <a:pPr marL="685800" lvl="3" indent="0">
              <a:buNone/>
            </a:pPr>
            <a:r>
              <a:rPr lang="cs-CZ" sz="2000" dirty="0"/>
              <a:t>dvouletá zemědělská plodina, </a:t>
            </a:r>
          </a:p>
          <a:p>
            <a:pPr marL="685800" lvl="3" indent="0">
              <a:buNone/>
            </a:pPr>
            <a:r>
              <a:rPr lang="pl-PL" sz="2000" dirty="0"/>
              <a:t>Pro cukrovarnické potřeby se pěstuje jeden rok.</a:t>
            </a:r>
            <a:endParaRPr lang="cs-CZ" sz="2000" dirty="0"/>
          </a:p>
          <a:p>
            <a:pPr marL="685800" lvl="3" indent="0">
              <a:buNone/>
            </a:pPr>
            <a:endParaRPr lang="cs-CZ" sz="2000" dirty="0"/>
          </a:p>
        </p:txBody>
      </p:sp>
      <p:pic>
        <p:nvPicPr>
          <p:cNvPr id="1026" name="Picture 2" descr="alternativnÃ­ popis obrÃ¡zku chybÃ­">
            <a:extLst>
              <a:ext uri="{FF2B5EF4-FFF2-40B4-BE49-F238E27FC236}">
                <a16:creationId xmlns:a16="http://schemas.microsoft.com/office/drawing/2014/main" id="{CE4DAEFD-621C-43DB-AC72-D9ECC5B3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4507832"/>
            <a:ext cx="176262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DDEB80-80C0-4DE7-A702-07CE83FE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52" y="4507832"/>
            <a:ext cx="1514475" cy="14573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BFDCF9-D272-4DC6-95E6-39530657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885" y="4284744"/>
            <a:ext cx="1578368" cy="2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6ACC8-729B-410A-9C6B-E314834A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5737"/>
            <a:ext cx="7729728" cy="1188720"/>
          </a:xfrm>
        </p:spPr>
        <p:txBody>
          <a:bodyPr/>
          <a:lstStyle/>
          <a:p>
            <a:r>
              <a:rPr lang="cs-CZ" dirty="0"/>
              <a:t>Další plodiny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0505E-F66C-4E99-960A-045551BF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3" y="1701348"/>
            <a:ext cx="4652211" cy="3814974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r>
              <a:rPr lang="cs-CZ" sz="2400" dirty="0"/>
              <a:t>Laskavec (amarant)</a:t>
            </a:r>
          </a:p>
          <a:p>
            <a:pPr marL="685800" lvl="3" indent="0">
              <a:buNone/>
            </a:pPr>
            <a:r>
              <a:rPr lang="cs-CZ" sz="2000" dirty="0"/>
              <a:t>		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F38526F-AA7C-4E2D-954D-0A58F774EC6F}"/>
              </a:ext>
            </a:extLst>
          </p:cNvPr>
          <p:cNvSpPr txBox="1">
            <a:spLocks/>
          </p:cNvSpPr>
          <p:nvPr/>
        </p:nvSpPr>
        <p:spPr>
          <a:xfrm>
            <a:off x="6925557" y="1738851"/>
            <a:ext cx="4652209" cy="38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>
              <a:buFont typeface="Arial" panose="020B0604020202020204" pitchFamily="34" charset="0"/>
              <a:buNone/>
            </a:pPr>
            <a:r>
              <a:rPr lang="cs-CZ" sz="2400" dirty="0" err="1"/>
              <a:t>Tritikále</a:t>
            </a:r>
            <a:r>
              <a:rPr lang="cs-CZ" sz="2400" dirty="0"/>
              <a:t> </a:t>
            </a:r>
          </a:p>
          <a:p>
            <a:pPr marL="685800" lvl="3" indent="0">
              <a:buNone/>
            </a:pPr>
            <a:r>
              <a:rPr lang="cs-CZ" sz="2000" dirty="0"/>
              <a:t>vznikla křížením žita a pšenice </a:t>
            </a:r>
          </a:p>
          <a:p>
            <a:pPr marL="685800" lvl="3" indent="0">
              <a:buNone/>
            </a:pPr>
            <a:r>
              <a:rPr lang="cs-CZ" sz="2000" dirty="0"/>
              <a:t>Odrůdy mají geneticky fixovaný vysoký výnosový potenciál, jsou tolerantnější k horším pěstitelským podmínkám než pšenice.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A59501-5E00-4293-84D6-D76E4702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07" y="4472738"/>
            <a:ext cx="2876550" cy="2162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76478-A060-48EE-8929-1CC55479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66" y="2277499"/>
            <a:ext cx="1947632" cy="19701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88B3CE-B723-4CA4-898D-338AF58D7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61" y="4474378"/>
            <a:ext cx="2876550" cy="21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77289-D629-47B3-9B13-54614854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Agrární zahraniční obchod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9EF85-6BDB-4872-A531-6B54ACB1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75" y="2611540"/>
            <a:ext cx="9740347" cy="37627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Dělení: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Obchod s EU a obchod s třetími zeměmi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Zvyšuje se dovoz i vývoz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Agrární zboží v roce 2017 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Podíl na celkovém vývozu 4,7 %  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Podíl na celkovém dovozu 6,0 %,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Celkové saldo záporné (asi 30 </a:t>
            </a:r>
            <a:r>
              <a:rPr lang="cs-CZ" dirty="0" err="1"/>
              <a:t>mld</a:t>
            </a:r>
            <a:r>
              <a:rPr lang="cs-CZ" dirty="0"/>
              <a:t> Kč)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196  mld. Kč vývoz x 227 mld. Kč dovoz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Teritoriálně i komoditně koncentrován</a:t>
            </a:r>
          </a:p>
          <a:p>
            <a:pPr lvl="1"/>
            <a:r>
              <a:rPr lang="cs-CZ" dirty="0"/>
              <a:t>Dominantní orientace na trh EU. </a:t>
            </a:r>
          </a:p>
          <a:p>
            <a:pPr lvl="1"/>
            <a:r>
              <a:rPr lang="cs-CZ" dirty="0"/>
              <a:t>Podíl vývozu do EU na celkovém agrárním exportu přesahuje od roku 2007 trvale 90 %.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DB42515-3797-4C05-8D00-D1CEA80D7809}"/>
              </a:ext>
            </a:extLst>
          </p:cNvPr>
          <p:cNvSpPr/>
          <p:nvPr/>
        </p:nvSpPr>
        <p:spPr>
          <a:xfrm>
            <a:off x="3525753" y="4002157"/>
            <a:ext cx="476404" cy="338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ADEED-D560-4A62-859B-80F173B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524" y="523613"/>
            <a:ext cx="6092952" cy="1188720"/>
          </a:xfrm>
        </p:spPr>
        <p:txBody>
          <a:bodyPr>
            <a:normAutofit/>
          </a:bodyPr>
          <a:lstStyle/>
          <a:p>
            <a:r>
              <a:rPr lang="cs-CZ" dirty="0"/>
              <a:t>Kvíz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B0A7F-3C11-4328-908C-AFF834AF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2475146"/>
            <a:ext cx="4288292" cy="3264882"/>
          </a:xfrm>
        </p:spPr>
        <p:txBody>
          <a:bodyPr>
            <a:normAutofit/>
          </a:bodyPr>
          <a:lstStyle/>
          <a:p>
            <a:r>
              <a:rPr lang="cs-CZ" dirty="0"/>
              <a:t>výrazně dlouhé pichlavé osiny (až 5 cm), které obklopují celý klas</a:t>
            </a:r>
          </a:p>
          <a:p>
            <a:r>
              <a:rPr lang="cs-CZ" dirty="0"/>
              <a:t>většina vypěstované rostliny je využita zejména ke krmným účelům</a:t>
            </a:r>
          </a:p>
          <a:p>
            <a:r>
              <a:rPr lang="cs-CZ" dirty="0"/>
              <a:t>připravuje se náhražka kávy – melta</a:t>
            </a:r>
          </a:p>
          <a:p>
            <a:r>
              <a:rPr lang="cs-CZ" dirty="0"/>
              <a:t>jarní i ozimá verze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E98DCA-441D-4CEB-97CB-B19941855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8" r="1" b="8906"/>
          <a:stretch/>
        </p:blipFill>
        <p:spPr>
          <a:xfrm>
            <a:off x="5203583" y="2475145"/>
            <a:ext cx="2820953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A3D905-A8ED-434D-8986-850104DB1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r="11725" b="-4"/>
          <a:stretch/>
        </p:blipFill>
        <p:spPr>
          <a:xfrm>
            <a:off x="8346269" y="2475145"/>
            <a:ext cx="2885611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9956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B30CF0-CD1F-4DB8-A888-02100B0C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3F3D43-73DA-4683-A0D5-2C3AE1B1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"/>
            <a:ext cx="6400800" cy="41107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344A74-6960-41D0-AB1D-65BBAA6F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876169"/>
            <a:ext cx="63722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1C07-A11C-4451-A77D-0B379BC5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7969"/>
            <a:ext cx="7729728" cy="1188720"/>
          </a:xfrm>
        </p:spPr>
        <p:txBody>
          <a:bodyPr/>
          <a:lstStyle/>
          <a:p>
            <a:r>
              <a:rPr lang="cs-CZ" dirty="0"/>
              <a:t>Agrární 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59F0CA-9785-45EE-9A10-90CEE6E7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1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Pokles produkce komodit způsobuje silnou závislost na dovozu. </a:t>
            </a:r>
          </a:p>
          <a:p>
            <a:pPr marL="0" indent="0">
              <a:buNone/>
            </a:pPr>
            <a:r>
              <a:rPr lang="cs-CZ" dirty="0"/>
              <a:t>Saldo naposledy naposledy kladné v roce 1993. </a:t>
            </a:r>
          </a:p>
          <a:p>
            <a:pPr marL="0" indent="0">
              <a:buNone/>
            </a:pPr>
            <a:r>
              <a:rPr lang="cs-CZ" dirty="0"/>
              <a:t>Vývoz je především tvořen surovinami, dovoz naopak komoditami s vyšší přidanou hodnotou. </a:t>
            </a:r>
          </a:p>
          <a:p>
            <a:pPr marL="0" indent="0">
              <a:buNone/>
            </a:pPr>
            <a:r>
              <a:rPr lang="cs-CZ" dirty="0"/>
              <a:t>Podpora exportu – zavedení tzv. „agrárních diplomatů“  </a:t>
            </a:r>
          </a:p>
          <a:p>
            <a:pPr marL="228600" lvl="1" indent="0">
              <a:buNone/>
            </a:pPr>
            <a:r>
              <a:rPr lang="cs-CZ" dirty="0"/>
              <a:t> Saúdská Arábie, Srbsko, Čína a Rusko.  </a:t>
            </a:r>
          </a:p>
          <a:p>
            <a:pPr marL="228600" lvl="1" indent="0">
              <a:buNone/>
            </a:pPr>
            <a:r>
              <a:rPr lang="cs-CZ" dirty="0"/>
              <a:t>V budoucnu také v Libanonu a USA a Japonsko.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B2DE9F-69C8-4ADB-8550-A7A6FC97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1806992"/>
            <a:ext cx="7729728" cy="2147147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9F4980B-279B-4DA6-A695-3E1761D15E3A}"/>
              </a:ext>
            </a:extLst>
          </p:cNvPr>
          <p:cNvCxnSpPr>
            <a:cxnSpLocks/>
          </p:cNvCxnSpPr>
          <p:nvPr/>
        </p:nvCxnSpPr>
        <p:spPr>
          <a:xfrm>
            <a:off x="2398643" y="3657600"/>
            <a:ext cx="6016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6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5F21F7-61FA-4974-AC1A-507B92BF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FC9694-B270-4EEA-8230-C7964B5E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172888"/>
            <a:ext cx="7729727" cy="651222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F243C54-7FEA-4F20-ADF4-5EC0DD70D7A9}"/>
              </a:ext>
            </a:extLst>
          </p:cNvPr>
          <p:cNvSpPr/>
          <p:nvPr/>
        </p:nvSpPr>
        <p:spPr>
          <a:xfrm>
            <a:off x="583096" y="4930786"/>
            <a:ext cx="131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Arial" panose="020B0604020202020204" pitchFamily="34" charset="0"/>
              </a:rPr>
              <a:t>Pořadí zemí dle hodnoty agrárního vývozu z ČR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FEFE28-3FDC-4068-AFF5-AF21CA468970}"/>
              </a:ext>
            </a:extLst>
          </p:cNvPr>
          <p:cNvSpPr/>
          <p:nvPr/>
        </p:nvSpPr>
        <p:spPr>
          <a:xfrm>
            <a:off x="2231135" y="773179"/>
            <a:ext cx="7729727" cy="344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7830C-3623-4B52-8AE4-002FC6CA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F24756-4AB2-4558-BF2B-15F9FCA6A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5DA70D-1E29-48D3-8A78-217F942F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70" y="686562"/>
            <a:ext cx="9532673" cy="50534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A5C2285-F316-45C0-B073-EC62E5FD7A1B}"/>
              </a:ext>
            </a:extLst>
          </p:cNvPr>
          <p:cNvSpPr/>
          <p:nvPr/>
        </p:nvSpPr>
        <p:spPr>
          <a:xfrm>
            <a:off x="1802970" y="1716505"/>
            <a:ext cx="9532673" cy="224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ADE5-70B0-421A-BACA-EA8767A8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546AF0-2C2F-417F-8C20-9323888E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0" y="2638044"/>
            <a:ext cx="9197008" cy="3722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Hlavními exportovanými položkami z ČR byly v roce 2017 </a:t>
            </a:r>
          </a:p>
          <a:p>
            <a:pPr lvl="1"/>
            <a:r>
              <a:rPr lang="cs-CZ" b="1" dirty="0"/>
              <a:t>cigarety</a:t>
            </a:r>
            <a:r>
              <a:rPr lang="cs-CZ" dirty="0"/>
              <a:t> (již s 11 % podílem), </a:t>
            </a:r>
          </a:p>
          <a:p>
            <a:pPr lvl="1"/>
            <a:r>
              <a:rPr lang="cs-CZ" b="1" dirty="0"/>
              <a:t>pšenice</a:t>
            </a:r>
            <a:r>
              <a:rPr lang="cs-CZ" dirty="0"/>
              <a:t> (5,7 %), </a:t>
            </a:r>
          </a:p>
          <a:p>
            <a:pPr lvl="1"/>
            <a:r>
              <a:rPr lang="cs-CZ" b="1" dirty="0"/>
              <a:t>přípravky používané k výživě zvířat</a:t>
            </a:r>
            <a:r>
              <a:rPr lang="cs-CZ" dirty="0"/>
              <a:t> (5,3 %), </a:t>
            </a:r>
          </a:p>
          <a:p>
            <a:pPr lvl="1"/>
            <a:r>
              <a:rPr lang="cs-CZ" b="1" dirty="0"/>
              <a:t>pekařské zboží</a:t>
            </a:r>
            <a:r>
              <a:rPr lang="cs-CZ" dirty="0"/>
              <a:t> (5,1 %), </a:t>
            </a:r>
          </a:p>
          <a:p>
            <a:pPr lvl="1"/>
            <a:r>
              <a:rPr lang="cs-CZ" b="1" dirty="0"/>
              <a:t>nezahuštěné mléko a smetana</a:t>
            </a:r>
            <a:r>
              <a:rPr lang="cs-CZ" dirty="0"/>
              <a:t> (4,5 %, 72 % tvořilo surové mléko) a </a:t>
            </a:r>
            <a:r>
              <a:rPr lang="cs-CZ" b="1" dirty="0"/>
              <a:t>potravinové přípravky</a:t>
            </a:r>
            <a:r>
              <a:rPr lang="cs-CZ" dirty="0"/>
              <a:t> (4,2 %). </a:t>
            </a:r>
          </a:p>
          <a:p>
            <a:pPr marL="0" indent="0">
              <a:buNone/>
            </a:pPr>
            <a:r>
              <a:rPr lang="cs-CZ" b="1" dirty="0"/>
              <a:t>Nejvíce importovaným zbožím do ČR byly v roce 2017</a:t>
            </a:r>
          </a:p>
          <a:p>
            <a:pPr lvl="1"/>
            <a:r>
              <a:rPr lang="cs-CZ" b="1" dirty="0"/>
              <a:t> vepřové maso </a:t>
            </a:r>
            <a:r>
              <a:rPr lang="cs-CZ" dirty="0"/>
              <a:t>(7,1 %), </a:t>
            </a:r>
          </a:p>
          <a:p>
            <a:pPr lvl="1"/>
            <a:r>
              <a:rPr lang="cs-CZ" b="1" dirty="0"/>
              <a:t>pekařské zboží</a:t>
            </a:r>
            <a:r>
              <a:rPr lang="cs-CZ" dirty="0"/>
              <a:t> (4,1 %), </a:t>
            </a:r>
          </a:p>
          <a:p>
            <a:pPr lvl="1"/>
            <a:r>
              <a:rPr lang="cs-CZ" b="1" dirty="0"/>
              <a:t>cigarety</a:t>
            </a:r>
            <a:r>
              <a:rPr lang="cs-CZ" dirty="0"/>
              <a:t> (4,0 %), </a:t>
            </a:r>
          </a:p>
          <a:p>
            <a:pPr lvl="1"/>
            <a:r>
              <a:rPr lang="cs-CZ" b="1" dirty="0"/>
              <a:t>sýry a tvarohy</a:t>
            </a:r>
            <a:r>
              <a:rPr lang="cs-CZ" dirty="0"/>
              <a:t> (3,9 %) </a:t>
            </a:r>
          </a:p>
          <a:p>
            <a:pPr lvl="1"/>
            <a:r>
              <a:rPr lang="cs-CZ" dirty="0"/>
              <a:t> </a:t>
            </a:r>
            <a:r>
              <a:rPr lang="cs-CZ" b="1" dirty="0"/>
              <a:t>čokoláda a  ostatní kakaové výrobky</a:t>
            </a:r>
            <a:r>
              <a:rPr lang="cs-CZ" dirty="0"/>
              <a:t> (3,9 %).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A717438-DC93-41D2-9156-89E9DFA65170}"/>
              </a:ext>
            </a:extLst>
          </p:cNvPr>
          <p:cNvSpPr/>
          <p:nvPr/>
        </p:nvSpPr>
        <p:spPr>
          <a:xfrm>
            <a:off x="1123746" y="2903621"/>
            <a:ext cx="5629979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13799-8591-400F-8EAD-D4B074E7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CF3F13-D519-4FC0-842B-0AB813D2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968E0A-58D5-4319-BBCC-DD734865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4" y="319902"/>
            <a:ext cx="9818204" cy="62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1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53CAD-D784-4864-90BF-82CE65FB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073B27-78C4-4A63-ADE9-6156312F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07E430-B560-4D6E-B201-1FB6D8AB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7" y="441975"/>
            <a:ext cx="9592296" cy="59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8A19-2D6F-43B6-84DB-F040CD0F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</p:spPr>
        <p:txBody>
          <a:bodyPr/>
          <a:lstStyle/>
          <a:p>
            <a:r>
              <a:rPr lang="cs-CZ" dirty="0"/>
              <a:t>Spotřeba Distribuce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113C4-A632-4630-8716-F2533014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798629"/>
            <a:ext cx="5470359" cy="4019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České republice se v roce 2016 tržní podíl moderního trhu celkem (Kaufland, Tesco, Ahold, Makro, Penny Market, Globus, </a:t>
            </a:r>
            <a:r>
              <a:rPr lang="cs-CZ" dirty="0" err="1"/>
              <a:t>Lidl</a:t>
            </a:r>
            <a:r>
              <a:rPr lang="cs-CZ" dirty="0"/>
              <a:t> a Billa) zvýšil na 70,4 %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Průměrný podíl české domácnosti na výdaje za potraviny a nealkoholické nápoje </a:t>
            </a:r>
            <a:r>
              <a:rPr lang="pl-PL" dirty="0"/>
              <a:t>20,0 % (z toho podíl jen za potraviny činil 18,3 %</a:t>
            </a:r>
          </a:p>
          <a:p>
            <a:pPr marL="228600" lvl="1" indent="0">
              <a:buNone/>
            </a:pPr>
            <a:r>
              <a:rPr lang="pl-PL" dirty="0"/>
              <a:t>Druhý největší </a:t>
            </a:r>
          </a:p>
          <a:p>
            <a:pPr marL="228600" lvl="1" indent="0">
              <a:buNone/>
            </a:pPr>
            <a:r>
              <a:rPr lang="cs-CZ" dirty="0"/>
              <a:t>Nejvyšší potravinovou položkou v rodinných rozpočtech je skupina maso a masné výrobky (27,2 % z celkových výdajů na potraviny v roce 2015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243696-E612-406F-8A61-0F2F42CC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9" y="1996740"/>
            <a:ext cx="5838825" cy="39147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DB52367-6FA2-4485-A8F1-07082B816213}"/>
              </a:ext>
            </a:extLst>
          </p:cNvPr>
          <p:cNvSpPr/>
          <p:nvPr/>
        </p:nvSpPr>
        <p:spPr>
          <a:xfrm>
            <a:off x="4052476" y="2400039"/>
            <a:ext cx="850827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30CD6-6129-4F83-AFAB-7AC4815F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8344"/>
            <a:ext cx="7729728" cy="1188720"/>
          </a:xfrm>
        </p:spPr>
        <p:txBody>
          <a:bodyPr/>
          <a:lstStyle/>
          <a:p>
            <a:r>
              <a:rPr lang="cs-CZ" dirty="0"/>
              <a:t>Kvalita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C9E09-8FA3-42FB-BD9D-BBBC462F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1842052"/>
            <a:ext cx="10363200" cy="4797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Kvalitní potravinářské výrobky jsou obvykle certifikovány a označovány </a:t>
            </a:r>
          </a:p>
          <a:p>
            <a:pPr marL="228600" lvl="1" indent="0">
              <a:buNone/>
            </a:pPr>
            <a:r>
              <a:rPr lang="cs-CZ" dirty="0"/>
              <a:t>KLASA</a:t>
            </a:r>
          </a:p>
          <a:p>
            <a:pPr lvl="2"/>
            <a:r>
              <a:rPr lang="cs-CZ" dirty="0"/>
              <a:t>Značka má garantovat, že jsou nabízeny kvalitní a zdravotně nezávadné potraviny.</a:t>
            </a:r>
          </a:p>
          <a:p>
            <a:pPr lvl="2"/>
            <a:r>
              <a:rPr lang="cs-CZ" dirty="0"/>
              <a:t>1 042 výrobků od 219 výrobců</a:t>
            </a:r>
          </a:p>
          <a:p>
            <a:pPr marL="228600" lvl="1" indent="0">
              <a:buNone/>
            </a:pPr>
            <a:r>
              <a:rPr lang="cs-CZ" dirty="0"/>
              <a:t>Regionální potravina </a:t>
            </a:r>
          </a:p>
          <a:p>
            <a:pPr lvl="2"/>
            <a:r>
              <a:rPr lang="cs-CZ" dirty="0"/>
              <a:t>Výrobky musí být vyrobeny z lokálních surovin a mít vazbu na svůj kraj</a:t>
            </a:r>
          </a:p>
          <a:p>
            <a:pPr lvl="2"/>
            <a:r>
              <a:rPr lang="cs-CZ" dirty="0"/>
              <a:t>pouze malé a střední podniky do 250 zaměstnanců</a:t>
            </a:r>
          </a:p>
          <a:p>
            <a:pPr lvl="2"/>
            <a:r>
              <a:rPr lang="cs-CZ" dirty="0"/>
              <a:t>Celkem 420 produktů</a:t>
            </a:r>
          </a:p>
          <a:p>
            <a:pPr marL="228600" lvl="1" indent="0">
              <a:buNone/>
            </a:pPr>
            <a:r>
              <a:rPr lang="cs-CZ" dirty="0"/>
              <a:t>Chráněné označení původu </a:t>
            </a:r>
          </a:p>
          <a:p>
            <a:pPr marL="457200" lvl="2" indent="0">
              <a:buNone/>
            </a:pPr>
            <a:r>
              <a:rPr lang="cs-CZ" dirty="0"/>
              <a:t>Produkce, příprava i zpracování těchto výrobků musí probíhat pouze ve vymezené zeměpisné oblasti.</a:t>
            </a:r>
          </a:p>
          <a:p>
            <a:pPr marL="457200" lvl="2" indent="0">
              <a:buNone/>
            </a:pPr>
            <a:r>
              <a:rPr lang="cs-CZ" dirty="0"/>
              <a:t>Český kmín, </a:t>
            </a:r>
            <a:r>
              <a:rPr lang="cs-CZ" dirty="0" err="1"/>
              <a:t>Chamomilla</a:t>
            </a:r>
            <a:r>
              <a:rPr lang="cs-CZ" dirty="0"/>
              <a:t> </a:t>
            </a:r>
            <a:r>
              <a:rPr lang="cs-CZ" dirty="0" err="1"/>
              <a:t>Bohemica</a:t>
            </a:r>
            <a:r>
              <a:rPr lang="cs-CZ" dirty="0"/>
              <a:t>, Všestarská cibule, Žatecký chmel, Pohořelický kapr, </a:t>
            </a:r>
            <a:r>
              <a:rPr lang="cs-CZ" dirty="0" err="1"/>
              <a:t>Nošovické</a:t>
            </a:r>
            <a:r>
              <a:rPr lang="cs-CZ" dirty="0"/>
              <a:t> kysané zelí</a:t>
            </a:r>
          </a:p>
          <a:p>
            <a:pPr marL="228600" lvl="1" indent="0">
              <a:buNone/>
            </a:pPr>
            <a:r>
              <a:rPr lang="cs-CZ" dirty="0"/>
              <a:t>Chráněné zeměpisné označení</a:t>
            </a:r>
          </a:p>
          <a:p>
            <a:pPr marL="457200" lvl="2" indent="0">
              <a:buNone/>
            </a:pPr>
            <a:r>
              <a:rPr lang="cs-CZ" dirty="0"/>
              <a:t>Proti chráněnému označení původu je vztah produktu k zeměpisné oblasti volnější, postačí, pokud alespoň jedna fáze výroby – zpracování, příprava nebo produkce – probíhá ve vymezené zeměpisné oblasti.</a:t>
            </a:r>
          </a:p>
          <a:p>
            <a:pPr marL="685800" lvl="3" indent="0">
              <a:buNone/>
            </a:pPr>
            <a:r>
              <a:rPr lang="cs-CZ" dirty="0"/>
              <a:t>Budějovické pivo,  Jihočeská Zlatá Niva, Olomoucké tvarůžky, Karlovarské oplatky  Valašský </a:t>
            </a:r>
            <a:r>
              <a:rPr lang="cs-CZ" dirty="0" err="1"/>
              <a:t>frgál</a:t>
            </a:r>
            <a:r>
              <a:rPr lang="cs-CZ" dirty="0"/>
              <a:t>…</a:t>
            </a:r>
          </a:p>
          <a:p>
            <a:pPr marL="4572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2E15EC-4E5F-4FEE-BF5C-0726ADB3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96" y="2277979"/>
            <a:ext cx="665696" cy="8996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414D55-55F6-4568-949A-AC68216F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96" y="3429000"/>
            <a:ext cx="860074" cy="86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42500B-32F8-4D61-B8F5-A9A21410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839" y="4555935"/>
            <a:ext cx="885018" cy="8670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BFFAA9-716E-4141-994F-C0889222F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571" y="5946945"/>
            <a:ext cx="846567" cy="8670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3A60166-D84C-453B-9193-958E43E09FA6}"/>
              </a:ext>
            </a:extLst>
          </p:cNvPr>
          <p:cNvSpPr/>
          <p:nvPr/>
        </p:nvSpPr>
        <p:spPr>
          <a:xfrm>
            <a:off x="2329694" y="3959164"/>
            <a:ext cx="1155628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3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6CA65-DF13-4C13-B96E-D513BFC8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CC9B22-FDE3-4AB6-8DDF-EBAFE7A4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2638044"/>
            <a:ext cx="10601739" cy="3762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roce 2016 hospodařilo v ČR 4 243 ekologických zemědělců, jedná se o mírný nárůst oproti předchozímu roku.</a:t>
            </a:r>
          </a:p>
          <a:p>
            <a:pPr marL="0" indent="0">
              <a:buNone/>
            </a:pPr>
            <a:r>
              <a:rPr lang="cs-CZ" dirty="0"/>
              <a:t>Rozloha zemědělské půdy obhospodařované v systému ekologického zemědělství nepatrně vzrostla na 12 % ze zemědělsky obhospodařované půdy celkem.</a:t>
            </a:r>
          </a:p>
          <a:p>
            <a:pPr marL="0" indent="0">
              <a:buNone/>
            </a:pPr>
            <a:r>
              <a:rPr lang="cs-CZ" dirty="0"/>
              <a:t>RV</a:t>
            </a:r>
          </a:p>
          <a:p>
            <a:r>
              <a:rPr lang="cs-CZ" dirty="0"/>
              <a:t>Na plochách v ekologickém režimu bylo za rok 2015 vyprodukováno 65 846 t obilovin, 2 933 t okopanin, 1 235 t olejnin a 1 458 t zeleniny. </a:t>
            </a:r>
          </a:p>
          <a:p>
            <a:r>
              <a:rPr lang="cs-CZ" dirty="0"/>
              <a:t>Z trvalých kultur bylo sklizeno 8 623 t ovoce a z toho 3 087 t produkce hroznů. </a:t>
            </a:r>
          </a:p>
          <a:p>
            <a:pPr marL="0" indent="0">
              <a:buNone/>
            </a:pPr>
            <a:r>
              <a:rPr lang="cs-CZ" dirty="0"/>
              <a:t>ŽV</a:t>
            </a:r>
          </a:p>
          <a:p>
            <a:r>
              <a:rPr lang="cs-CZ" dirty="0"/>
              <a:t>Produkce biomléka činila 35 144 tis. l (v tom 34 106 tis. l kravského, 789 tis. l kozího a 249 tis. l ovčího mléka). </a:t>
            </a:r>
          </a:p>
          <a:p>
            <a:r>
              <a:rPr lang="cs-CZ" dirty="0"/>
              <a:t>Celkem bylo vyprodukováno v jateční hmotnosti a bio kvalitě 10 382 t hovězího, 667 t skopového (jehněčího), 108 t vepřového, 117 t drůbežího masa a 210 t vajec.</a:t>
            </a:r>
          </a:p>
        </p:txBody>
      </p:sp>
    </p:spTree>
    <p:extLst>
      <p:ext uri="{BB962C8B-B14F-4D97-AF65-F5344CB8AC3E}">
        <p14:creationId xmlns:p14="http://schemas.microsoft.com/office/powerpoint/2010/main" val="139733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ADEED-D560-4A62-859B-80F173B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524" y="523613"/>
            <a:ext cx="6092952" cy="1188720"/>
          </a:xfrm>
        </p:spPr>
        <p:txBody>
          <a:bodyPr>
            <a:normAutofit/>
          </a:bodyPr>
          <a:lstStyle/>
          <a:p>
            <a:r>
              <a:rPr lang="cs-CZ" dirty="0"/>
              <a:t>Kvíz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B0A7F-3C11-4328-908C-AFF834AF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2475146"/>
            <a:ext cx="4288292" cy="3264882"/>
          </a:xfrm>
        </p:spPr>
        <p:txBody>
          <a:bodyPr>
            <a:normAutofit/>
          </a:bodyPr>
          <a:lstStyle/>
          <a:p>
            <a:r>
              <a:rPr lang="cs-CZ" dirty="0"/>
              <a:t>jedna z prvních rostlin domestikovaných během neolitické revoluce</a:t>
            </a:r>
          </a:p>
          <a:p>
            <a:r>
              <a:rPr lang="cs-CZ" dirty="0"/>
              <a:t>dorůstá výšky asi 1,2 m, kvete světle modře, květ má pět kališních a korunních lístků.</a:t>
            </a:r>
          </a:p>
          <a:p>
            <a:r>
              <a:rPr lang="cs-CZ" dirty="0"/>
              <a:t>odpadní produkt (koudel) se dále používá např. k výrobě celulózy</a:t>
            </a:r>
          </a:p>
          <a:p>
            <a:r>
              <a:rPr lang="cs-CZ" dirty="0"/>
              <a:t> semeno se používá při zácpě, zánětu žaludku a střev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562C15-BBFC-454D-A8AA-AE0C26BC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065" y="3026498"/>
            <a:ext cx="2867025" cy="2162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277CDB-242B-496A-9742-23C8D561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82" y="2475146"/>
            <a:ext cx="21145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5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A4698-95F3-4BFD-A1C0-C2C30E84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370332"/>
            <a:ext cx="4580481" cy="1188720"/>
          </a:xfrm>
        </p:spPr>
        <p:txBody>
          <a:bodyPr/>
          <a:lstStyle/>
          <a:p>
            <a:r>
              <a:rPr lang="cs-CZ" dirty="0"/>
              <a:t>Biopotraviny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2AD68-C52D-475C-B0DD-9E7BE6E8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894612"/>
            <a:ext cx="7167378" cy="460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produkci nesmí být užito umělých hnojiv, ošetřovacích prostředků a jiných látek, které narušují životní prostředí nebo se v něm přirozeně nevyskytují.</a:t>
            </a:r>
          </a:p>
          <a:p>
            <a:pPr marL="0" indent="0">
              <a:buNone/>
            </a:pPr>
            <a:r>
              <a:rPr lang="cs-CZ" dirty="0"/>
              <a:t>Certifikovanou biopotravinu pozná spotřebitel podle evropského loga BIO, označení původu surovin, národního loga BIO a podle kódu příslušné kontrolní organizace.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roce 2016 bylo v ČR registrováno 607 výrobců biopotravin. K nejčastějšímu zaměření výrobců patřilo „Zpracování a konzervování masa, kromě drůbežího“, „Výroba vína z vinných hroznů“ a „Výroba mléčných výrobků“. </a:t>
            </a:r>
          </a:p>
          <a:p>
            <a:pPr marL="0" indent="0">
              <a:buNone/>
            </a:pPr>
            <a:r>
              <a:rPr lang="cs-CZ" dirty="0"/>
              <a:t>Většina výrobců biopotravin (82 %) uplatnila své výrobky výhradně či v převážné většině na českém trhu.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E8984-61DB-41D9-849F-97A6B492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13" y="356456"/>
            <a:ext cx="3771900" cy="1504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43E3D-598F-4C08-8244-1614C1A3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13" y="3141055"/>
            <a:ext cx="3963936" cy="25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15A51-7E61-4931-9A56-76DDDCF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Alternativní potravinové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4F12DB-B0F1-43A4-849F-06674452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33600"/>
            <a:ext cx="7729728" cy="360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Možnost obstarat si potraviny mimo maloobchodní sít</a:t>
            </a:r>
          </a:p>
          <a:p>
            <a:pPr marL="0" indent="0">
              <a:buNone/>
            </a:pPr>
            <a:r>
              <a:rPr lang="cs-CZ" b="1" dirty="0"/>
              <a:t>Samozásobitelství  </a:t>
            </a:r>
          </a:p>
          <a:p>
            <a:pPr marL="228600" lvl="1" indent="0">
              <a:buNone/>
            </a:pPr>
            <a:r>
              <a:rPr lang="cs-CZ" dirty="0"/>
              <a:t>v ČR pozůstatek z historie </a:t>
            </a:r>
            <a:r>
              <a:rPr lang="cs-CZ" dirty="0" err="1"/>
              <a:t>vs</a:t>
            </a:r>
            <a:r>
              <a:rPr lang="cs-CZ" dirty="0"/>
              <a:t> západní země</a:t>
            </a:r>
          </a:p>
          <a:p>
            <a:pPr marL="0" indent="0">
              <a:buNone/>
            </a:pPr>
            <a:r>
              <a:rPr lang="cs-CZ" b="1" dirty="0"/>
              <a:t>Komunitou podporované zemědělství</a:t>
            </a:r>
          </a:p>
          <a:p>
            <a:pPr lvl="1"/>
            <a:r>
              <a:rPr lang="cs-CZ" dirty="0"/>
              <a:t>Předem zaplacený podíl z úrody</a:t>
            </a:r>
          </a:p>
          <a:p>
            <a:pPr marL="0" indent="0">
              <a:buNone/>
            </a:pPr>
            <a:r>
              <a:rPr lang="cs-CZ" b="1" dirty="0"/>
              <a:t>Farmářské trhy</a:t>
            </a:r>
          </a:p>
          <a:p>
            <a:pPr marL="0" indent="0">
              <a:buNone/>
            </a:pPr>
            <a:r>
              <a:rPr lang="cs-CZ" b="1" dirty="0"/>
              <a:t>Farmářské bedýnky</a:t>
            </a:r>
          </a:p>
          <a:p>
            <a:pPr lvl="1"/>
            <a:r>
              <a:rPr lang="cs-CZ" dirty="0"/>
              <a:t>Velkoobchody </a:t>
            </a:r>
            <a:r>
              <a:rPr lang="cs-CZ" dirty="0" err="1"/>
              <a:t>vs</a:t>
            </a:r>
            <a:r>
              <a:rPr lang="cs-CZ" dirty="0"/>
              <a:t> zemědělci</a:t>
            </a:r>
          </a:p>
          <a:p>
            <a:pPr marL="0" indent="0">
              <a:buNone/>
            </a:pPr>
            <a:r>
              <a:rPr lang="cs-CZ" b="1" dirty="0"/>
              <a:t>Zemědělské prodejny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633C14-DA25-447C-AB3E-802CFCFE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79" y="2133600"/>
            <a:ext cx="2502819" cy="37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1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F3C0A8-A31F-4681-B34D-1722FB15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42" y="5307007"/>
            <a:ext cx="4201747" cy="56440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Komunity podporující lokální zemědělce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785B87-8916-4E6B-A285-9B849E6D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0" y="299656"/>
            <a:ext cx="5724202" cy="44969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C9CDDF-3C97-424D-9AC5-948C70C3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13" y="1916966"/>
            <a:ext cx="4949545" cy="36722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8251C89-4DED-40B9-8D58-4438CF1F916A}"/>
              </a:ext>
            </a:extLst>
          </p:cNvPr>
          <p:cNvSpPr txBox="1">
            <a:spLocks/>
          </p:cNvSpPr>
          <p:nvPr/>
        </p:nvSpPr>
        <p:spPr>
          <a:xfrm>
            <a:off x="594842" y="5307008"/>
            <a:ext cx="4201747" cy="5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Komunity podporující lokální zemědělce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79171EC-36E8-4EE0-A4F7-7CE6F58BDF36}"/>
              </a:ext>
            </a:extLst>
          </p:cNvPr>
          <p:cNvSpPr txBox="1">
            <a:spLocks/>
          </p:cNvSpPr>
          <p:nvPr/>
        </p:nvSpPr>
        <p:spPr>
          <a:xfrm>
            <a:off x="6647613" y="1352563"/>
            <a:ext cx="4201747" cy="5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Farmářské bedýnky</a:t>
            </a:r>
          </a:p>
        </p:txBody>
      </p:sp>
    </p:spTree>
    <p:extLst>
      <p:ext uri="{BB962C8B-B14F-4D97-AF65-F5344CB8AC3E}">
        <p14:creationId xmlns:p14="http://schemas.microsoft.com/office/powerpoint/2010/main" val="366824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C1268-9239-4A4E-8C98-83919164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675BED-0EEA-4FCE-93DF-71C417DF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Zachování základních podmínek života a zdraví zvířat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roce 2017 - 8 231 kontrol (z toho u hospodářských zvířat 3 454 kontrol), při 1/8 kontrol byla zjištěna nevyhovující péče,</a:t>
            </a:r>
          </a:p>
          <a:p>
            <a:pPr marL="228600" lvl="1" indent="0">
              <a:buNone/>
            </a:pPr>
            <a:r>
              <a:rPr lang="cs-CZ" dirty="0"/>
              <a:t>Nejsou přímo zemědělské statistiky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roce 2016 stíháno za týrání 41 a odsouzeno 38 osob.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2D2F63-EC6E-4ABC-A801-BCEE855F2D8D}"/>
              </a:ext>
            </a:extLst>
          </p:cNvPr>
          <p:cNvSpPr/>
          <p:nvPr/>
        </p:nvSpPr>
        <p:spPr>
          <a:xfrm>
            <a:off x="2231136" y="2638044"/>
            <a:ext cx="5203334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82217-CCBE-4175-9A15-462F44B7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a vliv na životní prostředí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B148B-BFF3-44D9-9202-A619B355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43" y="2638044"/>
            <a:ext cx="10450286" cy="40530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000" b="1" dirty="0"/>
              <a:t>Nástup vědecko-technické revoluce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Ještě v 50. letech  bylo jasnou prioritou zvýšit zemědělskou produktivitu, zajistit dostatečné množství potravin.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000" dirty="0"/>
              <a:t>Zemědělství je zdrojem množství různých emisí s dalekosáhlými důsledky často přesahujícími místní úroveň (řeky, moře..).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dirty="0"/>
              <a:t>Živočišná výroba je zodpovědná za emise amoniaku a dalších plynů - zvláště v případě chovu přežvýkavců – metanu</a:t>
            </a:r>
            <a:endParaRPr lang="cs-CZ" altLang="cs-CZ" sz="1800" dirty="0"/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První světová konference o ŽP na mezinárodní úrovni – Stockholm (1972).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Podle světové organizace pro výživu a zemědělství (FAO) bylo za poslední století nenávratně ztraceno 75 % genové diverzity v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697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6DCFF-2A11-44D0-A7F9-EFF4ABAE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8323"/>
            <a:ext cx="7729728" cy="1188720"/>
          </a:xfrm>
        </p:spPr>
        <p:txBody>
          <a:bodyPr/>
          <a:lstStyle/>
          <a:p>
            <a:r>
              <a:rPr lang="cs-CZ" dirty="0"/>
              <a:t>Zemědělství a vliv na životní prostředí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044427-4A7F-4676-87AB-AFEC274D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68" y="1739686"/>
            <a:ext cx="10668000" cy="3101983"/>
          </a:xfrm>
        </p:spPr>
        <p:txBody>
          <a:bodyPr/>
          <a:lstStyle/>
          <a:p>
            <a:r>
              <a:rPr lang="cs-CZ" dirty="0"/>
              <a:t>K výraznému poklesu došlo u ploch, na kterých se pěstují geneticky modifikované plodiny z 997 ha v roce 2015 na 75 ha v roce 2016.</a:t>
            </a:r>
          </a:p>
          <a:p>
            <a:r>
              <a:rPr lang="cs-CZ" dirty="0"/>
              <a:t>Na více než třetině z. p. ČR v rámci LPIS byly uplatňovány způsoby hospodaření příznivé k životnímu prostředí podporované </a:t>
            </a:r>
            <a:r>
              <a:rPr lang="cs-CZ" dirty="0" err="1"/>
              <a:t>agroenvironmentálními</a:t>
            </a:r>
            <a:r>
              <a:rPr lang="cs-CZ" dirty="0"/>
              <a:t> opatřeními. </a:t>
            </a:r>
          </a:p>
          <a:p>
            <a:r>
              <a:rPr lang="cs-CZ" dirty="0"/>
              <a:t>Na většině chráněného území se vyskytují TTP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253C5A-0093-4FB8-B9EE-38D65487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3695956"/>
            <a:ext cx="6957391" cy="279671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79BDD49-A8B9-4A3A-B6F4-34541835C607}"/>
              </a:ext>
            </a:extLst>
          </p:cNvPr>
          <p:cNvSpPr/>
          <p:nvPr/>
        </p:nvSpPr>
        <p:spPr>
          <a:xfrm>
            <a:off x="1225348" y="2044958"/>
            <a:ext cx="879223" cy="361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3390C-9734-45B5-A9DC-C0369B69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hnojiv a pesticidů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CAC39-CB18-4D55-BA95-A5060D1F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638044"/>
            <a:ext cx="9217914" cy="3762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Hnojivo přípravek napomáhající růstu rostlin </a:t>
            </a:r>
            <a:r>
              <a:rPr lang="cs-CZ" dirty="0"/>
              <a:t> organická (statková- Kejda, močůvka, kompost ) x chemická (průmyslová)</a:t>
            </a:r>
          </a:p>
          <a:p>
            <a:pPr marL="0" indent="0">
              <a:buNone/>
            </a:pPr>
            <a:r>
              <a:rPr lang="cs-CZ" dirty="0"/>
              <a:t>Hnojiva obvykle poskytují v různých poměrech tři hlavní biogenní prvky (dusík, fosfor, draslík)</a:t>
            </a:r>
          </a:p>
          <a:p>
            <a:pPr marL="0" indent="0">
              <a:buNone/>
            </a:pPr>
            <a:r>
              <a:rPr lang="cs-CZ" dirty="0"/>
              <a:t>Spotřeba statkových hnojiv obvykle v tunách až desítkách tun na hektar</a:t>
            </a:r>
          </a:p>
          <a:p>
            <a:pPr marL="0" indent="0">
              <a:buNone/>
            </a:pPr>
            <a:r>
              <a:rPr lang="cs-CZ" dirty="0"/>
              <a:t>Spotřeba vápenatých hmot v ČR, se drží kolem 200 tisíc tun za rok =&gt; již zaznamenáváme vyšší výskyt kyselých půd se všemi negativními dopady.</a:t>
            </a:r>
          </a:p>
          <a:p>
            <a:pPr marL="0" indent="0">
              <a:buNone/>
            </a:pPr>
            <a:r>
              <a:rPr lang="cs-CZ" b="1" dirty="0"/>
              <a:t>Pesticid je přípravek, který je určen k tlumení a hubení rostlinných a živočišných škůdců</a:t>
            </a:r>
          </a:p>
          <a:p>
            <a:pPr marL="0" indent="0">
              <a:buNone/>
            </a:pPr>
            <a:r>
              <a:rPr lang="cs-CZ" dirty="0"/>
              <a:t>Každý rok je v České republice použito více než 10 tisíc tun, což odpovídá 180 nákladním železničním vagónům a představuje to ročně přibližně 1 kilogram pesticidů na každého muže, ženu a dítě.</a:t>
            </a:r>
          </a:p>
          <a:p>
            <a:pPr marL="0" indent="0">
              <a:buNone/>
            </a:pPr>
            <a:r>
              <a:rPr lang="cs-CZ" dirty="0"/>
              <a:t>Odhad spotřeby PHM v zemědělství - Přibližně 434,2 mil. l motorové nafty</a:t>
            </a:r>
          </a:p>
          <a:p>
            <a:pPr marL="0" indent="0">
              <a:buNone/>
            </a:pPr>
            <a:r>
              <a:rPr lang="cs-CZ" dirty="0"/>
              <a:t>Monitoring cizorodých látek ve vodním ekosystému</a:t>
            </a:r>
          </a:p>
          <a:p>
            <a:pPr marL="228600" lvl="1" indent="0">
              <a:buNone/>
            </a:pPr>
            <a:r>
              <a:rPr lang="cs-CZ" dirty="0"/>
              <a:t>obsah těžkých kovů je obecně nízký. Relativně vysoká je pouze koncentrace PAH</a:t>
            </a:r>
          </a:p>
          <a:p>
            <a:pPr marL="0" indent="0">
              <a:buNone/>
            </a:pPr>
            <a:r>
              <a:rPr lang="cs-CZ" dirty="0"/>
              <a:t>Nejvýznamnějším rizikem znečištění vod je hlavně uložení statkových hnojiv na z. p., hnojiva skladována v rozporu s havarijním plánem.</a:t>
            </a:r>
          </a:p>
          <a:p>
            <a:pPr marL="228600" lvl="1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4DC2AC3-3FE5-43CD-A85A-FC0F327CA640}"/>
              </a:ext>
            </a:extLst>
          </p:cNvPr>
          <p:cNvSpPr/>
          <p:nvPr/>
        </p:nvSpPr>
        <p:spPr>
          <a:xfrm>
            <a:off x="809211" y="2638905"/>
            <a:ext cx="3736285" cy="282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39BAA1-CE08-4F36-AF26-42A3866FDD57}"/>
              </a:ext>
            </a:extLst>
          </p:cNvPr>
          <p:cNvSpPr/>
          <p:nvPr/>
        </p:nvSpPr>
        <p:spPr>
          <a:xfrm>
            <a:off x="831850" y="3936999"/>
            <a:ext cx="7245350" cy="282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E4912-2EE4-4F73-9ED4-72E1E403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00315"/>
            <a:ext cx="7729728" cy="1188720"/>
          </a:xfrm>
        </p:spPr>
        <p:txBody>
          <a:bodyPr/>
          <a:lstStyle/>
          <a:p>
            <a:r>
              <a:rPr lang="cs-CZ" dirty="0"/>
              <a:t>Vítěz ???</a:t>
            </a:r>
          </a:p>
        </p:txBody>
      </p:sp>
    </p:spTree>
    <p:extLst>
      <p:ext uri="{BB962C8B-B14F-4D97-AF65-F5344CB8AC3E}">
        <p14:creationId xmlns:p14="http://schemas.microsoft.com/office/powerpoint/2010/main" val="220825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ADEED-D560-4A62-859B-80F173B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524" y="523613"/>
            <a:ext cx="6092952" cy="1188720"/>
          </a:xfrm>
        </p:spPr>
        <p:txBody>
          <a:bodyPr>
            <a:normAutofit/>
          </a:bodyPr>
          <a:lstStyle/>
          <a:p>
            <a:r>
              <a:rPr lang="cs-CZ" dirty="0"/>
              <a:t>Kvíz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B0A7F-3C11-4328-908C-AFF834AF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2475146"/>
            <a:ext cx="4288292" cy="3264882"/>
          </a:xfrm>
        </p:spPr>
        <p:txBody>
          <a:bodyPr>
            <a:normAutofit/>
          </a:bodyPr>
          <a:lstStyle/>
          <a:p>
            <a:r>
              <a:rPr lang="cs-CZ" dirty="0"/>
              <a:t>jednoletá, 60–120 cm vysoká bylina se silným hlavním kořenem.</a:t>
            </a:r>
          </a:p>
          <a:p>
            <a:endParaRPr lang="cs-CZ" dirty="0"/>
          </a:p>
          <a:p>
            <a:r>
              <a:rPr lang="pl-PL" dirty="0"/>
              <a:t>obecně se pěstuje na polích, odkud zplaňuje na jejich okraje a podél komunikací </a:t>
            </a:r>
          </a:p>
          <a:p>
            <a:endParaRPr lang="cs-CZ" dirty="0"/>
          </a:p>
          <a:p>
            <a:r>
              <a:rPr lang="cs-CZ" dirty="0"/>
              <a:t> významnou medonosnou rostlinou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890029-116F-47B1-AE6A-B95FC4BE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685" y="2475146"/>
            <a:ext cx="2609850" cy="3362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60EB17-B64B-4181-AB5B-722A5FBE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30" y="2741845"/>
            <a:ext cx="22764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CFC6D-6097-44F0-A7C3-5C44F9CB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A5ECD-C2EA-4771-A0F8-C7C8BA1C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2" y="2638044"/>
            <a:ext cx="5291822" cy="310198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 40-120 cm vysoká rostlina (tráva)</a:t>
            </a:r>
            <a:endParaRPr lang="cs-CZ" dirty="0"/>
          </a:p>
          <a:p>
            <a:r>
              <a:rPr lang="cs-CZ" dirty="0"/>
              <a:t>na našem území se pěstuje v chladnějších a vlhčích oblastech</a:t>
            </a:r>
          </a:p>
          <a:p>
            <a:r>
              <a:rPr lang="cs-CZ" dirty="0"/>
              <a:t>pěstuje se pro obilky, které byly obvyklou potravou koní (obrok) a dále pro slámu, která byla oblíbeným krmivem pro hovězí dobytek</a:t>
            </a:r>
          </a:p>
          <a:p>
            <a:r>
              <a:rPr lang="cs-CZ" dirty="0"/>
              <a:t>výrobky z jsou důležitou součástí výživy sportovců nebo součástí hubnoucích diet. Obsahuje bílkoviny, které jsou důležité pro správné fungování lidského organismu.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77699D-382D-4542-BA47-260E076C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989" y="2638044"/>
            <a:ext cx="1914525" cy="304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CA5877B-2740-4BEE-B6BA-65C5F499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49" y="2638044"/>
            <a:ext cx="2381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9ADEED-D560-4A62-859B-80F173B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B0A7F-3C11-4328-908C-AFF834AF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Jaký podíl zaujímá Agrární zahraniční obchod na celkovém zahraničním obchodu v ČR?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5 %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15 %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25 %</a:t>
            </a:r>
            <a:r>
              <a:rPr lang="cs-CZ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1026" name="Picture 2" descr="VÃ½sledek obrÃ¡zku pro AgrÃ¡rnÃ­ zahraniÄnÃ­ obchod">
            <a:extLst>
              <a:ext uri="{FF2B5EF4-FFF2-40B4-BE49-F238E27FC236}">
                <a16:creationId xmlns:a16="http://schemas.microsoft.com/office/drawing/2014/main" id="{69DDDB4D-7A46-44FB-8AAB-416BA417D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4845"/>
          <a:stretch/>
        </p:blipFill>
        <p:spPr bwMode="auto">
          <a:xfrm>
            <a:off x="5297763" y="1590530"/>
            <a:ext cx="6250769" cy="35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4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191470-156A-4D6C-8DDB-E077DEF2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 Kvíz 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02E328-281D-4D25-B205-0837E92E1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Do které z těchto zemí Česká republika měla v roce 2015 největší agrární vývoz? (z hlediska tržní ceny)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Polsko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Francie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 Německo</a:t>
            </a:r>
          </a:p>
        </p:txBody>
      </p:sp>
      <p:pic>
        <p:nvPicPr>
          <p:cNvPr id="2050" name="Picture 2" descr="VÃ½sledek obrÃ¡zku pro agrÃ¡rnÃ­ vÃ½voz">
            <a:extLst>
              <a:ext uri="{FF2B5EF4-FFF2-40B4-BE49-F238E27FC236}">
                <a16:creationId xmlns:a16="http://schemas.microsoft.com/office/drawing/2014/main" id="{DA60D5AC-A596-4339-A4C0-BD3D3827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268765"/>
            <a:ext cx="6250769" cy="41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7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8A5D25-5038-4F2B-B8B2-59E181B0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504FEC-10AB-40FA-A272-9B01B2B5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671858" cy="3415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Z které z uvedených zemí byl v roce 2017 do ČR nejvyšší dovoz?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(z hlediska tržní ceny)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Slovensko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Itálie</a:t>
            </a:r>
          </a:p>
          <a:p>
            <a:pPr marL="571500" lvl="1" indent="-342900">
              <a:buAutoNum type="alphaUcParenR"/>
            </a:pPr>
            <a:r>
              <a:rPr lang="cs-CZ" sz="2000" dirty="0">
                <a:solidFill>
                  <a:schemeClr val="bg1"/>
                </a:solidFill>
              </a:rPr>
              <a:t>Německo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EE5A06-9341-4367-9C8F-1207474E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090476"/>
            <a:ext cx="6250769" cy="45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84382C-0146-4DE8-B963-09A0A719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Kvíz 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1D6E37-CACC-45B8-961C-C9F255031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chemeClr val="bg1"/>
                </a:solidFill>
              </a:rPr>
              <a:t>Největší podíl na celkovém vývozu AZO v posledních letech zabírá?</a:t>
            </a:r>
          </a:p>
          <a:p>
            <a:pPr lvl="1"/>
            <a:endParaRPr lang="cs-CZ">
              <a:solidFill>
                <a:schemeClr val="bg1"/>
              </a:solidFill>
            </a:endParaRPr>
          </a:p>
          <a:p>
            <a:pPr lvl="1"/>
            <a:endParaRPr lang="cs-CZ">
              <a:solidFill>
                <a:schemeClr val="bg1"/>
              </a:solidFill>
            </a:endParaRPr>
          </a:p>
          <a:p>
            <a:pPr marL="571500" lvl="1" indent="-342900">
              <a:buAutoNum type="alphaUcParenR"/>
            </a:pPr>
            <a:r>
              <a:rPr lang="cs-CZ">
                <a:solidFill>
                  <a:schemeClr val="bg1"/>
                </a:solidFill>
              </a:rPr>
              <a:t>Tabák a výrobky z něj </a:t>
            </a:r>
          </a:p>
          <a:p>
            <a:pPr marL="571500" lvl="1" indent="-342900">
              <a:buAutoNum type="alphaUcParenR"/>
            </a:pPr>
            <a:r>
              <a:rPr lang="cs-CZ">
                <a:solidFill>
                  <a:schemeClr val="bg1"/>
                </a:solidFill>
              </a:rPr>
              <a:t>Nezpracované mléko, vejce, med</a:t>
            </a:r>
          </a:p>
          <a:p>
            <a:pPr marL="571500" lvl="1" indent="-342900">
              <a:buAutoNum type="alphaUcParenR"/>
            </a:pPr>
            <a:r>
              <a:rPr lang="cs-CZ">
                <a:solidFill>
                  <a:schemeClr val="bg1"/>
                </a:solidFill>
              </a:rPr>
              <a:t>Káva, čaj, maté, koření</a:t>
            </a:r>
          </a:p>
          <a:p>
            <a:pPr lvl="1"/>
            <a:endParaRPr lang="cs-CZ">
              <a:solidFill>
                <a:schemeClr val="bg1"/>
              </a:solidFill>
            </a:endParaRPr>
          </a:p>
        </p:txBody>
      </p:sp>
      <p:pic>
        <p:nvPicPr>
          <p:cNvPr id="3076" name="Picture 4" descr="VÃ½sledek obrÃ¡zku pro AgrÃ¡rnÃ­ zahraniÄnÃ­ obchod">
            <a:extLst>
              <a:ext uri="{FF2B5EF4-FFF2-40B4-BE49-F238E27FC236}">
                <a16:creationId xmlns:a16="http://schemas.microsoft.com/office/drawing/2014/main" id="{AB97F7A7-7B30-464A-B1AA-6358957B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721513"/>
            <a:ext cx="6250769" cy="32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9974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1308</Words>
  <Application>Microsoft Office PowerPoint</Application>
  <PresentationFormat>Širokoúhlá obrazovka</PresentationFormat>
  <Paragraphs>219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Gill Sans MT</vt:lpstr>
      <vt:lpstr>Balík</vt:lpstr>
      <vt:lpstr>Geografie Výrobní sféry přednáška č.VI Agrární obchod v ČR distribuce potravin Vliv zemědělství na Životní prostředí</vt:lpstr>
      <vt:lpstr>Kvíz I</vt:lpstr>
      <vt:lpstr>Kvíz 2</vt:lpstr>
      <vt:lpstr>Kvíz 3</vt:lpstr>
      <vt:lpstr>Kvíz 4</vt:lpstr>
      <vt:lpstr>Kvíz 5</vt:lpstr>
      <vt:lpstr> Kvíz 6</vt:lpstr>
      <vt:lpstr>Kvíz 7</vt:lpstr>
      <vt:lpstr>Kvíz 8</vt:lpstr>
      <vt:lpstr>Kvíz 9</vt:lpstr>
      <vt:lpstr>Kvíz 10</vt:lpstr>
      <vt:lpstr>Kvíz 1I</vt:lpstr>
      <vt:lpstr>Kvíz 12</vt:lpstr>
      <vt:lpstr>Kvíz 13</vt:lpstr>
      <vt:lpstr>Výsledky</vt:lpstr>
      <vt:lpstr>Další plodiny</vt:lpstr>
      <vt:lpstr>Další plodiny</vt:lpstr>
      <vt:lpstr>Další plodiny</vt:lpstr>
      <vt:lpstr>Agrární zahraniční obchod ČR</vt:lpstr>
      <vt:lpstr>Prezentace aplikace PowerPoint</vt:lpstr>
      <vt:lpstr>Agrární  obchod</vt:lpstr>
      <vt:lpstr>Prezentace aplikace PowerPoint</vt:lpstr>
      <vt:lpstr>Prezentace aplikace PowerPoint</vt:lpstr>
      <vt:lpstr>AZO</vt:lpstr>
      <vt:lpstr>Prezentace aplikace PowerPoint</vt:lpstr>
      <vt:lpstr>Prezentace aplikace PowerPoint</vt:lpstr>
      <vt:lpstr>Spotřeba Distribuce potravin</vt:lpstr>
      <vt:lpstr>Kvalita potravin</vt:lpstr>
      <vt:lpstr>Ekologické zemědělství</vt:lpstr>
      <vt:lpstr>Biopotraviny</vt:lpstr>
      <vt:lpstr>Alternativní potravinové sítě</vt:lpstr>
      <vt:lpstr>Prezentace aplikace PowerPoint</vt:lpstr>
      <vt:lpstr>welfare</vt:lpstr>
      <vt:lpstr>Zemědělství a vliv na životní prostředí </vt:lpstr>
      <vt:lpstr>Zemědělství a vliv na životní prostředí </vt:lpstr>
      <vt:lpstr>Spotřeba hnojiv a pesticidů </vt:lpstr>
      <vt:lpstr>Vítěz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č.VI Agrární obchod v ČR distribuce potravin Vliv zemědělství na Životní prostředí</dc:title>
  <dc:creator>Ondřej Krejčí</dc:creator>
  <cp:lastModifiedBy>Ondřej Krejčí</cp:lastModifiedBy>
  <cp:revision>2</cp:revision>
  <dcterms:created xsi:type="dcterms:W3CDTF">2019-03-18T18:24:53Z</dcterms:created>
  <dcterms:modified xsi:type="dcterms:W3CDTF">2019-03-18T18:35:47Z</dcterms:modified>
</cp:coreProperties>
</file>